
<file path=[Content_Types].xml><?xml version="1.0" encoding="utf-8"?>
<Types xmlns="http://schemas.openxmlformats.org/package/2006/content-types">
  <Default Extension="emf" ContentType="image/x-emf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309" r:id="rId2"/>
    <p:sldId id="319" r:id="rId3"/>
    <p:sldId id="414" r:id="rId4"/>
    <p:sldId id="416" r:id="rId5"/>
    <p:sldId id="415" r:id="rId6"/>
    <p:sldId id="418" r:id="rId7"/>
    <p:sldId id="419" r:id="rId8"/>
    <p:sldId id="420" r:id="rId9"/>
    <p:sldId id="421" r:id="rId10"/>
    <p:sldId id="405" r:id="rId11"/>
    <p:sldId id="311" r:id="rId12"/>
    <p:sldId id="326" r:id="rId13"/>
    <p:sldId id="312" r:id="rId14"/>
    <p:sldId id="423" r:id="rId15"/>
    <p:sldId id="424" r:id="rId16"/>
    <p:sldId id="425" r:id="rId17"/>
    <p:sldId id="426" r:id="rId18"/>
    <p:sldId id="427" r:id="rId19"/>
    <p:sldId id="428" r:id="rId20"/>
    <p:sldId id="429" r:id="rId21"/>
    <p:sldId id="431" r:id="rId22"/>
    <p:sldId id="430" r:id="rId23"/>
    <p:sldId id="433" r:id="rId24"/>
    <p:sldId id="434" r:id="rId25"/>
    <p:sldId id="435" r:id="rId26"/>
    <p:sldId id="436" r:id="rId27"/>
    <p:sldId id="406" r:id="rId28"/>
    <p:sldId id="437" r:id="rId29"/>
    <p:sldId id="438" r:id="rId30"/>
    <p:sldId id="442" r:id="rId31"/>
    <p:sldId id="349" r:id="rId32"/>
    <p:sldId id="439" r:id="rId33"/>
    <p:sldId id="440" r:id="rId34"/>
    <p:sldId id="315" r:id="rId35"/>
    <p:sldId id="441" r:id="rId36"/>
    <p:sldId id="41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B1B"/>
    <a:srgbClr val="B2E08A"/>
    <a:srgbClr val="1A0F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76"/>
    <p:restoredTop sz="76351"/>
  </p:normalViewPr>
  <p:slideViewPr>
    <p:cSldViewPr snapToGrid="0" snapToObjects="1">
      <p:cViewPr>
        <p:scale>
          <a:sx n="83" d="100"/>
          <a:sy n="83" d="100"/>
        </p:scale>
        <p:origin x="496" y="2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0C338E-D8F8-9E48-9E2E-387B3FF5F1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FAB82A-7A0E-2242-9145-3F3C8C395A0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7DF1C-646D-844D-9C71-AD33401E03B7}" type="datetimeFigureOut">
              <a:rPr lang="en-US" smtClean="0"/>
              <a:t>3/2/21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98B3FBD-A305-9E45-9730-69FD7F2CF4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7EDFB1D-A35A-6247-87E4-AF6EBA7A6B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684CE-14C5-0247-A374-A5FD9A272E1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BDF99-7EF4-E346-9A0B-91EE405CD7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7A4A4-9296-1443-A514-9465920B799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164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7A77AE0-F864-614D-9F37-D081C045F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39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98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77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85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72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81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05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9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71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78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22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901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56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753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7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832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49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07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934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7364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51F3337-9B21-714F-9C53-342E99740D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7216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065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911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153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444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06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79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 requestors pin and unpin immediately after use?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13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54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buffer manager cannot replace a pinned page!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52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A4A4-9296-1443-A514-9465920B79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71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3FC0F-2B8E-2043-B5EA-E6E672701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3CB56B-9EFD-1C49-B4C6-1FCBBCFA4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58072-1E79-F643-97AC-6DD25CB35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1A2-24C3-8047-B2CE-1FD9303EE1B2}" type="datetimeFigureOut">
              <a:rPr lang="en-US" smtClean="0"/>
              <a:t>3/2/21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AD4BC-E4CB-D746-9D25-440BE01F7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3CDAD-1265-694E-9D35-9297922D1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9CE25-6929-2E44-ADDA-9AEABFE9A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15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E890E-FF27-6D42-9500-D8AE0BC5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9DC3E-DDC6-EB4C-A17E-2FFD710B5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38FB9-CD9D-374F-8F6B-4F788C357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1A2-24C3-8047-B2CE-1FD9303EE1B2}" type="datetimeFigureOut">
              <a:rPr lang="en-US" smtClean="0"/>
              <a:t>3/2/21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05235-AD30-4C4D-BD38-67EA39539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45AF8-EAE0-944A-B5C2-7865A8B9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9CE25-6929-2E44-ADDA-9AEABFE9A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90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610C6-A154-124F-8240-ED4E1F1B2A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84A033-C8B3-8944-B88A-2ABBC845A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5D40B-B1B8-5E45-9B32-D7F492A49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1A2-24C3-8047-B2CE-1FD9303EE1B2}" type="datetimeFigureOut">
              <a:rPr lang="en-US" smtClean="0"/>
              <a:t>3/2/21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1C66C-CEB0-A04F-9A19-964C603A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2448E-D69C-5441-8B28-1228E69F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9CE25-6929-2E44-ADDA-9AEABFE9A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58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9D9B3-2F2E-C14D-AE9D-7C66D048F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CE4BA-725C-D648-BB50-B7ADFBE9C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26476-CA3F-1049-A500-2F942DFD3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1A2-24C3-8047-B2CE-1FD9303EE1B2}" type="datetimeFigureOut">
              <a:rPr lang="en-US" smtClean="0"/>
              <a:t>3/2/21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F3E34-BADC-CB4C-99E9-A2405F14B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4A664-5538-9A46-8E22-9EA5A0C53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9CE25-6929-2E44-ADDA-9AEABFE9A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87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5A23D-45E4-264A-B5A6-54A202F65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9099D-250E-8F4C-B577-F2CCC6B9D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15B4F-95FA-A746-989E-403DE2BF9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1A2-24C3-8047-B2CE-1FD9303EE1B2}" type="datetimeFigureOut">
              <a:rPr lang="en-US" smtClean="0"/>
              <a:t>3/2/21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3224E-2D30-C240-8208-11475AD29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FFED3-E0D6-F74C-8339-D5BEE15ED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9CE25-6929-2E44-ADDA-9AEABFE9A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3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9060C-91E6-B343-87D6-AAEB14FA0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8F850-112D-6340-BF18-B3AC9B84A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151BA-CCD7-154F-909B-EE55F0EC3A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2A6F99-A03B-4741-A340-A3E6348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1A2-24C3-8047-B2CE-1FD9303EE1B2}" type="datetimeFigureOut">
              <a:rPr lang="en-US" smtClean="0"/>
              <a:t>3/2/21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BBEC39-D6AC-4140-8AF6-4B0E45DB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05F0C-0008-E64A-8B85-A84B135B8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9CE25-6929-2E44-ADDA-9AEABFE9A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19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CCCDE-AC4C-C54B-828E-AEF6D52B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B9B9F-4093-D64D-93C8-B94CF0D66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0B7044-353E-4F4D-A50F-02865DF36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0D953A-7E60-FD4D-B37E-31F1FE7F24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C1B2B8-CB1E-CE4F-9354-E01804CAB5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3A94EF-EEE8-7A40-AC36-F4ECEE843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1A2-24C3-8047-B2CE-1FD9303EE1B2}" type="datetimeFigureOut">
              <a:rPr lang="en-US" smtClean="0"/>
              <a:t>3/2/21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094A7-AF27-3946-9468-364ECDC39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979918-4C48-634C-86D7-4D7D129DF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9CE25-6929-2E44-ADDA-9AEABFE9A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11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B4C25-E7D1-4748-AAE3-10CA3BB88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7F9AAA-CB59-E84E-8387-79B87AD0D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1A2-24C3-8047-B2CE-1FD9303EE1B2}" type="datetimeFigureOut">
              <a:rPr lang="en-US" smtClean="0"/>
              <a:t>3/2/21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2FF0A2-B248-F449-9AE8-EBA96513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D34621-9400-2A44-A949-F02CC9964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9CE25-6929-2E44-ADDA-9AEABFE9A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8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89D7EE-2F63-8F4B-A40A-82CACDB66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1A2-24C3-8047-B2CE-1FD9303EE1B2}" type="datetimeFigureOut">
              <a:rPr lang="en-US" smtClean="0"/>
              <a:t>3/2/21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4CB073-3DD5-8C4F-B8CE-9FB6D1CCC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E2AE7-B549-4649-BC0A-B0ED2D422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9CE25-6929-2E44-ADDA-9AEABFE9A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94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8B275-000B-9F40-AFE4-58D16CA67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0B9CA-EC8D-2044-924F-1D658295A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67FB2-E429-CD4D-A769-33F5D8671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457584-5045-6B44-8DC1-0786A8282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1A2-24C3-8047-B2CE-1FD9303EE1B2}" type="datetimeFigureOut">
              <a:rPr lang="en-US" smtClean="0"/>
              <a:t>3/2/21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8528E-C015-5049-84ED-14A21F7C3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1DEF3-B691-A341-B4F8-557B9806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9CE25-6929-2E44-ADDA-9AEABFE9A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99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819D4-15B7-C942-8454-ED3D042C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64BB9D-3028-D347-96C8-FEA791C3F8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5FF7B7-8EE0-9E4F-BB9F-A4F330F07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7144BD-5882-914C-8481-27614172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1A2-24C3-8047-B2CE-1FD9303EE1B2}" type="datetimeFigureOut">
              <a:rPr lang="en-US" smtClean="0"/>
              <a:t>3/2/21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7E50B-AC5C-494C-938E-7041D58D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3D6CB-CD48-D142-84C2-05444C214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9CE25-6929-2E44-ADDA-9AEABFE9A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50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7F087A-9BF9-4843-A7C4-C275B783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66E293-7A9B-A94F-9A6B-8FF7E2C28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B38BB-0E65-8C4A-AF54-54915EEAD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0A1A2-24C3-8047-B2CE-1FD9303EE1B2}" type="datetimeFigureOut">
              <a:rPr lang="en-US" smtClean="0"/>
              <a:t>3/2/21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C8616-1729-924A-8A83-FA32A4AD1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A27A7-AAA4-9042-8830-BF668893F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9CE25-6929-2E44-ADDA-9AEABFE9A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4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ov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tif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tiff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C9B-686C-FC4D-A1BC-E0F15981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26508"/>
            <a:ext cx="12192000" cy="1544595"/>
          </a:xfrm>
          <a:solidFill>
            <a:schemeClr val="tx1"/>
          </a:solidFill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Dubai" panose="020B0503030403030204" pitchFamily="34" charset="-78"/>
                <a:ea typeface="Helvetica Neue" panose="02000503000000020004" pitchFamily="2" charset="0"/>
                <a:cs typeface="Dubai" panose="020B0503030403030204" pitchFamily="34" charset="-78"/>
              </a:rPr>
              <a:t>The Buffer Manager</a:t>
            </a:r>
          </a:p>
        </p:txBody>
      </p:sp>
    </p:spTree>
    <p:extLst>
      <p:ext uri="{BB962C8B-B14F-4D97-AF65-F5344CB8AC3E}">
        <p14:creationId xmlns:p14="http://schemas.microsoft.com/office/powerpoint/2010/main" val="1567293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C9B-686C-FC4D-A1BC-E0F15981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26508"/>
            <a:ext cx="12192000" cy="1544595"/>
          </a:xfrm>
          <a:solidFill>
            <a:schemeClr val="tx1"/>
          </a:solidFill>
        </p:spPr>
        <p:txBody>
          <a:bodyPr anchor="ctr"/>
          <a:lstStyle/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  <a:latin typeface="Dubai" panose="020B0503030403030204" pitchFamily="34" charset="-78"/>
              <a:ea typeface="Helvetica Neue" panose="02000503000000020004" pitchFamily="2" charset="0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38527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C9B-686C-FC4D-A1BC-E0F15981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26508"/>
            <a:ext cx="12192000" cy="1544595"/>
          </a:xfrm>
          <a:solidFill>
            <a:schemeClr val="tx1"/>
          </a:solidFill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Dubai" panose="020B0503030403030204" pitchFamily="34" charset="-78"/>
                <a:ea typeface="Helvetica Neue" panose="02000503000000020004" pitchFamily="2" charset="0"/>
                <a:cs typeface="Dubai" panose="020B0503030403030204" pitchFamily="34" charset="-78"/>
              </a:rPr>
              <a:t>Page Replacement Policies</a:t>
            </a:r>
          </a:p>
        </p:txBody>
      </p:sp>
    </p:spTree>
    <p:extLst>
      <p:ext uri="{BB962C8B-B14F-4D97-AF65-F5344CB8AC3E}">
        <p14:creationId xmlns:p14="http://schemas.microsoft.com/office/powerpoint/2010/main" val="3905426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C02362-6F0B-6F4D-8C6D-4350B1C0CEEA}"/>
              </a:ext>
            </a:extLst>
          </p:cNvPr>
          <p:cNvSpPr txBox="1"/>
          <p:nvPr/>
        </p:nvSpPr>
        <p:spPr>
          <a:xfrm>
            <a:off x="1156999" y="1017538"/>
            <a:ext cx="405000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0"/>
              </a:spcBef>
            </a:pP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Minimizes cache misses! </a:t>
            </a:r>
          </a:p>
          <a:p>
            <a:pPr>
              <a:spcBef>
                <a:spcPts val="2000"/>
              </a:spcBef>
            </a:pPr>
            <a:endParaRPr lang="en-US" sz="24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>
              <a:spcBef>
                <a:spcPts val="2000"/>
              </a:spcBef>
            </a:pPr>
            <a:endParaRPr lang="en-US" sz="24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>
              <a:spcBef>
                <a:spcPts val="2000"/>
              </a:spcBef>
            </a:pP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Minimal overhead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11D70F-8692-C242-88DB-E8A1639636B1}"/>
              </a:ext>
            </a:extLst>
          </p:cNvPr>
          <p:cNvSpPr/>
          <p:nvPr/>
        </p:nvSpPr>
        <p:spPr>
          <a:xfrm>
            <a:off x="482600" y="5915369"/>
            <a:ext cx="106451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venir Next" panose="020B0503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Design Goals of a Page Replacement 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1EBBBE-EB32-A240-A1FD-B7B05532DA85}"/>
              </a:ext>
            </a:extLst>
          </p:cNvPr>
          <p:cNvSpPr txBox="1"/>
          <p:nvPr/>
        </p:nvSpPr>
        <p:spPr>
          <a:xfrm>
            <a:off x="5207000" y="893551"/>
            <a:ext cx="5548824" cy="3559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0"/>
              </a:spcBef>
            </a:pP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If you knew the future, you could optimize the choice of pages to keep/replace to minimize your disk IOs</a:t>
            </a:r>
          </a:p>
          <a:p>
            <a:pPr>
              <a:spcBef>
                <a:spcPts val="2000"/>
              </a:spcBef>
            </a:pPr>
            <a:endParaRPr lang="en-US" sz="24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>
              <a:spcBef>
                <a:spcPts val="2000"/>
              </a:spcBef>
            </a:pP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The implementation of the policy needs to be fast: cannot afford to wait for an expensive algorithm to run.</a:t>
            </a:r>
          </a:p>
          <a:p>
            <a:pPr>
              <a:spcBef>
                <a:spcPts val="2000"/>
              </a:spcBef>
            </a:pP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You need to minimize the meta-data you store for each page as well.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006BD7B-39E1-7741-AFB4-9D6C5E73F2AF}"/>
              </a:ext>
            </a:extLst>
          </p:cNvPr>
          <p:cNvSpPr/>
          <p:nvPr/>
        </p:nvSpPr>
        <p:spPr>
          <a:xfrm>
            <a:off x="929898" y="1017538"/>
            <a:ext cx="3533613" cy="656279"/>
          </a:xfrm>
          <a:custGeom>
            <a:avLst/>
            <a:gdLst>
              <a:gd name="connsiteX0" fmla="*/ 0 w 3533613"/>
              <a:gd name="connsiteY0" fmla="*/ 109382 h 656279"/>
              <a:gd name="connsiteX1" fmla="*/ 109382 w 3533613"/>
              <a:gd name="connsiteY1" fmla="*/ 0 h 656279"/>
              <a:gd name="connsiteX2" fmla="*/ 706055 w 3533613"/>
              <a:gd name="connsiteY2" fmla="*/ 0 h 656279"/>
              <a:gd name="connsiteX3" fmla="*/ 1369025 w 3533613"/>
              <a:gd name="connsiteY3" fmla="*/ 0 h 656279"/>
              <a:gd name="connsiteX4" fmla="*/ 1965697 w 3533613"/>
              <a:gd name="connsiteY4" fmla="*/ 0 h 656279"/>
              <a:gd name="connsiteX5" fmla="*/ 2628667 w 3533613"/>
              <a:gd name="connsiteY5" fmla="*/ 0 h 656279"/>
              <a:gd name="connsiteX6" fmla="*/ 3424231 w 3533613"/>
              <a:gd name="connsiteY6" fmla="*/ 0 h 656279"/>
              <a:gd name="connsiteX7" fmla="*/ 3533613 w 3533613"/>
              <a:gd name="connsiteY7" fmla="*/ 109382 h 656279"/>
              <a:gd name="connsiteX8" fmla="*/ 3533613 w 3533613"/>
              <a:gd name="connsiteY8" fmla="*/ 546897 h 656279"/>
              <a:gd name="connsiteX9" fmla="*/ 3424231 w 3533613"/>
              <a:gd name="connsiteY9" fmla="*/ 656279 h 656279"/>
              <a:gd name="connsiteX10" fmla="*/ 2794410 w 3533613"/>
              <a:gd name="connsiteY10" fmla="*/ 656279 h 656279"/>
              <a:gd name="connsiteX11" fmla="*/ 2230885 w 3533613"/>
              <a:gd name="connsiteY11" fmla="*/ 656279 h 656279"/>
              <a:gd name="connsiteX12" fmla="*/ 1534767 w 3533613"/>
              <a:gd name="connsiteY12" fmla="*/ 656279 h 656279"/>
              <a:gd name="connsiteX13" fmla="*/ 938094 w 3533613"/>
              <a:gd name="connsiteY13" fmla="*/ 656279 h 656279"/>
              <a:gd name="connsiteX14" fmla="*/ 109382 w 3533613"/>
              <a:gd name="connsiteY14" fmla="*/ 656279 h 656279"/>
              <a:gd name="connsiteX15" fmla="*/ 0 w 3533613"/>
              <a:gd name="connsiteY15" fmla="*/ 546897 h 656279"/>
              <a:gd name="connsiteX16" fmla="*/ 0 w 3533613"/>
              <a:gd name="connsiteY16" fmla="*/ 109382 h 65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3613" h="656279" fill="none" extrusionOk="0">
                <a:moveTo>
                  <a:pt x="0" y="109382"/>
                </a:moveTo>
                <a:cubicBezTo>
                  <a:pt x="-3185" y="54668"/>
                  <a:pt x="55692" y="4993"/>
                  <a:pt x="109382" y="0"/>
                </a:cubicBezTo>
                <a:cubicBezTo>
                  <a:pt x="280967" y="-19281"/>
                  <a:pt x="466902" y="29445"/>
                  <a:pt x="706055" y="0"/>
                </a:cubicBezTo>
                <a:cubicBezTo>
                  <a:pt x="945208" y="-29445"/>
                  <a:pt x="1128284" y="-10023"/>
                  <a:pt x="1369025" y="0"/>
                </a:cubicBezTo>
                <a:cubicBezTo>
                  <a:pt x="1609766" y="10023"/>
                  <a:pt x="1679105" y="16166"/>
                  <a:pt x="1965697" y="0"/>
                </a:cubicBezTo>
                <a:cubicBezTo>
                  <a:pt x="2252289" y="-16166"/>
                  <a:pt x="2349830" y="4309"/>
                  <a:pt x="2628667" y="0"/>
                </a:cubicBezTo>
                <a:cubicBezTo>
                  <a:pt x="2907504" y="-4309"/>
                  <a:pt x="3191866" y="19225"/>
                  <a:pt x="3424231" y="0"/>
                </a:cubicBezTo>
                <a:cubicBezTo>
                  <a:pt x="3487708" y="-9433"/>
                  <a:pt x="3537172" y="52820"/>
                  <a:pt x="3533613" y="109382"/>
                </a:cubicBezTo>
                <a:cubicBezTo>
                  <a:pt x="3550473" y="291425"/>
                  <a:pt x="3538681" y="386327"/>
                  <a:pt x="3533613" y="546897"/>
                </a:cubicBezTo>
                <a:cubicBezTo>
                  <a:pt x="3533057" y="595763"/>
                  <a:pt x="3488764" y="658876"/>
                  <a:pt x="3424231" y="656279"/>
                </a:cubicBezTo>
                <a:cubicBezTo>
                  <a:pt x="3282092" y="663100"/>
                  <a:pt x="3108217" y="657505"/>
                  <a:pt x="2794410" y="656279"/>
                </a:cubicBezTo>
                <a:cubicBezTo>
                  <a:pt x="2480603" y="655053"/>
                  <a:pt x="2380027" y="670557"/>
                  <a:pt x="2230885" y="656279"/>
                </a:cubicBezTo>
                <a:cubicBezTo>
                  <a:pt x="2081743" y="642001"/>
                  <a:pt x="1868068" y="633086"/>
                  <a:pt x="1534767" y="656279"/>
                </a:cubicBezTo>
                <a:cubicBezTo>
                  <a:pt x="1201466" y="679472"/>
                  <a:pt x="1207016" y="657715"/>
                  <a:pt x="938094" y="656279"/>
                </a:cubicBezTo>
                <a:cubicBezTo>
                  <a:pt x="669172" y="654843"/>
                  <a:pt x="352222" y="688957"/>
                  <a:pt x="109382" y="656279"/>
                </a:cubicBezTo>
                <a:cubicBezTo>
                  <a:pt x="49292" y="654881"/>
                  <a:pt x="-14113" y="606852"/>
                  <a:pt x="0" y="546897"/>
                </a:cubicBezTo>
                <a:cubicBezTo>
                  <a:pt x="-6791" y="430068"/>
                  <a:pt x="-3487" y="271476"/>
                  <a:pt x="0" y="109382"/>
                </a:cubicBezTo>
                <a:close/>
              </a:path>
              <a:path w="3533613" h="656279" stroke="0" extrusionOk="0">
                <a:moveTo>
                  <a:pt x="0" y="109382"/>
                </a:moveTo>
                <a:cubicBezTo>
                  <a:pt x="-5137" y="45804"/>
                  <a:pt x="39624" y="3508"/>
                  <a:pt x="109382" y="0"/>
                </a:cubicBezTo>
                <a:cubicBezTo>
                  <a:pt x="463575" y="1290"/>
                  <a:pt x="688494" y="-28255"/>
                  <a:pt x="838649" y="0"/>
                </a:cubicBezTo>
                <a:cubicBezTo>
                  <a:pt x="988804" y="28255"/>
                  <a:pt x="1297841" y="-30621"/>
                  <a:pt x="1468470" y="0"/>
                </a:cubicBezTo>
                <a:cubicBezTo>
                  <a:pt x="1639099" y="30621"/>
                  <a:pt x="1895448" y="20188"/>
                  <a:pt x="2065143" y="0"/>
                </a:cubicBezTo>
                <a:cubicBezTo>
                  <a:pt x="2234838" y="-20188"/>
                  <a:pt x="2496279" y="-9024"/>
                  <a:pt x="2761261" y="0"/>
                </a:cubicBezTo>
                <a:cubicBezTo>
                  <a:pt x="3026243" y="9024"/>
                  <a:pt x="3156589" y="-10759"/>
                  <a:pt x="3424231" y="0"/>
                </a:cubicBezTo>
                <a:cubicBezTo>
                  <a:pt x="3486530" y="-3075"/>
                  <a:pt x="3528908" y="53106"/>
                  <a:pt x="3533613" y="109382"/>
                </a:cubicBezTo>
                <a:cubicBezTo>
                  <a:pt x="3530046" y="304753"/>
                  <a:pt x="3521803" y="411857"/>
                  <a:pt x="3533613" y="546897"/>
                </a:cubicBezTo>
                <a:cubicBezTo>
                  <a:pt x="3538668" y="608522"/>
                  <a:pt x="3478533" y="655291"/>
                  <a:pt x="3424231" y="656279"/>
                </a:cubicBezTo>
                <a:cubicBezTo>
                  <a:pt x="3288975" y="648601"/>
                  <a:pt x="3071720" y="637703"/>
                  <a:pt x="2761261" y="656279"/>
                </a:cubicBezTo>
                <a:cubicBezTo>
                  <a:pt x="2450802" y="674856"/>
                  <a:pt x="2337944" y="646664"/>
                  <a:pt x="2131440" y="656279"/>
                </a:cubicBezTo>
                <a:cubicBezTo>
                  <a:pt x="1924936" y="665894"/>
                  <a:pt x="1602011" y="631355"/>
                  <a:pt x="1402173" y="656279"/>
                </a:cubicBezTo>
                <a:cubicBezTo>
                  <a:pt x="1202335" y="681203"/>
                  <a:pt x="898009" y="675886"/>
                  <a:pt x="672906" y="656279"/>
                </a:cubicBezTo>
                <a:cubicBezTo>
                  <a:pt x="447803" y="636672"/>
                  <a:pt x="380792" y="681162"/>
                  <a:pt x="109382" y="656279"/>
                </a:cubicBezTo>
                <a:cubicBezTo>
                  <a:pt x="42514" y="650194"/>
                  <a:pt x="-5065" y="599735"/>
                  <a:pt x="0" y="546897"/>
                </a:cubicBezTo>
                <a:cubicBezTo>
                  <a:pt x="-21492" y="447375"/>
                  <a:pt x="6266" y="210216"/>
                  <a:pt x="0" y="1093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Minimizes Cache Misses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75A331A-C1C2-AC41-8624-4A9E1B1FB49F}"/>
              </a:ext>
            </a:extLst>
          </p:cNvPr>
          <p:cNvSpPr/>
          <p:nvPr/>
        </p:nvSpPr>
        <p:spPr>
          <a:xfrm>
            <a:off x="929897" y="2772721"/>
            <a:ext cx="3533613" cy="656279"/>
          </a:xfrm>
          <a:custGeom>
            <a:avLst/>
            <a:gdLst>
              <a:gd name="connsiteX0" fmla="*/ 0 w 3533613"/>
              <a:gd name="connsiteY0" fmla="*/ 109382 h 656279"/>
              <a:gd name="connsiteX1" fmla="*/ 109382 w 3533613"/>
              <a:gd name="connsiteY1" fmla="*/ 0 h 656279"/>
              <a:gd name="connsiteX2" fmla="*/ 706055 w 3533613"/>
              <a:gd name="connsiteY2" fmla="*/ 0 h 656279"/>
              <a:gd name="connsiteX3" fmla="*/ 1369025 w 3533613"/>
              <a:gd name="connsiteY3" fmla="*/ 0 h 656279"/>
              <a:gd name="connsiteX4" fmla="*/ 1965697 w 3533613"/>
              <a:gd name="connsiteY4" fmla="*/ 0 h 656279"/>
              <a:gd name="connsiteX5" fmla="*/ 2628667 w 3533613"/>
              <a:gd name="connsiteY5" fmla="*/ 0 h 656279"/>
              <a:gd name="connsiteX6" fmla="*/ 3424231 w 3533613"/>
              <a:gd name="connsiteY6" fmla="*/ 0 h 656279"/>
              <a:gd name="connsiteX7" fmla="*/ 3533613 w 3533613"/>
              <a:gd name="connsiteY7" fmla="*/ 109382 h 656279"/>
              <a:gd name="connsiteX8" fmla="*/ 3533613 w 3533613"/>
              <a:gd name="connsiteY8" fmla="*/ 546897 h 656279"/>
              <a:gd name="connsiteX9" fmla="*/ 3424231 w 3533613"/>
              <a:gd name="connsiteY9" fmla="*/ 656279 h 656279"/>
              <a:gd name="connsiteX10" fmla="*/ 2794410 w 3533613"/>
              <a:gd name="connsiteY10" fmla="*/ 656279 h 656279"/>
              <a:gd name="connsiteX11" fmla="*/ 2230885 w 3533613"/>
              <a:gd name="connsiteY11" fmla="*/ 656279 h 656279"/>
              <a:gd name="connsiteX12" fmla="*/ 1534767 w 3533613"/>
              <a:gd name="connsiteY12" fmla="*/ 656279 h 656279"/>
              <a:gd name="connsiteX13" fmla="*/ 938094 w 3533613"/>
              <a:gd name="connsiteY13" fmla="*/ 656279 h 656279"/>
              <a:gd name="connsiteX14" fmla="*/ 109382 w 3533613"/>
              <a:gd name="connsiteY14" fmla="*/ 656279 h 656279"/>
              <a:gd name="connsiteX15" fmla="*/ 0 w 3533613"/>
              <a:gd name="connsiteY15" fmla="*/ 546897 h 656279"/>
              <a:gd name="connsiteX16" fmla="*/ 0 w 3533613"/>
              <a:gd name="connsiteY16" fmla="*/ 109382 h 65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3613" h="656279" fill="none" extrusionOk="0">
                <a:moveTo>
                  <a:pt x="0" y="109382"/>
                </a:moveTo>
                <a:cubicBezTo>
                  <a:pt x="-3185" y="54668"/>
                  <a:pt x="55692" y="4993"/>
                  <a:pt x="109382" y="0"/>
                </a:cubicBezTo>
                <a:cubicBezTo>
                  <a:pt x="280967" y="-19281"/>
                  <a:pt x="466902" y="29445"/>
                  <a:pt x="706055" y="0"/>
                </a:cubicBezTo>
                <a:cubicBezTo>
                  <a:pt x="945208" y="-29445"/>
                  <a:pt x="1128284" y="-10023"/>
                  <a:pt x="1369025" y="0"/>
                </a:cubicBezTo>
                <a:cubicBezTo>
                  <a:pt x="1609766" y="10023"/>
                  <a:pt x="1679105" y="16166"/>
                  <a:pt x="1965697" y="0"/>
                </a:cubicBezTo>
                <a:cubicBezTo>
                  <a:pt x="2252289" y="-16166"/>
                  <a:pt x="2349830" y="4309"/>
                  <a:pt x="2628667" y="0"/>
                </a:cubicBezTo>
                <a:cubicBezTo>
                  <a:pt x="2907504" y="-4309"/>
                  <a:pt x="3191866" y="19225"/>
                  <a:pt x="3424231" y="0"/>
                </a:cubicBezTo>
                <a:cubicBezTo>
                  <a:pt x="3487708" y="-9433"/>
                  <a:pt x="3537172" y="52820"/>
                  <a:pt x="3533613" y="109382"/>
                </a:cubicBezTo>
                <a:cubicBezTo>
                  <a:pt x="3550473" y="291425"/>
                  <a:pt x="3538681" y="386327"/>
                  <a:pt x="3533613" y="546897"/>
                </a:cubicBezTo>
                <a:cubicBezTo>
                  <a:pt x="3533057" y="595763"/>
                  <a:pt x="3488764" y="658876"/>
                  <a:pt x="3424231" y="656279"/>
                </a:cubicBezTo>
                <a:cubicBezTo>
                  <a:pt x="3282092" y="663100"/>
                  <a:pt x="3108217" y="657505"/>
                  <a:pt x="2794410" y="656279"/>
                </a:cubicBezTo>
                <a:cubicBezTo>
                  <a:pt x="2480603" y="655053"/>
                  <a:pt x="2380027" y="670557"/>
                  <a:pt x="2230885" y="656279"/>
                </a:cubicBezTo>
                <a:cubicBezTo>
                  <a:pt x="2081743" y="642001"/>
                  <a:pt x="1868068" y="633086"/>
                  <a:pt x="1534767" y="656279"/>
                </a:cubicBezTo>
                <a:cubicBezTo>
                  <a:pt x="1201466" y="679472"/>
                  <a:pt x="1207016" y="657715"/>
                  <a:pt x="938094" y="656279"/>
                </a:cubicBezTo>
                <a:cubicBezTo>
                  <a:pt x="669172" y="654843"/>
                  <a:pt x="352222" y="688957"/>
                  <a:pt x="109382" y="656279"/>
                </a:cubicBezTo>
                <a:cubicBezTo>
                  <a:pt x="49292" y="654881"/>
                  <a:pt x="-14113" y="606852"/>
                  <a:pt x="0" y="546897"/>
                </a:cubicBezTo>
                <a:cubicBezTo>
                  <a:pt x="-6791" y="430068"/>
                  <a:pt x="-3487" y="271476"/>
                  <a:pt x="0" y="109382"/>
                </a:cubicBezTo>
                <a:close/>
              </a:path>
              <a:path w="3533613" h="656279" stroke="0" extrusionOk="0">
                <a:moveTo>
                  <a:pt x="0" y="109382"/>
                </a:moveTo>
                <a:cubicBezTo>
                  <a:pt x="-5137" y="45804"/>
                  <a:pt x="39624" y="3508"/>
                  <a:pt x="109382" y="0"/>
                </a:cubicBezTo>
                <a:cubicBezTo>
                  <a:pt x="463575" y="1290"/>
                  <a:pt x="688494" y="-28255"/>
                  <a:pt x="838649" y="0"/>
                </a:cubicBezTo>
                <a:cubicBezTo>
                  <a:pt x="988804" y="28255"/>
                  <a:pt x="1297841" y="-30621"/>
                  <a:pt x="1468470" y="0"/>
                </a:cubicBezTo>
                <a:cubicBezTo>
                  <a:pt x="1639099" y="30621"/>
                  <a:pt x="1895448" y="20188"/>
                  <a:pt x="2065143" y="0"/>
                </a:cubicBezTo>
                <a:cubicBezTo>
                  <a:pt x="2234838" y="-20188"/>
                  <a:pt x="2496279" y="-9024"/>
                  <a:pt x="2761261" y="0"/>
                </a:cubicBezTo>
                <a:cubicBezTo>
                  <a:pt x="3026243" y="9024"/>
                  <a:pt x="3156589" y="-10759"/>
                  <a:pt x="3424231" y="0"/>
                </a:cubicBezTo>
                <a:cubicBezTo>
                  <a:pt x="3486530" y="-3075"/>
                  <a:pt x="3528908" y="53106"/>
                  <a:pt x="3533613" y="109382"/>
                </a:cubicBezTo>
                <a:cubicBezTo>
                  <a:pt x="3530046" y="304753"/>
                  <a:pt x="3521803" y="411857"/>
                  <a:pt x="3533613" y="546897"/>
                </a:cubicBezTo>
                <a:cubicBezTo>
                  <a:pt x="3538668" y="608522"/>
                  <a:pt x="3478533" y="655291"/>
                  <a:pt x="3424231" y="656279"/>
                </a:cubicBezTo>
                <a:cubicBezTo>
                  <a:pt x="3288975" y="648601"/>
                  <a:pt x="3071720" y="637703"/>
                  <a:pt x="2761261" y="656279"/>
                </a:cubicBezTo>
                <a:cubicBezTo>
                  <a:pt x="2450802" y="674856"/>
                  <a:pt x="2337944" y="646664"/>
                  <a:pt x="2131440" y="656279"/>
                </a:cubicBezTo>
                <a:cubicBezTo>
                  <a:pt x="1924936" y="665894"/>
                  <a:pt x="1602011" y="631355"/>
                  <a:pt x="1402173" y="656279"/>
                </a:cubicBezTo>
                <a:cubicBezTo>
                  <a:pt x="1202335" y="681203"/>
                  <a:pt x="898009" y="675886"/>
                  <a:pt x="672906" y="656279"/>
                </a:cubicBezTo>
                <a:cubicBezTo>
                  <a:pt x="447803" y="636672"/>
                  <a:pt x="380792" y="681162"/>
                  <a:pt x="109382" y="656279"/>
                </a:cubicBezTo>
                <a:cubicBezTo>
                  <a:pt x="42514" y="650194"/>
                  <a:pt x="-5065" y="599735"/>
                  <a:pt x="0" y="546897"/>
                </a:cubicBezTo>
                <a:cubicBezTo>
                  <a:pt x="-21492" y="447375"/>
                  <a:pt x="6266" y="210216"/>
                  <a:pt x="0" y="10938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Minimal Overhead</a:t>
            </a:r>
          </a:p>
        </p:txBody>
      </p:sp>
    </p:spTree>
    <p:extLst>
      <p:ext uri="{BB962C8B-B14F-4D97-AF65-F5344CB8AC3E}">
        <p14:creationId xmlns:p14="http://schemas.microsoft.com/office/powerpoint/2010/main" val="2359422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C9B-686C-FC4D-A1BC-E0F15981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26508"/>
            <a:ext cx="12192000" cy="1544595"/>
          </a:xfrm>
          <a:solidFill>
            <a:schemeClr val="tx1"/>
          </a:solidFill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Dubai" panose="020B0503030403030204" pitchFamily="34" charset="-78"/>
                <a:ea typeface="Helvetica Neue" panose="02000503000000020004" pitchFamily="2" charset="0"/>
                <a:cs typeface="Dubai" panose="020B0503030403030204" pitchFamily="34" charset="-78"/>
              </a:rPr>
              <a:t>LRU &amp; CLOCK</a:t>
            </a:r>
          </a:p>
        </p:txBody>
      </p:sp>
    </p:spTree>
    <p:extLst>
      <p:ext uri="{BB962C8B-B14F-4D97-AF65-F5344CB8AC3E}">
        <p14:creationId xmlns:p14="http://schemas.microsoft.com/office/powerpoint/2010/main" val="3420575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F3B61-0CCA-364B-A4A4-5F5157CB2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8" y="1782305"/>
            <a:ext cx="5030492" cy="1387986"/>
          </a:xfrm>
        </p:spPr>
        <p:txBody>
          <a:bodyPr>
            <a:norm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Least Recently Used (LRU)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00F2E-37CD-5C4E-81C5-68FFB9F42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908" y="3189664"/>
            <a:ext cx="4002438" cy="2606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Maintain a timestamp of when each page was last accessed.</a:t>
            </a:r>
          </a:p>
          <a:p>
            <a:pPr marL="0" indent="0">
              <a:buNone/>
            </a:pPr>
            <a:endParaRPr lang="en-US" sz="24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When the DBMS needs to evict a page, select the one with the oldest timestamp. </a:t>
            </a:r>
          </a:p>
          <a:p>
            <a:pPr marL="0" indent="0">
              <a:buNone/>
            </a:pPr>
            <a:endParaRPr lang="en-US" sz="24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399E79E-FCB6-664D-BD93-CD05FF996555}"/>
              </a:ext>
            </a:extLst>
          </p:cNvPr>
          <p:cNvSpPr/>
          <p:nvPr/>
        </p:nvSpPr>
        <p:spPr>
          <a:xfrm>
            <a:off x="5470499" y="941401"/>
            <a:ext cx="3533613" cy="656279"/>
          </a:xfrm>
          <a:custGeom>
            <a:avLst/>
            <a:gdLst>
              <a:gd name="connsiteX0" fmla="*/ 0 w 3533613"/>
              <a:gd name="connsiteY0" fmla="*/ 109382 h 656279"/>
              <a:gd name="connsiteX1" fmla="*/ 109382 w 3533613"/>
              <a:gd name="connsiteY1" fmla="*/ 0 h 656279"/>
              <a:gd name="connsiteX2" fmla="*/ 706055 w 3533613"/>
              <a:gd name="connsiteY2" fmla="*/ 0 h 656279"/>
              <a:gd name="connsiteX3" fmla="*/ 1369025 w 3533613"/>
              <a:gd name="connsiteY3" fmla="*/ 0 h 656279"/>
              <a:gd name="connsiteX4" fmla="*/ 1965697 w 3533613"/>
              <a:gd name="connsiteY4" fmla="*/ 0 h 656279"/>
              <a:gd name="connsiteX5" fmla="*/ 2628667 w 3533613"/>
              <a:gd name="connsiteY5" fmla="*/ 0 h 656279"/>
              <a:gd name="connsiteX6" fmla="*/ 3424231 w 3533613"/>
              <a:gd name="connsiteY6" fmla="*/ 0 h 656279"/>
              <a:gd name="connsiteX7" fmla="*/ 3533613 w 3533613"/>
              <a:gd name="connsiteY7" fmla="*/ 109382 h 656279"/>
              <a:gd name="connsiteX8" fmla="*/ 3533613 w 3533613"/>
              <a:gd name="connsiteY8" fmla="*/ 546897 h 656279"/>
              <a:gd name="connsiteX9" fmla="*/ 3424231 w 3533613"/>
              <a:gd name="connsiteY9" fmla="*/ 656279 h 656279"/>
              <a:gd name="connsiteX10" fmla="*/ 2794410 w 3533613"/>
              <a:gd name="connsiteY10" fmla="*/ 656279 h 656279"/>
              <a:gd name="connsiteX11" fmla="*/ 2230885 w 3533613"/>
              <a:gd name="connsiteY11" fmla="*/ 656279 h 656279"/>
              <a:gd name="connsiteX12" fmla="*/ 1534767 w 3533613"/>
              <a:gd name="connsiteY12" fmla="*/ 656279 h 656279"/>
              <a:gd name="connsiteX13" fmla="*/ 938094 w 3533613"/>
              <a:gd name="connsiteY13" fmla="*/ 656279 h 656279"/>
              <a:gd name="connsiteX14" fmla="*/ 109382 w 3533613"/>
              <a:gd name="connsiteY14" fmla="*/ 656279 h 656279"/>
              <a:gd name="connsiteX15" fmla="*/ 0 w 3533613"/>
              <a:gd name="connsiteY15" fmla="*/ 546897 h 656279"/>
              <a:gd name="connsiteX16" fmla="*/ 0 w 3533613"/>
              <a:gd name="connsiteY16" fmla="*/ 109382 h 65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3613" h="656279" fill="none" extrusionOk="0">
                <a:moveTo>
                  <a:pt x="0" y="109382"/>
                </a:moveTo>
                <a:cubicBezTo>
                  <a:pt x="-3185" y="54668"/>
                  <a:pt x="55692" y="4993"/>
                  <a:pt x="109382" y="0"/>
                </a:cubicBezTo>
                <a:cubicBezTo>
                  <a:pt x="280967" y="-19281"/>
                  <a:pt x="466902" y="29445"/>
                  <a:pt x="706055" y="0"/>
                </a:cubicBezTo>
                <a:cubicBezTo>
                  <a:pt x="945208" y="-29445"/>
                  <a:pt x="1128284" y="-10023"/>
                  <a:pt x="1369025" y="0"/>
                </a:cubicBezTo>
                <a:cubicBezTo>
                  <a:pt x="1609766" y="10023"/>
                  <a:pt x="1679105" y="16166"/>
                  <a:pt x="1965697" y="0"/>
                </a:cubicBezTo>
                <a:cubicBezTo>
                  <a:pt x="2252289" y="-16166"/>
                  <a:pt x="2349830" y="4309"/>
                  <a:pt x="2628667" y="0"/>
                </a:cubicBezTo>
                <a:cubicBezTo>
                  <a:pt x="2907504" y="-4309"/>
                  <a:pt x="3191866" y="19225"/>
                  <a:pt x="3424231" y="0"/>
                </a:cubicBezTo>
                <a:cubicBezTo>
                  <a:pt x="3487708" y="-9433"/>
                  <a:pt x="3537172" y="52820"/>
                  <a:pt x="3533613" y="109382"/>
                </a:cubicBezTo>
                <a:cubicBezTo>
                  <a:pt x="3550473" y="291425"/>
                  <a:pt x="3538681" y="386327"/>
                  <a:pt x="3533613" y="546897"/>
                </a:cubicBezTo>
                <a:cubicBezTo>
                  <a:pt x="3533057" y="595763"/>
                  <a:pt x="3488764" y="658876"/>
                  <a:pt x="3424231" y="656279"/>
                </a:cubicBezTo>
                <a:cubicBezTo>
                  <a:pt x="3282092" y="663100"/>
                  <a:pt x="3108217" y="657505"/>
                  <a:pt x="2794410" y="656279"/>
                </a:cubicBezTo>
                <a:cubicBezTo>
                  <a:pt x="2480603" y="655053"/>
                  <a:pt x="2380027" y="670557"/>
                  <a:pt x="2230885" y="656279"/>
                </a:cubicBezTo>
                <a:cubicBezTo>
                  <a:pt x="2081743" y="642001"/>
                  <a:pt x="1868068" y="633086"/>
                  <a:pt x="1534767" y="656279"/>
                </a:cubicBezTo>
                <a:cubicBezTo>
                  <a:pt x="1201466" y="679472"/>
                  <a:pt x="1207016" y="657715"/>
                  <a:pt x="938094" y="656279"/>
                </a:cubicBezTo>
                <a:cubicBezTo>
                  <a:pt x="669172" y="654843"/>
                  <a:pt x="352222" y="688957"/>
                  <a:pt x="109382" y="656279"/>
                </a:cubicBezTo>
                <a:cubicBezTo>
                  <a:pt x="49292" y="654881"/>
                  <a:pt x="-14113" y="606852"/>
                  <a:pt x="0" y="546897"/>
                </a:cubicBezTo>
                <a:cubicBezTo>
                  <a:pt x="-6791" y="430068"/>
                  <a:pt x="-3487" y="271476"/>
                  <a:pt x="0" y="109382"/>
                </a:cubicBezTo>
                <a:close/>
              </a:path>
              <a:path w="3533613" h="656279" stroke="0" extrusionOk="0">
                <a:moveTo>
                  <a:pt x="0" y="109382"/>
                </a:moveTo>
                <a:cubicBezTo>
                  <a:pt x="-5137" y="45804"/>
                  <a:pt x="39624" y="3508"/>
                  <a:pt x="109382" y="0"/>
                </a:cubicBezTo>
                <a:cubicBezTo>
                  <a:pt x="463575" y="1290"/>
                  <a:pt x="688494" y="-28255"/>
                  <a:pt x="838649" y="0"/>
                </a:cubicBezTo>
                <a:cubicBezTo>
                  <a:pt x="988804" y="28255"/>
                  <a:pt x="1297841" y="-30621"/>
                  <a:pt x="1468470" y="0"/>
                </a:cubicBezTo>
                <a:cubicBezTo>
                  <a:pt x="1639099" y="30621"/>
                  <a:pt x="1895448" y="20188"/>
                  <a:pt x="2065143" y="0"/>
                </a:cubicBezTo>
                <a:cubicBezTo>
                  <a:pt x="2234838" y="-20188"/>
                  <a:pt x="2496279" y="-9024"/>
                  <a:pt x="2761261" y="0"/>
                </a:cubicBezTo>
                <a:cubicBezTo>
                  <a:pt x="3026243" y="9024"/>
                  <a:pt x="3156589" y="-10759"/>
                  <a:pt x="3424231" y="0"/>
                </a:cubicBezTo>
                <a:cubicBezTo>
                  <a:pt x="3486530" y="-3075"/>
                  <a:pt x="3528908" y="53106"/>
                  <a:pt x="3533613" y="109382"/>
                </a:cubicBezTo>
                <a:cubicBezTo>
                  <a:pt x="3530046" y="304753"/>
                  <a:pt x="3521803" y="411857"/>
                  <a:pt x="3533613" y="546897"/>
                </a:cubicBezTo>
                <a:cubicBezTo>
                  <a:pt x="3538668" y="608522"/>
                  <a:pt x="3478533" y="655291"/>
                  <a:pt x="3424231" y="656279"/>
                </a:cubicBezTo>
                <a:cubicBezTo>
                  <a:pt x="3288975" y="648601"/>
                  <a:pt x="3071720" y="637703"/>
                  <a:pt x="2761261" y="656279"/>
                </a:cubicBezTo>
                <a:cubicBezTo>
                  <a:pt x="2450802" y="674856"/>
                  <a:pt x="2337944" y="646664"/>
                  <a:pt x="2131440" y="656279"/>
                </a:cubicBezTo>
                <a:cubicBezTo>
                  <a:pt x="1924936" y="665894"/>
                  <a:pt x="1602011" y="631355"/>
                  <a:pt x="1402173" y="656279"/>
                </a:cubicBezTo>
                <a:cubicBezTo>
                  <a:pt x="1202335" y="681203"/>
                  <a:pt x="898009" y="675886"/>
                  <a:pt x="672906" y="656279"/>
                </a:cubicBezTo>
                <a:cubicBezTo>
                  <a:pt x="447803" y="636672"/>
                  <a:pt x="380792" y="681162"/>
                  <a:pt x="109382" y="656279"/>
                </a:cubicBezTo>
                <a:cubicBezTo>
                  <a:pt x="42514" y="650194"/>
                  <a:pt x="-5065" y="599735"/>
                  <a:pt x="0" y="546897"/>
                </a:cubicBezTo>
                <a:cubicBezTo>
                  <a:pt x="-21492" y="447375"/>
                  <a:pt x="6266" y="210216"/>
                  <a:pt x="0" y="1093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Minimizes Cache Misses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D8D9DD-DE73-004B-A5D2-920F56A9F287}"/>
              </a:ext>
            </a:extLst>
          </p:cNvPr>
          <p:cNvSpPr/>
          <p:nvPr/>
        </p:nvSpPr>
        <p:spPr>
          <a:xfrm>
            <a:off x="5634926" y="1876133"/>
            <a:ext cx="5448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Intuition: </a:t>
            </a: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if we haven’t accessed a page in while, we probably won’t access it again. Why? Temporal locality 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1911472-CAAC-EA49-8424-3C13DFD53F37}"/>
              </a:ext>
            </a:extLst>
          </p:cNvPr>
          <p:cNvSpPr/>
          <p:nvPr/>
        </p:nvSpPr>
        <p:spPr>
          <a:xfrm>
            <a:off x="5634926" y="3660095"/>
            <a:ext cx="3533613" cy="656279"/>
          </a:xfrm>
          <a:custGeom>
            <a:avLst/>
            <a:gdLst>
              <a:gd name="connsiteX0" fmla="*/ 0 w 3533613"/>
              <a:gd name="connsiteY0" fmla="*/ 109382 h 656279"/>
              <a:gd name="connsiteX1" fmla="*/ 109382 w 3533613"/>
              <a:gd name="connsiteY1" fmla="*/ 0 h 656279"/>
              <a:gd name="connsiteX2" fmla="*/ 706055 w 3533613"/>
              <a:gd name="connsiteY2" fmla="*/ 0 h 656279"/>
              <a:gd name="connsiteX3" fmla="*/ 1369025 w 3533613"/>
              <a:gd name="connsiteY3" fmla="*/ 0 h 656279"/>
              <a:gd name="connsiteX4" fmla="*/ 1965697 w 3533613"/>
              <a:gd name="connsiteY4" fmla="*/ 0 h 656279"/>
              <a:gd name="connsiteX5" fmla="*/ 2628667 w 3533613"/>
              <a:gd name="connsiteY5" fmla="*/ 0 h 656279"/>
              <a:gd name="connsiteX6" fmla="*/ 3424231 w 3533613"/>
              <a:gd name="connsiteY6" fmla="*/ 0 h 656279"/>
              <a:gd name="connsiteX7" fmla="*/ 3533613 w 3533613"/>
              <a:gd name="connsiteY7" fmla="*/ 109382 h 656279"/>
              <a:gd name="connsiteX8" fmla="*/ 3533613 w 3533613"/>
              <a:gd name="connsiteY8" fmla="*/ 546897 h 656279"/>
              <a:gd name="connsiteX9" fmla="*/ 3424231 w 3533613"/>
              <a:gd name="connsiteY9" fmla="*/ 656279 h 656279"/>
              <a:gd name="connsiteX10" fmla="*/ 2794410 w 3533613"/>
              <a:gd name="connsiteY10" fmla="*/ 656279 h 656279"/>
              <a:gd name="connsiteX11" fmla="*/ 2230885 w 3533613"/>
              <a:gd name="connsiteY11" fmla="*/ 656279 h 656279"/>
              <a:gd name="connsiteX12" fmla="*/ 1534767 w 3533613"/>
              <a:gd name="connsiteY12" fmla="*/ 656279 h 656279"/>
              <a:gd name="connsiteX13" fmla="*/ 938094 w 3533613"/>
              <a:gd name="connsiteY13" fmla="*/ 656279 h 656279"/>
              <a:gd name="connsiteX14" fmla="*/ 109382 w 3533613"/>
              <a:gd name="connsiteY14" fmla="*/ 656279 h 656279"/>
              <a:gd name="connsiteX15" fmla="*/ 0 w 3533613"/>
              <a:gd name="connsiteY15" fmla="*/ 546897 h 656279"/>
              <a:gd name="connsiteX16" fmla="*/ 0 w 3533613"/>
              <a:gd name="connsiteY16" fmla="*/ 109382 h 65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3613" h="656279" fill="none" extrusionOk="0">
                <a:moveTo>
                  <a:pt x="0" y="109382"/>
                </a:moveTo>
                <a:cubicBezTo>
                  <a:pt x="-3185" y="54668"/>
                  <a:pt x="55692" y="4993"/>
                  <a:pt x="109382" y="0"/>
                </a:cubicBezTo>
                <a:cubicBezTo>
                  <a:pt x="280967" y="-19281"/>
                  <a:pt x="466902" y="29445"/>
                  <a:pt x="706055" y="0"/>
                </a:cubicBezTo>
                <a:cubicBezTo>
                  <a:pt x="945208" y="-29445"/>
                  <a:pt x="1128284" y="-10023"/>
                  <a:pt x="1369025" y="0"/>
                </a:cubicBezTo>
                <a:cubicBezTo>
                  <a:pt x="1609766" y="10023"/>
                  <a:pt x="1679105" y="16166"/>
                  <a:pt x="1965697" y="0"/>
                </a:cubicBezTo>
                <a:cubicBezTo>
                  <a:pt x="2252289" y="-16166"/>
                  <a:pt x="2349830" y="4309"/>
                  <a:pt x="2628667" y="0"/>
                </a:cubicBezTo>
                <a:cubicBezTo>
                  <a:pt x="2907504" y="-4309"/>
                  <a:pt x="3191866" y="19225"/>
                  <a:pt x="3424231" y="0"/>
                </a:cubicBezTo>
                <a:cubicBezTo>
                  <a:pt x="3487708" y="-9433"/>
                  <a:pt x="3537172" y="52820"/>
                  <a:pt x="3533613" y="109382"/>
                </a:cubicBezTo>
                <a:cubicBezTo>
                  <a:pt x="3550473" y="291425"/>
                  <a:pt x="3538681" y="386327"/>
                  <a:pt x="3533613" y="546897"/>
                </a:cubicBezTo>
                <a:cubicBezTo>
                  <a:pt x="3533057" y="595763"/>
                  <a:pt x="3488764" y="658876"/>
                  <a:pt x="3424231" y="656279"/>
                </a:cubicBezTo>
                <a:cubicBezTo>
                  <a:pt x="3282092" y="663100"/>
                  <a:pt x="3108217" y="657505"/>
                  <a:pt x="2794410" y="656279"/>
                </a:cubicBezTo>
                <a:cubicBezTo>
                  <a:pt x="2480603" y="655053"/>
                  <a:pt x="2380027" y="670557"/>
                  <a:pt x="2230885" y="656279"/>
                </a:cubicBezTo>
                <a:cubicBezTo>
                  <a:pt x="2081743" y="642001"/>
                  <a:pt x="1868068" y="633086"/>
                  <a:pt x="1534767" y="656279"/>
                </a:cubicBezTo>
                <a:cubicBezTo>
                  <a:pt x="1201466" y="679472"/>
                  <a:pt x="1207016" y="657715"/>
                  <a:pt x="938094" y="656279"/>
                </a:cubicBezTo>
                <a:cubicBezTo>
                  <a:pt x="669172" y="654843"/>
                  <a:pt x="352222" y="688957"/>
                  <a:pt x="109382" y="656279"/>
                </a:cubicBezTo>
                <a:cubicBezTo>
                  <a:pt x="49292" y="654881"/>
                  <a:pt x="-14113" y="606852"/>
                  <a:pt x="0" y="546897"/>
                </a:cubicBezTo>
                <a:cubicBezTo>
                  <a:pt x="-6791" y="430068"/>
                  <a:pt x="-3487" y="271476"/>
                  <a:pt x="0" y="109382"/>
                </a:cubicBezTo>
                <a:close/>
              </a:path>
              <a:path w="3533613" h="656279" stroke="0" extrusionOk="0">
                <a:moveTo>
                  <a:pt x="0" y="109382"/>
                </a:moveTo>
                <a:cubicBezTo>
                  <a:pt x="-5137" y="45804"/>
                  <a:pt x="39624" y="3508"/>
                  <a:pt x="109382" y="0"/>
                </a:cubicBezTo>
                <a:cubicBezTo>
                  <a:pt x="463575" y="1290"/>
                  <a:pt x="688494" y="-28255"/>
                  <a:pt x="838649" y="0"/>
                </a:cubicBezTo>
                <a:cubicBezTo>
                  <a:pt x="988804" y="28255"/>
                  <a:pt x="1297841" y="-30621"/>
                  <a:pt x="1468470" y="0"/>
                </a:cubicBezTo>
                <a:cubicBezTo>
                  <a:pt x="1639099" y="30621"/>
                  <a:pt x="1895448" y="20188"/>
                  <a:pt x="2065143" y="0"/>
                </a:cubicBezTo>
                <a:cubicBezTo>
                  <a:pt x="2234838" y="-20188"/>
                  <a:pt x="2496279" y="-9024"/>
                  <a:pt x="2761261" y="0"/>
                </a:cubicBezTo>
                <a:cubicBezTo>
                  <a:pt x="3026243" y="9024"/>
                  <a:pt x="3156589" y="-10759"/>
                  <a:pt x="3424231" y="0"/>
                </a:cubicBezTo>
                <a:cubicBezTo>
                  <a:pt x="3486530" y="-3075"/>
                  <a:pt x="3528908" y="53106"/>
                  <a:pt x="3533613" y="109382"/>
                </a:cubicBezTo>
                <a:cubicBezTo>
                  <a:pt x="3530046" y="304753"/>
                  <a:pt x="3521803" y="411857"/>
                  <a:pt x="3533613" y="546897"/>
                </a:cubicBezTo>
                <a:cubicBezTo>
                  <a:pt x="3538668" y="608522"/>
                  <a:pt x="3478533" y="655291"/>
                  <a:pt x="3424231" y="656279"/>
                </a:cubicBezTo>
                <a:cubicBezTo>
                  <a:pt x="3288975" y="648601"/>
                  <a:pt x="3071720" y="637703"/>
                  <a:pt x="2761261" y="656279"/>
                </a:cubicBezTo>
                <a:cubicBezTo>
                  <a:pt x="2450802" y="674856"/>
                  <a:pt x="2337944" y="646664"/>
                  <a:pt x="2131440" y="656279"/>
                </a:cubicBezTo>
                <a:cubicBezTo>
                  <a:pt x="1924936" y="665894"/>
                  <a:pt x="1602011" y="631355"/>
                  <a:pt x="1402173" y="656279"/>
                </a:cubicBezTo>
                <a:cubicBezTo>
                  <a:pt x="1202335" y="681203"/>
                  <a:pt x="898009" y="675886"/>
                  <a:pt x="672906" y="656279"/>
                </a:cubicBezTo>
                <a:cubicBezTo>
                  <a:pt x="447803" y="636672"/>
                  <a:pt x="380792" y="681162"/>
                  <a:pt x="109382" y="656279"/>
                </a:cubicBezTo>
                <a:cubicBezTo>
                  <a:pt x="42514" y="650194"/>
                  <a:pt x="-5065" y="599735"/>
                  <a:pt x="0" y="546897"/>
                </a:cubicBezTo>
                <a:cubicBezTo>
                  <a:pt x="-21492" y="447375"/>
                  <a:pt x="6266" y="210216"/>
                  <a:pt x="0" y="10938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Minimal Overhead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479CE1-D29A-A947-9D7F-76997A402A31}"/>
              </a:ext>
            </a:extLst>
          </p:cNvPr>
          <p:cNvSpPr/>
          <p:nvPr/>
        </p:nvSpPr>
        <p:spPr>
          <a:xfrm>
            <a:off x="5634926" y="4596199"/>
            <a:ext cx="5105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Use a min-heap data structure to efficiently search for the “least recently used” page to replace.</a:t>
            </a:r>
          </a:p>
        </p:txBody>
      </p:sp>
    </p:spTree>
    <p:extLst>
      <p:ext uri="{BB962C8B-B14F-4D97-AF65-F5344CB8AC3E}">
        <p14:creationId xmlns:p14="http://schemas.microsoft.com/office/powerpoint/2010/main" val="1130843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9E287D1-76BE-0949-9F26-535C5056C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27" y="5749870"/>
            <a:ext cx="5030492" cy="1108129"/>
          </a:xfrm>
        </p:spPr>
        <p:txBody>
          <a:bodyPr>
            <a:norm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LRU in action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6F8E94-E179-5242-BCAD-7F69C40F2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28" y="1816100"/>
            <a:ext cx="6858000" cy="3225800"/>
          </a:xfrm>
          <a:prstGeom prst="rect">
            <a:avLst/>
          </a:prstGeom>
        </p:spPr>
      </p:pic>
      <p:graphicFrame>
        <p:nvGraphicFramePr>
          <p:cNvPr id="9" name="Table 8" descr="Table for frameId, pageId, Dirty?, and pin Count of a memory buffer" title="Table">
            <a:extLst>
              <a:ext uri="{FF2B5EF4-FFF2-40B4-BE49-F238E27FC236}">
                <a16:creationId xmlns:a16="http://schemas.microsoft.com/office/drawing/2014/main" id="{A97CB908-1D24-2144-80D6-B6BB323381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31363"/>
              </p:ext>
            </p:extLst>
          </p:nvPr>
        </p:nvGraphicFramePr>
        <p:xfrm>
          <a:off x="7448228" y="1549787"/>
          <a:ext cx="4407976" cy="3314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5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358654370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FrameID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PageID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Dirty?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Pin Count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Last Accessed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16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32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36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4407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37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468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39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4368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106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697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9E287D1-76BE-0949-9F26-535C5056C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27" y="5749870"/>
            <a:ext cx="5030492" cy="1108129"/>
          </a:xfrm>
        </p:spPr>
        <p:txBody>
          <a:bodyPr>
            <a:norm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LRU in action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934097-6308-5A4E-BD41-1292E7B11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27" y="1816100"/>
            <a:ext cx="6858000" cy="3225800"/>
          </a:xfrm>
          <a:prstGeom prst="rect">
            <a:avLst/>
          </a:prstGeom>
        </p:spPr>
      </p:pic>
      <p:graphicFrame>
        <p:nvGraphicFramePr>
          <p:cNvPr id="6" name="Table 5" descr="Table for frameId, pageId, Dirty?, and pin Count of a memory buffer" title="Table">
            <a:extLst>
              <a:ext uri="{FF2B5EF4-FFF2-40B4-BE49-F238E27FC236}">
                <a16:creationId xmlns:a16="http://schemas.microsoft.com/office/drawing/2014/main" id="{229B941C-4F4E-ED46-A40D-3755B5E60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079682"/>
              </p:ext>
            </p:extLst>
          </p:nvPr>
        </p:nvGraphicFramePr>
        <p:xfrm>
          <a:off x="7448228" y="1549787"/>
          <a:ext cx="4407976" cy="3314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5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358654370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FrameID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PageID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Dirty?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Pin Count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Last Accessed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45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53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57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59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62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24407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59468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94368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106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95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9E287D1-76BE-0949-9F26-535C5056C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27" y="5749870"/>
            <a:ext cx="5030492" cy="1108129"/>
          </a:xfrm>
        </p:spPr>
        <p:txBody>
          <a:bodyPr>
            <a:norm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LRU in action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934097-6308-5A4E-BD41-1292E7B11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27" y="1816100"/>
            <a:ext cx="6858000" cy="3225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59F2E4-9501-674C-8806-9705E8352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27" y="1707612"/>
            <a:ext cx="6858000" cy="3225800"/>
          </a:xfrm>
          <a:prstGeom prst="rect">
            <a:avLst/>
          </a:prstGeom>
        </p:spPr>
      </p:pic>
      <p:graphicFrame>
        <p:nvGraphicFramePr>
          <p:cNvPr id="7" name="Table 6" descr="Table for frameId, pageId, Dirty?, and pin Count of a memory buffer" title="Table">
            <a:extLst>
              <a:ext uri="{FF2B5EF4-FFF2-40B4-BE49-F238E27FC236}">
                <a16:creationId xmlns:a16="http://schemas.microsoft.com/office/drawing/2014/main" id="{CBE5067A-CA6D-1344-8338-919E13004C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580811"/>
              </p:ext>
            </p:extLst>
          </p:nvPr>
        </p:nvGraphicFramePr>
        <p:xfrm>
          <a:off x="7448228" y="1549787"/>
          <a:ext cx="4407976" cy="3314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5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358654370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FrameID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PageID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Dirty?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Pin Count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Last Accessed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45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68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69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4407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468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73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4368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76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106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129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9E287D1-76BE-0949-9F26-535C5056C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27" y="5749870"/>
            <a:ext cx="5030492" cy="1108129"/>
          </a:xfrm>
        </p:spPr>
        <p:txBody>
          <a:bodyPr>
            <a:norm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LRU in action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934097-6308-5A4E-BD41-1292E7B11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27" y="1816100"/>
            <a:ext cx="6858000" cy="3225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59F2E4-9501-674C-8806-9705E8352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27" y="1707612"/>
            <a:ext cx="6858000" cy="322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CEDC14-56CE-C345-B2C9-08216DD0F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27" y="1816100"/>
            <a:ext cx="6858000" cy="3225800"/>
          </a:xfrm>
          <a:prstGeom prst="rect">
            <a:avLst/>
          </a:prstGeom>
        </p:spPr>
      </p:pic>
      <p:graphicFrame>
        <p:nvGraphicFramePr>
          <p:cNvPr id="6" name="Table 5" descr="Table for frameId, pageId, Dirty?, and pin Count of a memory buffer" title="Table">
            <a:extLst>
              <a:ext uri="{FF2B5EF4-FFF2-40B4-BE49-F238E27FC236}">
                <a16:creationId xmlns:a16="http://schemas.microsoft.com/office/drawing/2014/main" id="{A6847769-2D45-FE4B-875B-1B076C78C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769488"/>
              </p:ext>
            </p:extLst>
          </p:nvPr>
        </p:nvGraphicFramePr>
        <p:xfrm>
          <a:off x="7448228" y="1549787"/>
          <a:ext cx="4407976" cy="3314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5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358654370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FrameID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PageID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Dirty?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Pin Count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Last Accessed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15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81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84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88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93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94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68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69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4407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71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468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4368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76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106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58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9E287D1-76BE-0949-9F26-535C5056C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27" y="5749870"/>
            <a:ext cx="5030492" cy="1108129"/>
          </a:xfrm>
        </p:spPr>
        <p:txBody>
          <a:bodyPr>
            <a:norm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LRU in action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934097-6308-5A4E-BD41-1292E7B11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27" y="1816100"/>
            <a:ext cx="6858000" cy="3225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59F2E4-9501-674C-8806-9705E8352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27" y="1707612"/>
            <a:ext cx="6858000" cy="322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CEDC14-56CE-C345-B2C9-08216DD0F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27" y="1816100"/>
            <a:ext cx="6858000" cy="322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79BCD8-6C66-B446-B644-15823361E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127" y="1816100"/>
            <a:ext cx="6858000" cy="3225800"/>
          </a:xfrm>
          <a:prstGeom prst="rect">
            <a:avLst/>
          </a:prstGeom>
        </p:spPr>
      </p:pic>
      <p:graphicFrame>
        <p:nvGraphicFramePr>
          <p:cNvPr id="9" name="Table 8" descr="Table for frameId, pageId, Dirty?, and pin Count of a memory buffer" title="Table">
            <a:extLst>
              <a:ext uri="{FF2B5EF4-FFF2-40B4-BE49-F238E27FC236}">
                <a16:creationId xmlns:a16="http://schemas.microsoft.com/office/drawing/2014/main" id="{9618DCC0-3F4E-2B4A-9C46-854DEF2CF7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21518"/>
              </p:ext>
            </p:extLst>
          </p:nvPr>
        </p:nvGraphicFramePr>
        <p:xfrm>
          <a:off x="7448228" y="1549787"/>
          <a:ext cx="4407976" cy="3314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5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358654370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FrameID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PageID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Dirty?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Pin Count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Last Accessed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81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88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100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102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4407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106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468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109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4368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111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106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817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EB9D32B0-94B0-854D-8071-EEB0B9EB0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14" y="1141193"/>
            <a:ext cx="4398264" cy="4575613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FD4362D-CEFF-6146-AB14-4C9590FB08B3}"/>
              </a:ext>
            </a:extLst>
          </p:cNvPr>
          <p:cNvSpPr/>
          <p:nvPr/>
        </p:nvSpPr>
        <p:spPr>
          <a:xfrm>
            <a:off x="1019331" y="1141194"/>
            <a:ext cx="4152276" cy="2546386"/>
          </a:xfrm>
          <a:prstGeom prst="roundRect">
            <a:avLst>
              <a:gd name="adj" fmla="val 3854"/>
            </a:avLst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EE27D74-EE1E-2645-82A8-5309ED4FB8ED}"/>
              </a:ext>
            </a:extLst>
          </p:cNvPr>
          <p:cNvSpPr/>
          <p:nvPr/>
        </p:nvSpPr>
        <p:spPr>
          <a:xfrm>
            <a:off x="1014908" y="4289129"/>
            <a:ext cx="4152276" cy="657625"/>
          </a:xfrm>
          <a:prstGeom prst="roundRect">
            <a:avLst>
              <a:gd name="adj" fmla="val 3854"/>
            </a:avLst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24A206-5C36-2F4F-B9D5-F16B070D3A7A}"/>
              </a:ext>
            </a:extLst>
          </p:cNvPr>
          <p:cNvSpPr txBox="1"/>
          <p:nvPr/>
        </p:nvSpPr>
        <p:spPr>
          <a:xfrm>
            <a:off x="6490742" y="2516593"/>
            <a:ext cx="43982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Provides the </a:t>
            </a:r>
            <a:r>
              <a:rPr lang="en-US" sz="2400" b="1" i="1" dirty="0">
                <a:solidFill>
                  <a:srgbClr val="FF000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illusion</a:t>
            </a: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of accessing and modifying disk pages in memory.</a:t>
            </a:r>
          </a:p>
          <a:p>
            <a:endParaRPr lang="en-US" sz="24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Transforms page requests (reads, writes) from upper levels into storage layer IO requests.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26BEEE-16AC-844F-9EB2-66AA5C1AFBB9}"/>
              </a:ext>
            </a:extLst>
          </p:cNvPr>
          <p:cNvSpPr/>
          <p:nvPr/>
        </p:nvSpPr>
        <p:spPr>
          <a:xfrm>
            <a:off x="6490742" y="1910210"/>
            <a:ext cx="3890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venir Next" panose="020B0503020202020204" pitchFamily="34" charset="0"/>
              </a:rPr>
              <a:t>The Buffer Manager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29470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F3B61-0CCA-364B-A4A4-5F5157CB2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8" y="1782305"/>
            <a:ext cx="5030492" cy="1387986"/>
          </a:xfrm>
        </p:spPr>
        <p:txBody>
          <a:bodyPr>
            <a:norm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LRU </a:t>
            </a:r>
            <a:r>
              <a:rPr lang="en-US" dirty="0">
                <a:latin typeface="Avenir Next" panose="020B0503020202020204" pitchFamily="34" charset="0"/>
                <a:sym typeface="Wingdings" pitchFamily="2" charset="2"/>
              </a:rPr>
              <a:t> </a:t>
            </a:r>
            <a:r>
              <a:rPr lang="en-US" dirty="0">
                <a:latin typeface="Avenir Next" panose="020B0503020202020204" pitchFamily="34" charset="0"/>
              </a:rPr>
              <a:t>CLOCK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00F2E-37CD-5C4E-81C5-68FFB9F42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908" y="3189664"/>
            <a:ext cx="4002438" cy="2606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Approximate LRU</a:t>
            </a:r>
          </a:p>
          <a:p>
            <a:pPr marL="0" indent="0">
              <a:buNone/>
            </a:pPr>
            <a:endParaRPr lang="en-US" sz="24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What if instead of using 4-8 bytes to store time, we used a single bit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1911472-CAAC-EA49-8424-3C13DFD53F37}"/>
              </a:ext>
            </a:extLst>
          </p:cNvPr>
          <p:cNvSpPr/>
          <p:nvPr/>
        </p:nvSpPr>
        <p:spPr>
          <a:xfrm>
            <a:off x="5634926" y="947892"/>
            <a:ext cx="3533613" cy="656279"/>
          </a:xfrm>
          <a:custGeom>
            <a:avLst/>
            <a:gdLst>
              <a:gd name="connsiteX0" fmla="*/ 0 w 3533613"/>
              <a:gd name="connsiteY0" fmla="*/ 109382 h 656279"/>
              <a:gd name="connsiteX1" fmla="*/ 109382 w 3533613"/>
              <a:gd name="connsiteY1" fmla="*/ 0 h 656279"/>
              <a:gd name="connsiteX2" fmla="*/ 706055 w 3533613"/>
              <a:gd name="connsiteY2" fmla="*/ 0 h 656279"/>
              <a:gd name="connsiteX3" fmla="*/ 1369025 w 3533613"/>
              <a:gd name="connsiteY3" fmla="*/ 0 h 656279"/>
              <a:gd name="connsiteX4" fmla="*/ 1965697 w 3533613"/>
              <a:gd name="connsiteY4" fmla="*/ 0 h 656279"/>
              <a:gd name="connsiteX5" fmla="*/ 2628667 w 3533613"/>
              <a:gd name="connsiteY5" fmla="*/ 0 h 656279"/>
              <a:gd name="connsiteX6" fmla="*/ 3424231 w 3533613"/>
              <a:gd name="connsiteY6" fmla="*/ 0 h 656279"/>
              <a:gd name="connsiteX7" fmla="*/ 3533613 w 3533613"/>
              <a:gd name="connsiteY7" fmla="*/ 109382 h 656279"/>
              <a:gd name="connsiteX8" fmla="*/ 3533613 w 3533613"/>
              <a:gd name="connsiteY8" fmla="*/ 546897 h 656279"/>
              <a:gd name="connsiteX9" fmla="*/ 3424231 w 3533613"/>
              <a:gd name="connsiteY9" fmla="*/ 656279 h 656279"/>
              <a:gd name="connsiteX10" fmla="*/ 2794410 w 3533613"/>
              <a:gd name="connsiteY10" fmla="*/ 656279 h 656279"/>
              <a:gd name="connsiteX11" fmla="*/ 2230885 w 3533613"/>
              <a:gd name="connsiteY11" fmla="*/ 656279 h 656279"/>
              <a:gd name="connsiteX12" fmla="*/ 1534767 w 3533613"/>
              <a:gd name="connsiteY12" fmla="*/ 656279 h 656279"/>
              <a:gd name="connsiteX13" fmla="*/ 938094 w 3533613"/>
              <a:gd name="connsiteY13" fmla="*/ 656279 h 656279"/>
              <a:gd name="connsiteX14" fmla="*/ 109382 w 3533613"/>
              <a:gd name="connsiteY14" fmla="*/ 656279 h 656279"/>
              <a:gd name="connsiteX15" fmla="*/ 0 w 3533613"/>
              <a:gd name="connsiteY15" fmla="*/ 546897 h 656279"/>
              <a:gd name="connsiteX16" fmla="*/ 0 w 3533613"/>
              <a:gd name="connsiteY16" fmla="*/ 109382 h 65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3613" h="656279" fill="none" extrusionOk="0">
                <a:moveTo>
                  <a:pt x="0" y="109382"/>
                </a:moveTo>
                <a:cubicBezTo>
                  <a:pt x="-3185" y="54668"/>
                  <a:pt x="55692" y="4993"/>
                  <a:pt x="109382" y="0"/>
                </a:cubicBezTo>
                <a:cubicBezTo>
                  <a:pt x="280967" y="-19281"/>
                  <a:pt x="466902" y="29445"/>
                  <a:pt x="706055" y="0"/>
                </a:cubicBezTo>
                <a:cubicBezTo>
                  <a:pt x="945208" y="-29445"/>
                  <a:pt x="1128284" y="-10023"/>
                  <a:pt x="1369025" y="0"/>
                </a:cubicBezTo>
                <a:cubicBezTo>
                  <a:pt x="1609766" y="10023"/>
                  <a:pt x="1679105" y="16166"/>
                  <a:pt x="1965697" y="0"/>
                </a:cubicBezTo>
                <a:cubicBezTo>
                  <a:pt x="2252289" y="-16166"/>
                  <a:pt x="2349830" y="4309"/>
                  <a:pt x="2628667" y="0"/>
                </a:cubicBezTo>
                <a:cubicBezTo>
                  <a:pt x="2907504" y="-4309"/>
                  <a:pt x="3191866" y="19225"/>
                  <a:pt x="3424231" y="0"/>
                </a:cubicBezTo>
                <a:cubicBezTo>
                  <a:pt x="3487708" y="-9433"/>
                  <a:pt x="3537172" y="52820"/>
                  <a:pt x="3533613" y="109382"/>
                </a:cubicBezTo>
                <a:cubicBezTo>
                  <a:pt x="3550473" y="291425"/>
                  <a:pt x="3538681" y="386327"/>
                  <a:pt x="3533613" y="546897"/>
                </a:cubicBezTo>
                <a:cubicBezTo>
                  <a:pt x="3533057" y="595763"/>
                  <a:pt x="3488764" y="658876"/>
                  <a:pt x="3424231" y="656279"/>
                </a:cubicBezTo>
                <a:cubicBezTo>
                  <a:pt x="3282092" y="663100"/>
                  <a:pt x="3108217" y="657505"/>
                  <a:pt x="2794410" y="656279"/>
                </a:cubicBezTo>
                <a:cubicBezTo>
                  <a:pt x="2480603" y="655053"/>
                  <a:pt x="2380027" y="670557"/>
                  <a:pt x="2230885" y="656279"/>
                </a:cubicBezTo>
                <a:cubicBezTo>
                  <a:pt x="2081743" y="642001"/>
                  <a:pt x="1868068" y="633086"/>
                  <a:pt x="1534767" y="656279"/>
                </a:cubicBezTo>
                <a:cubicBezTo>
                  <a:pt x="1201466" y="679472"/>
                  <a:pt x="1207016" y="657715"/>
                  <a:pt x="938094" y="656279"/>
                </a:cubicBezTo>
                <a:cubicBezTo>
                  <a:pt x="669172" y="654843"/>
                  <a:pt x="352222" y="688957"/>
                  <a:pt x="109382" y="656279"/>
                </a:cubicBezTo>
                <a:cubicBezTo>
                  <a:pt x="49292" y="654881"/>
                  <a:pt x="-14113" y="606852"/>
                  <a:pt x="0" y="546897"/>
                </a:cubicBezTo>
                <a:cubicBezTo>
                  <a:pt x="-6791" y="430068"/>
                  <a:pt x="-3487" y="271476"/>
                  <a:pt x="0" y="109382"/>
                </a:cubicBezTo>
                <a:close/>
              </a:path>
              <a:path w="3533613" h="656279" stroke="0" extrusionOk="0">
                <a:moveTo>
                  <a:pt x="0" y="109382"/>
                </a:moveTo>
                <a:cubicBezTo>
                  <a:pt x="-5137" y="45804"/>
                  <a:pt x="39624" y="3508"/>
                  <a:pt x="109382" y="0"/>
                </a:cubicBezTo>
                <a:cubicBezTo>
                  <a:pt x="463575" y="1290"/>
                  <a:pt x="688494" y="-28255"/>
                  <a:pt x="838649" y="0"/>
                </a:cubicBezTo>
                <a:cubicBezTo>
                  <a:pt x="988804" y="28255"/>
                  <a:pt x="1297841" y="-30621"/>
                  <a:pt x="1468470" y="0"/>
                </a:cubicBezTo>
                <a:cubicBezTo>
                  <a:pt x="1639099" y="30621"/>
                  <a:pt x="1895448" y="20188"/>
                  <a:pt x="2065143" y="0"/>
                </a:cubicBezTo>
                <a:cubicBezTo>
                  <a:pt x="2234838" y="-20188"/>
                  <a:pt x="2496279" y="-9024"/>
                  <a:pt x="2761261" y="0"/>
                </a:cubicBezTo>
                <a:cubicBezTo>
                  <a:pt x="3026243" y="9024"/>
                  <a:pt x="3156589" y="-10759"/>
                  <a:pt x="3424231" y="0"/>
                </a:cubicBezTo>
                <a:cubicBezTo>
                  <a:pt x="3486530" y="-3075"/>
                  <a:pt x="3528908" y="53106"/>
                  <a:pt x="3533613" y="109382"/>
                </a:cubicBezTo>
                <a:cubicBezTo>
                  <a:pt x="3530046" y="304753"/>
                  <a:pt x="3521803" y="411857"/>
                  <a:pt x="3533613" y="546897"/>
                </a:cubicBezTo>
                <a:cubicBezTo>
                  <a:pt x="3538668" y="608522"/>
                  <a:pt x="3478533" y="655291"/>
                  <a:pt x="3424231" y="656279"/>
                </a:cubicBezTo>
                <a:cubicBezTo>
                  <a:pt x="3288975" y="648601"/>
                  <a:pt x="3071720" y="637703"/>
                  <a:pt x="2761261" y="656279"/>
                </a:cubicBezTo>
                <a:cubicBezTo>
                  <a:pt x="2450802" y="674856"/>
                  <a:pt x="2337944" y="646664"/>
                  <a:pt x="2131440" y="656279"/>
                </a:cubicBezTo>
                <a:cubicBezTo>
                  <a:pt x="1924936" y="665894"/>
                  <a:pt x="1602011" y="631355"/>
                  <a:pt x="1402173" y="656279"/>
                </a:cubicBezTo>
                <a:cubicBezTo>
                  <a:pt x="1202335" y="681203"/>
                  <a:pt x="898009" y="675886"/>
                  <a:pt x="672906" y="656279"/>
                </a:cubicBezTo>
                <a:cubicBezTo>
                  <a:pt x="447803" y="636672"/>
                  <a:pt x="380792" y="681162"/>
                  <a:pt x="109382" y="656279"/>
                </a:cubicBezTo>
                <a:cubicBezTo>
                  <a:pt x="42514" y="650194"/>
                  <a:pt x="-5065" y="599735"/>
                  <a:pt x="0" y="546897"/>
                </a:cubicBezTo>
                <a:cubicBezTo>
                  <a:pt x="-21492" y="447375"/>
                  <a:pt x="6266" y="210216"/>
                  <a:pt x="0" y="10938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LRU --- Minimal Overhead?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479CE1-D29A-A947-9D7F-76997A402A31}"/>
              </a:ext>
            </a:extLst>
          </p:cNvPr>
          <p:cNvSpPr/>
          <p:nvPr/>
        </p:nvSpPr>
        <p:spPr>
          <a:xfrm>
            <a:off x="5634926" y="1969962"/>
            <a:ext cx="51053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Do not store a separate timestamp per page!</a:t>
            </a:r>
          </a:p>
          <a:p>
            <a:endParaRPr lang="en-US" sz="24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Just store a reference bit.</a:t>
            </a:r>
          </a:p>
          <a:p>
            <a:endParaRPr lang="en-US" sz="24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Scan through pages in the page table as if they were in a circular buffer with a “clock hand”: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If ref bit is 1, set to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If ref bit is 0, evict!</a:t>
            </a:r>
          </a:p>
        </p:txBody>
      </p:sp>
    </p:spTree>
    <p:extLst>
      <p:ext uri="{BB962C8B-B14F-4D97-AF65-F5344CB8AC3E}">
        <p14:creationId xmlns:p14="http://schemas.microsoft.com/office/powerpoint/2010/main" val="3671164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597575-8BF9-C143-943B-567E67F39EAC}"/>
              </a:ext>
            </a:extLst>
          </p:cNvPr>
          <p:cNvSpPr txBox="1">
            <a:spLocks/>
          </p:cNvSpPr>
          <p:nvPr/>
        </p:nvSpPr>
        <p:spPr>
          <a:xfrm>
            <a:off x="437127" y="5749870"/>
            <a:ext cx="5030492" cy="110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Next" panose="020B0503020202020204" pitchFamily="34" charset="0"/>
              </a:rPr>
              <a:t>CLOCK in action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E7AB25-ACB2-7C44-88EC-8CA622DBB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39" y="1816100"/>
            <a:ext cx="6858000" cy="3225800"/>
          </a:xfrm>
          <a:prstGeom prst="rect">
            <a:avLst/>
          </a:prstGeom>
        </p:spPr>
      </p:pic>
      <p:graphicFrame>
        <p:nvGraphicFramePr>
          <p:cNvPr id="9" name="Table 8" descr="Table for frameId, pageId, Dirty?, and pin Count of a memory buffer" title="Table">
            <a:extLst>
              <a:ext uri="{FF2B5EF4-FFF2-40B4-BE49-F238E27FC236}">
                <a16:creationId xmlns:a16="http://schemas.microsoft.com/office/drawing/2014/main" id="{058271D2-1BD4-F841-9806-5D626A575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149973"/>
              </p:ext>
            </p:extLst>
          </p:nvPr>
        </p:nvGraphicFramePr>
        <p:xfrm>
          <a:off x="7448228" y="1549787"/>
          <a:ext cx="4407976" cy="3101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5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358654370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FrameID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PageID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Dirty?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Pin Count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Ref Bit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4407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468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4368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106647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A940CB-219D-3646-AEF6-75D2EE1537CA}"/>
              </a:ext>
            </a:extLst>
          </p:cNvPr>
          <p:cNvCxnSpPr>
            <a:cxnSpLocks/>
          </p:cNvCxnSpPr>
          <p:nvPr/>
        </p:nvCxnSpPr>
        <p:spPr>
          <a:xfrm>
            <a:off x="7277746" y="1952786"/>
            <a:ext cx="316423" cy="0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597575-8BF9-C143-943B-567E67F39EAC}"/>
              </a:ext>
            </a:extLst>
          </p:cNvPr>
          <p:cNvSpPr txBox="1">
            <a:spLocks/>
          </p:cNvSpPr>
          <p:nvPr/>
        </p:nvSpPr>
        <p:spPr>
          <a:xfrm>
            <a:off x="437127" y="5749870"/>
            <a:ext cx="5030492" cy="110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Next" panose="020B0503020202020204" pitchFamily="34" charset="0"/>
              </a:rPr>
              <a:t>CLOCK in action</a:t>
            </a:r>
          </a:p>
        </p:txBody>
      </p:sp>
      <p:graphicFrame>
        <p:nvGraphicFramePr>
          <p:cNvPr id="9" name="Table 8" descr="Table for frameId, pageId, Dirty?, and pin Count of a memory buffer" title="Table">
            <a:extLst>
              <a:ext uri="{FF2B5EF4-FFF2-40B4-BE49-F238E27FC236}">
                <a16:creationId xmlns:a16="http://schemas.microsoft.com/office/drawing/2014/main" id="{058271D2-1BD4-F841-9806-5D626A575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583254"/>
              </p:ext>
            </p:extLst>
          </p:nvPr>
        </p:nvGraphicFramePr>
        <p:xfrm>
          <a:off x="7448228" y="1549787"/>
          <a:ext cx="4407976" cy="3101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5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358654370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FrameID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PageID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Dirty?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Pin Count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Ref Bit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4407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468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4368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106647"/>
                  </a:ext>
                </a:extLst>
              </a:tr>
            </a:tbl>
          </a:graphicData>
        </a:graphic>
      </p:graphicFrame>
      <p:pic>
        <p:nvPicPr>
          <p:cNvPr id="13" name="RefBit" descr="RefBit">
            <a:hlinkClick r:id="" action="ppaction://media"/>
            <a:extLst>
              <a:ext uri="{FF2B5EF4-FFF2-40B4-BE49-F238E27FC236}">
                <a16:creationId xmlns:a16="http://schemas.microsoft.com/office/drawing/2014/main" id="{D167A5CF-0662-394E-883C-C8A18259F3B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0.8478" end="3167.78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796" y="1816100"/>
            <a:ext cx="6858844" cy="3225800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C08C843-BEBA-034C-9BA7-D0A14D9E6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027512"/>
              </p:ext>
            </p:extLst>
          </p:nvPr>
        </p:nvGraphicFramePr>
        <p:xfrm>
          <a:off x="10808107" y="1549787"/>
          <a:ext cx="1048097" cy="3101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8097">
                  <a:extLst>
                    <a:ext uri="{9D8B030D-6E8A-4147-A177-3AD203B41FA5}">
                      <a16:colId xmlns:a16="http://schemas.microsoft.com/office/drawing/2014/main" val="372546719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Ref Bit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7685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29355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48092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45467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53104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09925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42240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30549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1031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8134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914618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147DC7C-5E1D-9942-B318-D813A57E2D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180940"/>
              </p:ext>
            </p:extLst>
          </p:nvPr>
        </p:nvGraphicFramePr>
        <p:xfrm>
          <a:off x="7448228" y="1834397"/>
          <a:ext cx="4407976" cy="281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5359">
                  <a:extLst>
                    <a:ext uri="{9D8B030D-6E8A-4147-A177-3AD203B41FA5}">
                      <a16:colId xmlns:a16="http://schemas.microsoft.com/office/drawing/2014/main" val="2289481536"/>
                    </a:ext>
                  </a:extLst>
                </a:gridCol>
                <a:gridCol w="759417">
                  <a:extLst>
                    <a:ext uri="{9D8B030D-6E8A-4147-A177-3AD203B41FA5}">
                      <a16:colId xmlns:a16="http://schemas.microsoft.com/office/drawing/2014/main" val="3824411648"/>
                    </a:ext>
                  </a:extLst>
                </a:gridCol>
                <a:gridCol w="647006">
                  <a:extLst>
                    <a:ext uri="{9D8B030D-6E8A-4147-A177-3AD203B41FA5}">
                      <a16:colId xmlns:a16="http://schemas.microsoft.com/office/drawing/2014/main" val="992930647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3006100796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2792102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402127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A940CB-219D-3646-AEF6-75D2EE1537CA}"/>
              </a:ext>
            </a:extLst>
          </p:cNvPr>
          <p:cNvCxnSpPr>
            <a:cxnSpLocks/>
          </p:cNvCxnSpPr>
          <p:nvPr/>
        </p:nvCxnSpPr>
        <p:spPr>
          <a:xfrm>
            <a:off x="7277746" y="1952786"/>
            <a:ext cx="316423" cy="0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8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2.22222E-6 L 0.00794 0.3956 L 0.00026 0.38195 L -0.00352 0.02014 L 0.00533 -2.22222E-6 Z " pathEditMode="relative" ptsTypes="AAAAA">
                                      <p:cBhvr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-2.22222E-6 L -0.00105 0.04977 L -0.00105 0.04283 " pathEditMode="relative" ptsTypes="AAA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597575-8BF9-C143-943B-567E67F39EAC}"/>
              </a:ext>
            </a:extLst>
          </p:cNvPr>
          <p:cNvSpPr txBox="1">
            <a:spLocks/>
          </p:cNvSpPr>
          <p:nvPr/>
        </p:nvSpPr>
        <p:spPr>
          <a:xfrm>
            <a:off x="437127" y="5749870"/>
            <a:ext cx="5030492" cy="110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Next" panose="020B0503020202020204" pitchFamily="34" charset="0"/>
              </a:rPr>
              <a:t>CLOCK in action</a:t>
            </a:r>
          </a:p>
        </p:txBody>
      </p:sp>
      <p:graphicFrame>
        <p:nvGraphicFramePr>
          <p:cNvPr id="9" name="Table 8" descr="Table for frameId, pageId, Dirty?, and pin Count of a memory buffer" title="Table">
            <a:extLst>
              <a:ext uri="{FF2B5EF4-FFF2-40B4-BE49-F238E27FC236}">
                <a16:creationId xmlns:a16="http://schemas.microsoft.com/office/drawing/2014/main" id="{058271D2-1BD4-F841-9806-5D626A575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093452"/>
              </p:ext>
            </p:extLst>
          </p:nvPr>
        </p:nvGraphicFramePr>
        <p:xfrm>
          <a:off x="7448228" y="1549787"/>
          <a:ext cx="4407976" cy="3101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5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358654370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FrameID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PageID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Dirty?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Pin Count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Ref Bit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4407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468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4368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106647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A940CB-219D-3646-AEF6-75D2EE1537CA}"/>
              </a:ext>
            </a:extLst>
          </p:cNvPr>
          <p:cNvCxnSpPr>
            <a:cxnSpLocks/>
          </p:cNvCxnSpPr>
          <p:nvPr/>
        </p:nvCxnSpPr>
        <p:spPr>
          <a:xfrm>
            <a:off x="7348780" y="3378628"/>
            <a:ext cx="316423" cy="0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C483411-2EFD-8741-A2DA-7FF7EFE93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96" y="1816100"/>
            <a:ext cx="68580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48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597575-8BF9-C143-943B-567E67F39EAC}"/>
              </a:ext>
            </a:extLst>
          </p:cNvPr>
          <p:cNvSpPr txBox="1">
            <a:spLocks/>
          </p:cNvSpPr>
          <p:nvPr/>
        </p:nvSpPr>
        <p:spPr>
          <a:xfrm>
            <a:off x="437127" y="5749870"/>
            <a:ext cx="5030492" cy="110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Next" panose="020B0503020202020204" pitchFamily="34" charset="0"/>
              </a:rPr>
              <a:t>CLOCK in action</a:t>
            </a:r>
          </a:p>
        </p:txBody>
      </p:sp>
      <p:pic>
        <p:nvPicPr>
          <p:cNvPr id="2" name="CLOCK-Round2" descr="CLOCK-Round2">
            <a:hlinkClick r:id="" action="ppaction://media"/>
            <a:extLst>
              <a:ext uri="{FF2B5EF4-FFF2-40B4-BE49-F238E27FC236}">
                <a16:creationId xmlns:a16="http://schemas.microsoft.com/office/drawing/2014/main" id="{ECC153B9-A412-DA41-8FA6-BB1A12A547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52.20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152" y="1702082"/>
            <a:ext cx="6882353" cy="3236857"/>
          </a:xfrm>
          <a:prstGeom prst="rect">
            <a:avLst/>
          </a:prstGeom>
        </p:spPr>
      </p:pic>
      <p:graphicFrame>
        <p:nvGraphicFramePr>
          <p:cNvPr id="10" name="Table 9" descr="Table for frameId, pageId, Dirty?, and pin Count of a memory buffer" title="Table">
            <a:extLst>
              <a:ext uri="{FF2B5EF4-FFF2-40B4-BE49-F238E27FC236}">
                <a16:creationId xmlns:a16="http://schemas.microsoft.com/office/drawing/2014/main" id="{D85EDE4F-5050-594F-B4C9-7BAFED884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434559"/>
              </p:ext>
            </p:extLst>
          </p:nvPr>
        </p:nvGraphicFramePr>
        <p:xfrm>
          <a:off x="7448228" y="1549787"/>
          <a:ext cx="4407976" cy="3101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5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358654370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FrameID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PageID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Dirty?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Pin Count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Ref Bit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4407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468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4368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10664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4249A23-78FA-D94C-8F09-49821DD26A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156035"/>
              </p:ext>
            </p:extLst>
          </p:nvPr>
        </p:nvGraphicFramePr>
        <p:xfrm>
          <a:off x="10808107" y="3241427"/>
          <a:ext cx="1048097" cy="1409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8097">
                  <a:extLst>
                    <a:ext uri="{9D8B030D-6E8A-4147-A177-3AD203B41FA5}">
                      <a16:colId xmlns:a16="http://schemas.microsoft.com/office/drawing/2014/main" val="286695339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92012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9698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72518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89012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677655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B696089-33E4-3449-89A7-903D7CC5E4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121350"/>
              </p:ext>
            </p:extLst>
          </p:nvPr>
        </p:nvGraphicFramePr>
        <p:xfrm>
          <a:off x="10808106" y="1831727"/>
          <a:ext cx="1048097" cy="1409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8097">
                  <a:extLst>
                    <a:ext uri="{9D8B030D-6E8A-4147-A177-3AD203B41FA5}">
                      <a16:colId xmlns:a16="http://schemas.microsoft.com/office/drawing/2014/main" val="286695339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92012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9698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72518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89012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67765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4201AC1-850C-3C4F-94CC-B8BDD7F7A9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961527"/>
              </p:ext>
            </p:extLst>
          </p:nvPr>
        </p:nvGraphicFramePr>
        <p:xfrm>
          <a:off x="7448227" y="3253156"/>
          <a:ext cx="4407976" cy="281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5359">
                  <a:extLst>
                    <a:ext uri="{9D8B030D-6E8A-4147-A177-3AD203B41FA5}">
                      <a16:colId xmlns:a16="http://schemas.microsoft.com/office/drawing/2014/main" val="3135064730"/>
                    </a:ext>
                  </a:extLst>
                </a:gridCol>
                <a:gridCol w="759417">
                  <a:extLst>
                    <a:ext uri="{9D8B030D-6E8A-4147-A177-3AD203B41FA5}">
                      <a16:colId xmlns:a16="http://schemas.microsoft.com/office/drawing/2014/main" val="1671612952"/>
                    </a:ext>
                  </a:extLst>
                </a:gridCol>
                <a:gridCol w="647006">
                  <a:extLst>
                    <a:ext uri="{9D8B030D-6E8A-4147-A177-3AD203B41FA5}">
                      <a16:colId xmlns:a16="http://schemas.microsoft.com/office/drawing/2014/main" val="1947926593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2576605332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73640117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15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381586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DE8624-157A-8D4D-8EA6-910099FE0DEB}"/>
              </a:ext>
            </a:extLst>
          </p:cNvPr>
          <p:cNvCxnSpPr>
            <a:cxnSpLocks/>
          </p:cNvCxnSpPr>
          <p:nvPr/>
        </p:nvCxnSpPr>
        <p:spPr>
          <a:xfrm>
            <a:off x="7348780" y="3378628"/>
            <a:ext cx="316423" cy="0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17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2.59259E-6 L 0.00092 0.17408 L -0.01067 0.16042 L -0.01184 -0.19421 L -0.00429 -0.21227 L -0.00039 -2.59259E-6 Z " pathEditMode="relative" ptsTypes="AAAAAA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0741 L 0.00469 0.04306 " pathEditMode="relative" ptsTypes="AA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597575-8BF9-C143-943B-567E67F39EAC}"/>
              </a:ext>
            </a:extLst>
          </p:cNvPr>
          <p:cNvSpPr txBox="1">
            <a:spLocks/>
          </p:cNvSpPr>
          <p:nvPr/>
        </p:nvSpPr>
        <p:spPr>
          <a:xfrm>
            <a:off x="437127" y="5749870"/>
            <a:ext cx="5030492" cy="110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Next" panose="020B0503020202020204" pitchFamily="34" charset="0"/>
              </a:rPr>
              <a:t>CLOCK in action</a:t>
            </a:r>
          </a:p>
        </p:txBody>
      </p:sp>
      <p:graphicFrame>
        <p:nvGraphicFramePr>
          <p:cNvPr id="9" name="Table 8" descr="Table for frameId, pageId, Dirty?, and pin Count of a memory buffer" title="Table">
            <a:extLst>
              <a:ext uri="{FF2B5EF4-FFF2-40B4-BE49-F238E27FC236}">
                <a16:creationId xmlns:a16="http://schemas.microsoft.com/office/drawing/2014/main" id="{058271D2-1BD4-F841-9806-5D626A575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425679"/>
              </p:ext>
            </p:extLst>
          </p:nvPr>
        </p:nvGraphicFramePr>
        <p:xfrm>
          <a:off x="7448228" y="1549787"/>
          <a:ext cx="4407976" cy="3101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5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8097">
                  <a:extLst>
                    <a:ext uri="{9D8B030D-6E8A-4147-A177-3AD203B41FA5}">
                      <a16:colId xmlns:a16="http://schemas.microsoft.com/office/drawing/2014/main" val="358654370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FrameID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PageID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Dirty?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Pin Count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Ref Bit</a:t>
                      </a:r>
                    </a:p>
                  </a:txBody>
                  <a:tcPr marL="68580" marR="68580" marT="34290" marB="3429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4407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468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4368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106647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A940CB-219D-3646-AEF6-75D2EE1537CA}"/>
              </a:ext>
            </a:extLst>
          </p:cNvPr>
          <p:cNvCxnSpPr>
            <a:cxnSpLocks/>
          </p:cNvCxnSpPr>
          <p:nvPr/>
        </p:nvCxnSpPr>
        <p:spPr>
          <a:xfrm>
            <a:off x="7348780" y="3378628"/>
            <a:ext cx="316423" cy="0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D175BB2-25E8-2543-9BE5-EEA210076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96" y="1816100"/>
            <a:ext cx="68580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25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F3B61-0CCA-364B-A4A4-5F5157CB2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8" y="1782305"/>
            <a:ext cx="5030492" cy="1387986"/>
          </a:xfrm>
        </p:spPr>
        <p:txBody>
          <a:bodyPr>
            <a:norm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LRU or CLOCK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399E79E-FCB6-664D-BD93-CD05FF996555}"/>
              </a:ext>
            </a:extLst>
          </p:cNvPr>
          <p:cNvSpPr/>
          <p:nvPr/>
        </p:nvSpPr>
        <p:spPr>
          <a:xfrm>
            <a:off x="698069" y="3100860"/>
            <a:ext cx="3533613" cy="656279"/>
          </a:xfrm>
          <a:custGeom>
            <a:avLst/>
            <a:gdLst>
              <a:gd name="connsiteX0" fmla="*/ 0 w 3533613"/>
              <a:gd name="connsiteY0" fmla="*/ 109382 h 656279"/>
              <a:gd name="connsiteX1" fmla="*/ 109382 w 3533613"/>
              <a:gd name="connsiteY1" fmla="*/ 0 h 656279"/>
              <a:gd name="connsiteX2" fmla="*/ 706055 w 3533613"/>
              <a:gd name="connsiteY2" fmla="*/ 0 h 656279"/>
              <a:gd name="connsiteX3" fmla="*/ 1369025 w 3533613"/>
              <a:gd name="connsiteY3" fmla="*/ 0 h 656279"/>
              <a:gd name="connsiteX4" fmla="*/ 1965697 w 3533613"/>
              <a:gd name="connsiteY4" fmla="*/ 0 h 656279"/>
              <a:gd name="connsiteX5" fmla="*/ 2628667 w 3533613"/>
              <a:gd name="connsiteY5" fmla="*/ 0 h 656279"/>
              <a:gd name="connsiteX6" fmla="*/ 3424231 w 3533613"/>
              <a:gd name="connsiteY6" fmla="*/ 0 h 656279"/>
              <a:gd name="connsiteX7" fmla="*/ 3533613 w 3533613"/>
              <a:gd name="connsiteY7" fmla="*/ 109382 h 656279"/>
              <a:gd name="connsiteX8" fmla="*/ 3533613 w 3533613"/>
              <a:gd name="connsiteY8" fmla="*/ 546897 h 656279"/>
              <a:gd name="connsiteX9" fmla="*/ 3424231 w 3533613"/>
              <a:gd name="connsiteY9" fmla="*/ 656279 h 656279"/>
              <a:gd name="connsiteX10" fmla="*/ 2794410 w 3533613"/>
              <a:gd name="connsiteY10" fmla="*/ 656279 h 656279"/>
              <a:gd name="connsiteX11" fmla="*/ 2230885 w 3533613"/>
              <a:gd name="connsiteY11" fmla="*/ 656279 h 656279"/>
              <a:gd name="connsiteX12" fmla="*/ 1534767 w 3533613"/>
              <a:gd name="connsiteY12" fmla="*/ 656279 h 656279"/>
              <a:gd name="connsiteX13" fmla="*/ 938094 w 3533613"/>
              <a:gd name="connsiteY13" fmla="*/ 656279 h 656279"/>
              <a:gd name="connsiteX14" fmla="*/ 109382 w 3533613"/>
              <a:gd name="connsiteY14" fmla="*/ 656279 h 656279"/>
              <a:gd name="connsiteX15" fmla="*/ 0 w 3533613"/>
              <a:gd name="connsiteY15" fmla="*/ 546897 h 656279"/>
              <a:gd name="connsiteX16" fmla="*/ 0 w 3533613"/>
              <a:gd name="connsiteY16" fmla="*/ 109382 h 65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3613" h="656279" fill="none" extrusionOk="0">
                <a:moveTo>
                  <a:pt x="0" y="109382"/>
                </a:moveTo>
                <a:cubicBezTo>
                  <a:pt x="-3185" y="54668"/>
                  <a:pt x="55692" y="4993"/>
                  <a:pt x="109382" y="0"/>
                </a:cubicBezTo>
                <a:cubicBezTo>
                  <a:pt x="280967" y="-19281"/>
                  <a:pt x="466902" y="29445"/>
                  <a:pt x="706055" y="0"/>
                </a:cubicBezTo>
                <a:cubicBezTo>
                  <a:pt x="945208" y="-29445"/>
                  <a:pt x="1128284" y="-10023"/>
                  <a:pt x="1369025" y="0"/>
                </a:cubicBezTo>
                <a:cubicBezTo>
                  <a:pt x="1609766" y="10023"/>
                  <a:pt x="1679105" y="16166"/>
                  <a:pt x="1965697" y="0"/>
                </a:cubicBezTo>
                <a:cubicBezTo>
                  <a:pt x="2252289" y="-16166"/>
                  <a:pt x="2349830" y="4309"/>
                  <a:pt x="2628667" y="0"/>
                </a:cubicBezTo>
                <a:cubicBezTo>
                  <a:pt x="2907504" y="-4309"/>
                  <a:pt x="3191866" y="19225"/>
                  <a:pt x="3424231" y="0"/>
                </a:cubicBezTo>
                <a:cubicBezTo>
                  <a:pt x="3487708" y="-9433"/>
                  <a:pt x="3537172" y="52820"/>
                  <a:pt x="3533613" y="109382"/>
                </a:cubicBezTo>
                <a:cubicBezTo>
                  <a:pt x="3550473" y="291425"/>
                  <a:pt x="3538681" y="386327"/>
                  <a:pt x="3533613" y="546897"/>
                </a:cubicBezTo>
                <a:cubicBezTo>
                  <a:pt x="3533057" y="595763"/>
                  <a:pt x="3488764" y="658876"/>
                  <a:pt x="3424231" y="656279"/>
                </a:cubicBezTo>
                <a:cubicBezTo>
                  <a:pt x="3282092" y="663100"/>
                  <a:pt x="3108217" y="657505"/>
                  <a:pt x="2794410" y="656279"/>
                </a:cubicBezTo>
                <a:cubicBezTo>
                  <a:pt x="2480603" y="655053"/>
                  <a:pt x="2380027" y="670557"/>
                  <a:pt x="2230885" y="656279"/>
                </a:cubicBezTo>
                <a:cubicBezTo>
                  <a:pt x="2081743" y="642001"/>
                  <a:pt x="1868068" y="633086"/>
                  <a:pt x="1534767" y="656279"/>
                </a:cubicBezTo>
                <a:cubicBezTo>
                  <a:pt x="1201466" y="679472"/>
                  <a:pt x="1207016" y="657715"/>
                  <a:pt x="938094" y="656279"/>
                </a:cubicBezTo>
                <a:cubicBezTo>
                  <a:pt x="669172" y="654843"/>
                  <a:pt x="352222" y="688957"/>
                  <a:pt x="109382" y="656279"/>
                </a:cubicBezTo>
                <a:cubicBezTo>
                  <a:pt x="49292" y="654881"/>
                  <a:pt x="-14113" y="606852"/>
                  <a:pt x="0" y="546897"/>
                </a:cubicBezTo>
                <a:cubicBezTo>
                  <a:pt x="-6791" y="430068"/>
                  <a:pt x="-3487" y="271476"/>
                  <a:pt x="0" y="109382"/>
                </a:cubicBezTo>
                <a:close/>
              </a:path>
              <a:path w="3533613" h="656279" stroke="0" extrusionOk="0">
                <a:moveTo>
                  <a:pt x="0" y="109382"/>
                </a:moveTo>
                <a:cubicBezTo>
                  <a:pt x="-5137" y="45804"/>
                  <a:pt x="39624" y="3508"/>
                  <a:pt x="109382" y="0"/>
                </a:cubicBezTo>
                <a:cubicBezTo>
                  <a:pt x="463575" y="1290"/>
                  <a:pt x="688494" y="-28255"/>
                  <a:pt x="838649" y="0"/>
                </a:cubicBezTo>
                <a:cubicBezTo>
                  <a:pt x="988804" y="28255"/>
                  <a:pt x="1297841" y="-30621"/>
                  <a:pt x="1468470" y="0"/>
                </a:cubicBezTo>
                <a:cubicBezTo>
                  <a:pt x="1639099" y="30621"/>
                  <a:pt x="1895448" y="20188"/>
                  <a:pt x="2065143" y="0"/>
                </a:cubicBezTo>
                <a:cubicBezTo>
                  <a:pt x="2234838" y="-20188"/>
                  <a:pt x="2496279" y="-9024"/>
                  <a:pt x="2761261" y="0"/>
                </a:cubicBezTo>
                <a:cubicBezTo>
                  <a:pt x="3026243" y="9024"/>
                  <a:pt x="3156589" y="-10759"/>
                  <a:pt x="3424231" y="0"/>
                </a:cubicBezTo>
                <a:cubicBezTo>
                  <a:pt x="3486530" y="-3075"/>
                  <a:pt x="3528908" y="53106"/>
                  <a:pt x="3533613" y="109382"/>
                </a:cubicBezTo>
                <a:cubicBezTo>
                  <a:pt x="3530046" y="304753"/>
                  <a:pt x="3521803" y="411857"/>
                  <a:pt x="3533613" y="546897"/>
                </a:cubicBezTo>
                <a:cubicBezTo>
                  <a:pt x="3538668" y="608522"/>
                  <a:pt x="3478533" y="655291"/>
                  <a:pt x="3424231" y="656279"/>
                </a:cubicBezTo>
                <a:cubicBezTo>
                  <a:pt x="3288975" y="648601"/>
                  <a:pt x="3071720" y="637703"/>
                  <a:pt x="2761261" y="656279"/>
                </a:cubicBezTo>
                <a:cubicBezTo>
                  <a:pt x="2450802" y="674856"/>
                  <a:pt x="2337944" y="646664"/>
                  <a:pt x="2131440" y="656279"/>
                </a:cubicBezTo>
                <a:cubicBezTo>
                  <a:pt x="1924936" y="665894"/>
                  <a:pt x="1602011" y="631355"/>
                  <a:pt x="1402173" y="656279"/>
                </a:cubicBezTo>
                <a:cubicBezTo>
                  <a:pt x="1202335" y="681203"/>
                  <a:pt x="898009" y="675886"/>
                  <a:pt x="672906" y="656279"/>
                </a:cubicBezTo>
                <a:cubicBezTo>
                  <a:pt x="447803" y="636672"/>
                  <a:pt x="380792" y="681162"/>
                  <a:pt x="109382" y="656279"/>
                </a:cubicBezTo>
                <a:cubicBezTo>
                  <a:pt x="42514" y="650194"/>
                  <a:pt x="-5065" y="599735"/>
                  <a:pt x="0" y="546897"/>
                </a:cubicBezTo>
                <a:cubicBezTo>
                  <a:pt x="-21492" y="447375"/>
                  <a:pt x="6266" y="210216"/>
                  <a:pt x="0" y="1093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Minimizes Cache Misses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D8D9DD-DE73-004B-A5D2-920F56A9F287}"/>
              </a:ext>
            </a:extLst>
          </p:cNvPr>
          <p:cNvSpPr/>
          <p:nvPr/>
        </p:nvSpPr>
        <p:spPr>
          <a:xfrm>
            <a:off x="698069" y="3888681"/>
            <a:ext cx="40179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Intuition: </a:t>
            </a: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if we haven’t accessed a page in while, we probably won’t access it again.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035FBB7-5111-3440-A9B7-962BA19CD229}"/>
              </a:ext>
            </a:extLst>
          </p:cNvPr>
          <p:cNvSpPr/>
          <p:nvPr/>
        </p:nvSpPr>
        <p:spPr>
          <a:xfrm>
            <a:off x="5485575" y="276679"/>
            <a:ext cx="4665391" cy="656279"/>
          </a:xfrm>
          <a:custGeom>
            <a:avLst/>
            <a:gdLst>
              <a:gd name="connsiteX0" fmla="*/ 0 w 4665391"/>
              <a:gd name="connsiteY0" fmla="*/ 109382 h 656279"/>
              <a:gd name="connsiteX1" fmla="*/ 109382 w 4665391"/>
              <a:gd name="connsiteY1" fmla="*/ 0 h 656279"/>
              <a:gd name="connsiteX2" fmla="*/ 789081 w 4665391"/>
              <a:gd name="connsiteY2" fmla="*/ 0 h 656279"/>
              <a:gd name="connsiteX3" fmla="*/ 1290914 w 4665391"/>
              <a:gd name="connsiteY3" fmla="*/ 0 h 656279"/>
              <a:gd name="connsiteX4" fmla="*/ 1926147 w 4665391"/>
              <a:gd name="connsiteY4" fmla="*/ 0 h 656279"/>
              <a:gd name="connsiteX5" fmla="*/ 2472447 w 4665391"/>
              <a:gd name="connsiteY5" fmla="*/ 0 h 656279"/>
              <a:gd name="connsiteX6" fmla="*/ 3152145 w 4665391"/>
              <a:gd name="connsiteY6" fmla="*/ 0 h 656279"/>
              <a:gd name="connsiteX7" fmla="*/ 3698445 w 4665391"/>
              <a:gd name="connsiteY7" fmla="*/ 0 h 656279"/>
              <a:gd name="connsiteX8" fmla="*/ 4556009 w 4665391"/>
              <a:gd name="connsiteY8" fmla="*/ 0 h 656279"/>
              <a:gd name="connsiteX9" fmla="*/ 4665391 w 4665391"/>
              <a:gd name="connsiteY9" fmla="*/ 109382 h 656279"/>
              <a:gd name="connsiteX10" fmla="*/ 4665391 w 4665391"/>
              <a:gd name="connsiteY10" fmla="*/ 546897 h 656279"/>
              <a:gd name="connsiteX11" fmla="*/ 4556009 w 4665391"/>
              <a:gd name="connsiteY11" fmla="*/ 656279 h 656279"/>
              <a:gd name="connsiteX12" fmla="*/ 3831844 w 4665391"/>
              <a:gd name="connsiteY12" fmla="*/ 656279 h 656279"/>
              <a:gd name="connsiteX13" fmla="*/ 3285544 w 4665391"/>
              <a:gd name="connsiteY13" fmla="*/ 656279 h 656279"/>
              <a:gd name="connsiteX14" fmla="*/ 2783711 w 4665391"/>
              <a:gd name="connsiteY14" fmla="*/ 656279 h 656279"/>
              <a:gd name="connsiteX15" fmla="*/ 2237411 w 4665391"/>
              <a:gd name="connsiteY15" fmla="*/ 656279 h 656279"/>
              <a:gd name="connsiteX16" fmla="*/ 1646644 w 4665391"/>
              <a:gd name="connsiteY16" fmla="*/ 656279 h 656279"/>
              <a:gd name="connsiteX17" fmla="*/ 1011412 w 4665391"/>
              <a:gd name="connsiteY17" fmla="*/ 656279 h 656279"/>
              <a:gd name="connsiteX18" fmla="*/ 109382 w 4665391"/>
              <a:gd name="connsiteY18" fmla="*/ 656279 h 656279"/>
              <a:gd name="connsiteX19" fmla="*/ 0 w 4665391"/>
              <a:gd name="connsiteY19" fmla="*/ 546897 h 656279"/>
              <a:gd name="connsiteX20" fmla="*/ 0 w 4665391"/>
              <a:gd name="connsiteY20" fmla="*/ 109382 h 65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65391" h="656279" fill="none" extrusionOk="0">
                <a:moveTo>
                  <a:pt x="0" y="109382"/>
                </a:moveTo>
                <a:cubicBezTo>
                  <a:pt x="3027" y="54966"/>
                  <a:pt x="42916" y="3194"/>
                  <a:pt x="109382" y="0"/>
                </a:cubicBezTo>
                <a:cubicBezTo>
                  <a:pt x="359696" y="-22961"/>
                  <a:pt x="601827" y="-1101"/>
                  <a:pt x="789081" y="0"/>
                </a:cubicBezTo>
                <a:cubicBezTo>
                  <a:pt x="976335" y="1101"/>
                  <a:pt x="1174295" y="-22648"/>
                  <a:pt x="1290914" y="0"/>
                </a:cubicBezTo>
                <a:cubicBezTo>
                  <a:pt x="1407533" y="22648"/>
                  <a:pt x="1771468" y="-3313"/>
                  <a:pt x="1926147" y="0"/>
                </a:cubicBezTo>
                <a:cubicBezTo>
                  <a:pt x="2080826" y="3313"/>
                  <a:pt x="2236778" y="-17486"/>
                  <a:pt x="2472447" y="0"/>
                </a:cubicBezTo>
                <a:cubicBezTo>
                  <a:pt x="2708116" y="17486"/>
                  <a:pt x="3010074" y="-28705"/>
                  <a:pt x="3152145" y="0"/>
                </a:cubicBezTo>
                <a:cubicBezTo>
                  <a:pt x="3294216" y="28705"/>
                  <a:pt x="3587205" y="-25057"/>
                  <a:pt x="3698445" y="0"/>
                </a:cubicBezTo>
                <a:cubicBezTo>
                  <a:pt x="3809685" y="25057"/>
                  <a:pt x="4318761" y="8019"/>
                  <a:pt x="4556009" y="0"/>
                </a:cubicBezTo>
                <a:cubicBezTo>
                  <a:pt x="4606947" y="9588"/>
                  <a:pt x="4664087" y="51763"/>
                  <a:pt x="4665391" y="109382"/>
                </a:cubicBezTo>
                <a:cubicBezTo>
                  <a:pt x="4650949" y="286852"/>
                  <a:pt x="4660872" y="442398"/>
                  <a:pt x="4665391" y="546897"/>
                </a:cubicBezTo>
                <a:cubicBezTo>
                  <a:pt x="4658709" y="611054"/>
                  <a:pt x="4620419" y="667118"/>
                  <a:pt x="4556009" y="656279"/>
                </a:cubicBezTo>
                <a:cubicBezTo>
                  <a:pt x="4355541" y="652167"/>
                  <a:pt x="4142202" y="657962"/>
                  <a:pt x="3831844" y="656279"/>
                </a:cubicBezTo>
                <a:cubicBezTo>
                  <a:pt x="3521486" y="654596"/>
                  <a:pt x="3459977" y="635365"/>
                  <a:pt x="3285544" y="656279"/>
                </a:cubicBezTo>
                <a:cubicBezTo>
                  <a:pt x="3111111" y="677193"/>
                  <a:pt x="2936206" y="643267"/>
                  <a:pt x="2783711" y="656279"/>
                </a:cubicBezTo>
                <a:cubicBezTo>
                  <a:pt x="2631216" y="669291"/>
                  <a:pt x="2425672" y="658016"/>
                  <a:pt x="2237411" y="656279"/>
                </a:cubicBezTo>
                <a:cubicBezTo>
                  <a:pt x="2049150" y="654542"/>
                  <a:pt x="1874954" y="682431"/>
                  <a:pt x="1646644" y="656279"/>
                </a:cubicBezTo>
                <a:cubicBezTo>
                  <a:pt x="1418334" y="630127"/>
                  <a:pt x="1302031" y="659101"/>
                  <a:pt x="1011412" y="656279"/>
                </a:cubicBezTo>
                <a:cubicBezTo>
                  <a:pt x="720793" y="653457"/>
                  <a:pt x="464389" y="625982"/>
                  <a:pt x="109382" y="656279"/>
                </a:cubicBezTo>
                <a:cubicBezTo>
                  <a:pt x="49960" y="658819"/>
                  <a:pt x="8556" y="611287"/>
                  <a:pt x="0" y="546897"/>
                </a:cubicBezTo>
                <a:cubicBezTo>
                  <a:pt x="7737" y="343853"/>
                  <a:pt x="20404" y="324037"/>
                  <a:pt x="0" y="109382"/>
                </a:cubicBezTo>
                <a:close/>
              </a:path>
              <a:path w="4665391" h="656279" stroke="0" extrusionOk="0">
                <a:moveTo>
                  <a:pt x="0" y="109382"/>
                </a:moveTo>
                <a:cubicBezTo>
                  <a:pt x="-5137" y="45804"/>
                  <a:pt x="39624" y="3508"/>
                  <a:pt x="109382" y="0"/>
                </a:cubicBezTo>
                <a:cubicBezTo>
                  <a:pt x="277654" y="18035"/>
                  <a:pt x="593826" y="7079"/>
                  <a:pt x="833547" y="0"/>
                </a:cubicBezTo>
                <a:cubicBezTo>
                  <a:pt x="1073269" y="-7079"/>
                  <a:pt x="1233377" y="-11384"/>
                  <a:pt x="1424313" y="0"/>
                </a:cubicBezTo>
                <a:cubicBezTo>
                  <a:pt x="1615249" y="11384"/>
                  <a:pt x="1734361" y="15695"/>
                  <a:pt x="1970613" y="0"/>
                </a:cubicBezTo>
                <a:cubicBezTo>
                  <a:pt x="2206865" y="-15695"/>
                  <a:pt x="2503998" y="28085"/>
                  <a:pt x="2650312" y="0"/>
                </a:cubicBezTo>
                <a:cubicBezTo>
                  <a:pt x="2796626" y="-28085"/>
                  <a:pt x="3002532" y="15582"/>
                  <a:pt x="3241078" y="0"/>
                </a:cubicBezTo>
                <a:cubicBezTo>
                  <a:pt x="3479624" y="-15582"/>
                  <a:pt x="3679500" y="-10148"/>
                  <a:pt x="3965243" y="0"/>
                </a:cubicBezTo>
                <a:cubicBezTo>
                  <a:pt x="4250986" y="10148"/>
                  <a:pt x="4320389" y="10565"/>
                  <a:pt x="4556009" y="0"/>
                </a:cubicBezTo>
                <a:cubicBezTo>
                  <a:pt x="4612025" y="7268"/>
                  <a:pt x="4659602" y="42258"/>
                  <a:pt x="4665391" y="109382"/>
                </a:cubicBezTo>
                <a:cubicBezTo>
                  <a:pt x="4663768" y="302708"/>
                  <a:pt x="4658380" y="350293"/>
                  <a:pt x="4665391" y="546897"/>
                </a:cubicBezTo>
                <a:cubicBezTo>
                  <a:pt x="4671286" y="616082"/>
                  <a:pt x="4616692" y="659103"/>
                  <a:pt x="4556009" y="656279"/>
                </a:cubicBezTo>
                <a:cubicBezTo>
                  <a:pt x="4311061" y="668375"/>
                  <a:pt x="4272269" y="636375"/>
                  <a:pt x="4054175" y="656279"/>
                </a:cubicBezTo>
                <a:cubicBezTo>
                  <a:pt x="3836081" y="676183"/>
                  <a:pt x="3503422" y="674865"/>
                  <a:pt x="3330010" y="656279"/>
                </a:cubicBezTo>
                <a:cubicBezTo>
                  <a:pt x="3156598" y="637693"/>
                  <a:pt x="2907962" y="641631"/>
                  <a:pt x="2783711" y="656279"/>
                </a:cubicBezTo>
                <a:cubicBezTo>
                  <a:pt x="2659460" y="670927"/>
                  <a:pt x="2354801" y="627900"/>
                  <a:pt x="2148478" y="656279"/>
                </a:cubicBezTo>
                <a:cubicBezTo>
                  <a:pt x="1942155" y="684658"/>
                  <a:pt x="1734376" y="624512"/>
                  <a:pt x="1424313" y="656279"/>
                </a:cubicBezTo>
                <a:cubicBezTo>
                  <a:pt x="1114250" y="688046"/>
                  <a:pt x="1070733" y="682186"/>
                  <a:pt x="789081" y="656279"/>
                </a:cubicBezTo>
                <a:cubicBezTo>
                  <a:pt x="507429" y="630372"/>
                  <a:pt x="394049" y="640001"/>
                  <a:pt x="109382" y="656279"/>
                </a:cubicBezTo>
                <a:cubicBezTo>
                  <a:pt x="42035" y="656565"/>
                  <a:pt x="2817" y="602229"/>
                  <a:pt x="0" y="546897"/>
                </a:cubicBezTo>
                <a:cubicBezTo>
                  <a:pt x="12366" y="342447"/>
                  <a:pt x="10929" y="221635"/>
                  <a:pt x="0" y="109382"/>
                </a:cubicBezTo>
                <a:close/>
              </a:path>
            </a:pathLst>
          </a:custGeom>
          <a:solidFill>
            <a:srgbClr val="E31B1B">
              <a:alpha val="24314"/>
            </a:srgbClr>
          </a:solidFill>
          <a:ln w="254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Sequential Flooding</a:t>
            </a:r>
          </a:p>
        </p:txBody>
      </p:sp>
      <p:sp>
        <p:nvSpPr>
          <p:cNvPr id="12" name="&quot;No&quot; Symbol 11">
            <a:extLst>
              <a:ext uri="{FF2B5EF4-FFF2-40B4-BE49-F238E27FC236}">
                <a16:creationId xmlns:a16="http://schemas.microsoft.com/office/drawing/2014/main" id="{BF852F29-B5DA-2445-B5BC-6ACF52CB61B0}"/>
              </a:ext>
            </a:extLst>
          </p:cNvPr>
          <p:cNvSpPr/>
          <p:nvPr/>
        </p:nvSpPr>
        <p:spPr>
          <a:xfrm>
            <a:off x="1333498" y="2969320"/>
            <a:ext cx="2262753" cy="2119690"/>
          </a:xfrm>
          <a:custGeom>
            <a:avLst/>
            <a:gdLst>
              <a:gd name="connsiteX0" fmla="*/ 0 w 2262753"/>
              <a:gd name="connsiteY0" fmla="*/ 1059845 h 2119690"/>
              <a:gd name="connsiteX1" fmla="*/ 1131377 w 2262753"/>
              <a:gd name="connsiteY1" fmla="*/ 0 h 2119690"/>
              <a:gd name="connsiteX2" fmla="*/ 2262754 w 2262753"/>
              <a:gd name="connsiteY2" fmla="*/ 1059845 h 2119690"/>
              <a:gd name="connsiteX3" fmla="*/ 1131377 w 2262753"/>
              <a:gd name="connsiteY3" fmla="*/ 2119690 h 2119690"/>
              <a:gd name="connsiteX4" fmla="*/ 0 w 2262753"/>
              <a:gd name="connsiteY4" fmla="*/ 1059845 h 2119690"/>
              <a:gd name="connsiteX5" fmla="*/ 1931380 w 2262753"/>
              <a:gd name="connsiteY5" fmla="*/ 1809269 h 2119690"/>
              <a:gd name="connsiteX6" fmla="*/ 1877619 w 2262753"/>
              <a:gd name="connsiteY6" fmla="*/ 263237 h 2119690"/>
              <a:gd name="connsiteX7" fmla="*/ 331372 w 2262753"/>
              <a:gd name="connsiteY7" fmla="*/ 310422 h 2119690"/>
              <a:gd name="connsiteX8" fmla="*/ 731374 w 2262753"/>
              <a:gd name="connsiteY8" fmla="*/ 685134 h 2119690"/>
              <a:gd name="connsiteX9" fmla="*/ 1099376 w 2262753"/>
              <a:gd name="connsiteY9" fmla="*/ 1029869 h 2119690"/>
              <a:gd name="connsiteX10" fmla="*/ 1531378 w 2262753"/>
              <a:gd name="connsiteY10" fmla="*/ 1434557 h 2119690"/>
              <a:gd name="connsiteX11" fmla="*/ 1931380 w 2262753"/>
              <a:gd name="connsiteY11" fmla="*/ 1809269 h 2119690"/>
              <a:gd name="connsiteX12" fmla="*/ 331373 w 2262753"/>
              <a:gd name="connsiteY12" fmla="*/ 310421 h 2119690"/>
              <a:gd name="connsiteX13" fmla="*/ 385134 w 2262753"/>
              <a:gd name="connsiteY13" fmla="*/ 1856453 h 2119690"/>
              <a:gd name="connsiteX14" fmla="*/ 1931381 w 2262753"/>
              <a:gd name="connsiteY14" fmla="*/ 1809268 h 2119690"/>
              <a:gd name="connsiteX15" fmla="*/ 1547379 w 2262753"/>
              <a:gd name="connsiteY15" fmla="*/ 1449545 h 2119690"/>
              <a:gd name="connsiteX16" fmla="*/ 1179377 w 2262753"/>
              <a:gd name="connsiteY16" fmla="*/ 1104810 h 2119690"/>
              <a:gd name="connsiteX17" fmla="*/ 763375 w 2262753"/>
              <a:gd name="connsiteY17" fmla="*/ 715110 h 2119690"/>
              <a:gd name="connsiteX18" fmla="*/ 331373 w 2262753"/>
              <a:gd name="connsiteY18" fmla="*/ 310421 h 211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62753" h="2119690" fill="none" extrusionOk="0">
                <a:moveTo>
                  <a:pt x="0" y="1059845"/>
                </a:moveTo>
                <a:cubicBezTo>
                  <a:pt x="-61908" y="585203"/>
                  <a:pt x="524886" y="13636"/>
                  <a:pt x="1131377" y="0"/>
                </a:cubicBezTo>
                <a:cubicBezTo>
                  <a:pt x="1752850" y="80089"/>
                  <a:pt x="2376097" y="407277"/>
                  <a:pt x="2262754" y="1059845"/>
                </a:cubicBezTo>
                <a:cubicBezTo>
                  <a:pt x="2241086" y="1679580"/>
                  <a:pt x="1709988" y="2122155"/>
                  <a:pt x="1131377" y="2119690"/>
                </a:cubicBezTo>
                <a:cubicBezTo>
                  <a:pt x="547851" y="2201496"/>
                  <a:pt x="-72143" y="1683225"/>
                  <a:pt x="0" y="1059845"/>
                </a:cubicBezTo>
                <a:close/>
                <a:moveTo>
                  <a:pt x="1931380" y="1809269"/>
                </a:moveTo>
                <a:cubicBezTo>
                  <a:pt x="2403496" y="1320152"/>
                  <a:pt x="2243502" y="660115"/>
                  <a:pt x="1877619" y="263237"/>
                </a:cubicBezTo>
                <a:cubicBezTo>
                  <a:pt x="1462172" y="-77014"/>
                  <a:pt x="710247" y="44526"/>
                  <a:pt x="331372" y="310422"/>
                </a:cubicBezTo>
                <a:cubicBezTo>
                  <a:pt x="470299" y="410763"/>
                  <a:pt x="578746" y="576560"/>
                  <a:pt x="731374" y="685134"/>
                </a:cubicBezTo>
                <a:cubicBezTo>
                  <a:pt x="884003" y="793708"/>
                  <a:pt x="909308" y="868953"/>
                  <a:pt x="1099376" y="1029869"/>
                </a:cubicBezTo>
                <a:cubicBezTo>
                  <a:pt x="1289444" y="1190785"/>
                  <a:pt x="1362575" y="1274909"/>
                  <a:pt x="1531378" y="1434557"/>
                </a:cubicBezTo>
                <a:cubicBezTo>
                  <a:pt x="1700180" y="1594205"/>
                  <a:pt x="1766812" y="1651672"/>
                  <a:pt x="1931380" y="1809269"/>
                </a:cubicBezTo>
                <a:close/>
                <a:moveTo>
                  <a:pt x="331373" y="310421"/>
                </a:moveTo>
                <a:cubicBezTo>
                  <a:pt x="-154119" y="670531"/>
                  <a:pt x="-65268" y="1421656"/>
                  <a:pt x="385134" y="1856453"/>
                </a:cubicBezTo>
                <a:cubicBezTo>
                  <a:pt x="885684" y="2133918"/>
                  <a:pt x="1402580" y="2163140"/>
                  <a:pt x="1931381" y="1809268"/>
                </a:cubicBezTo>
                <a:cubicBezTo>
                  <a:pt x="1814657" y="1732262"/>
                  <a:pt x="1733154" y="1594746"/>
                  <a:pt x="1547379" y="1449545"/>
                </a:cubicBezTo>
                <a:cubicBezTo>
                  <a:pt x="1361604" y="1304344"/>
                  <a:pt x="1268374" y="1192592"/>
                  <a:pt x="1179377" y="1104810"/>
                </a:cubicBezTo>
                <a:cubicBezTo>
                  <a:pt x="1090380" y="1017028"/>
                  <a:pt x="960487" y="898286"/>
                  <a:pt x="763375" y="715110"/>
                </a:cubicBezTo>
                <a:cubicBezTo>
                  <a:pt x="566264" y="531934"/>
                  <a:pt x="474714" y="433663"/>
                  <a:pt x="331373" y="310421"/>
                </a:cubicBezTo>
                <a:close/>
              </a:path>
              <a:path w="2262753" h="2119690" stroke="0" extrusionOk="0">
                <a:moveTo>
                  <a:pt x="0" y="1059845"/>
                </a:moveTo>
                <a:cubicBezTo>
                  <a:pt x="-84609" y="422320"/>
                  <a:pt x="439920" y="25002"/>
                  <a:pt x="1131377" y="0"/>
                </a:cubicBezTo>
                <a:cubicBezTo>
                  <a:pt x="1880878" y="26244"/>
                  <a:pt x="2136439" y="478525"/>
                  <a:pt x="2262754" y="1059845"/>
                </a:cubicBezTo>
                <a:cubicBezTo>
                  <a:pt x="2163481" y="1742126"/>
                  <a:pt x="1740319" y="2207574"/>
                  <a:pt x="1131377" y="2119690"/>
                </a:cubicBezTo>
                <a:cubicBezTo>
                  <a:pt x="466247" y="2097648"/>
                  <a:pt x="101137" y="1693505"/>
                  <a:pt x="0" y="1059845"/>
                </a:cubicBezTo>
                <a:close/>
                <a:moveTo>
                  <a:pt x="1931380" y="1809269"/>
                </a:moveTo>
                <a:cubicBezTo>
                  <a:pt x="2518267" y="1390960"/>
                  <a:pt x="2398478" y="606645"/>
                  <a:pt x="1877619" y="263237"/>
                </a:cubicBezTo>
                <a:cubicBezTo>
                  <a:pt x="1320190" y="-121914"/>
                  <a:pt x="693077" y="-28131"/>
                  <a:pt x="331372" y="310422"/>
                </a:cubicBezTo>
                <a:cubicBezTo>
                  <a:pt x="463998" y="410504"/>
                  <a:pt x="548998" y="520626"/>
                  <a:pt x="699374" y="655157"/>
                </a:cubicBezTo>
                <a:cubicBezTo>
                  <a:pt x="849750" y="789688"/>
                  <a:pt x="972250" y="902723"/>
                  <a:pt x="1099376" y="1029869"/>
                </a:cubicBezTo>
                <a:cubicBezTo>
                  <a:pt x="1226502" y="1157015"/>
                  <a:pt x="1417314" y="1333462"/>
                  <a:pt x="1531378" y="1434557"/>
                </a:cubicBezTo>
                <a:cubicBezTo>
                  <a:pt x="1645442" y="1535652"/>
                  <a:pt x="1824527" y="1695819"/>
                  <a:pt x="1931380" y="1809269"/>
                </a:cubicBezTo>
                <a:close/>
                <a:moveTo>
                  <a:pt x="331373" y="310421"/>
                </a:moveTo>
                <a:cubicBezTo>
                  <a:pt x="-127194" y="782362"/>
                  <a:pt x="-42915" y="1550091"/>
                  <a:pt x="385134" y="1856453"/>
                </a:cubicBezTo>
                <a:cubicBezTo>
                  <a:pt x="924274" y="2336312"/>
                  <a:pt x="1579232" y="2143406"/>
                  <a:pt x="1931381" y="1809268"/>
                </a:cubicBezTo>
                <a:cubicBezTo>
                  <a:pt x="1857493" y="1723062"/>
                  <a:pt x="1633851" y="1511402"/>
                  <a:pt x="1531379" y="1434556"/>
                </a:cubicBezTo>
                <a:cubicBezTo>
                  <a:pt x="1428907" y="1357710"/>
                  <a:pt x="1270365" y="1219392"/>
                  <a:pt x="1131377" y="1059845"/>
                </a:cubicBezTo>
                <a:cubicBezTo>
                  <a:pt x="992389" y="900297"/>
                  <a:pt x="907629" y="826975"/>
                  <a:pt x="699375" y="655156"/>
                </a:cubicBezTo>
                <a:cubicBezTo>
                  <a:pt x="491121" y="483337"/>
                  <a:pt x="453592" y="438749"/>
                  <a:pt x="331373" y="310421"/>
                </a:cubicBezTo>
                <a:close/>
              </a:path>
            </a:pathLst>
          </a:custGeom>
          <a:solidFill>
            <a:srgbClr val="C00000"/>
          </a:solidFill>
          <a:ln w="2222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noSmoking">
                    <a:avLst>
                      <a:gd name="adj" fmla="val 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2144EB-F084-1E49-8762-389E0C9731C2}"/>
              </a:ext>
            </a:extLst>
          </p:cNvPr>
          <p:cNvSpPr/>
          <p:nvPr/>
        </p:nvSpPr>
        <p:spPr>
          <a:xfrm>
            <a:off x="4867111" y="1044319"/>
            <a:ext cx="6715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 query sequentially scans a large file of many pages.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The buffer is polluted with pages that are read once and then never again 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BF4A4E-F88C-D54D-A9EC-589AB9436A35}"/>
              </a:ext>
            </a:extLst>
          </p:cNvPr>
          <p:cNvSpPr txBox="1"/>
          <p:nvPr/>
        </p:nvSpPr>
        <p:spPr>
          <a:xfrm>
            <a:off x="6013466" y="2701405"/>
            <a:ext cx="398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select * from R where id = 12;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B19F87-044F-8C40-A11D-E81B21CCF919}"/>
              </a:ext>
            </a:extLst>
          </p:cNvPr>
          <p:cNvSpPr txBox="1"/>
          <p:nvPr/>
        </p:nvSpPr>
        <p:spPr>
          <a:xfrm>
            <a:off x="6013466" y="3162479"/>
            <a:ext cx="398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select sum(a) from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LargeTable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A243F2-05B8-714E-9CA2-2F0BC004A02D}"/>
              </a:ext>
            </a:extLst>
          </p:cNvPr>
          <p:cNvSpPr txBox="1"/>
          <p:nvPr/>
        </p:nvSpPr>
        <p:spPr>
          <a:xfrm>
            <a:off x="6013465" y="3623553"/>
            <a:ext cx="398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select * from R where id = 18;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2D9D0E2-D8B8-8D4C-8571-A04434DF4F9D}"/>
              </a:ext>
            </a:extLst>
          </p:cNvPr>
          <p:cNvSpPr/>
          <p:nvPr/>
        </p:nvSpPr>
        <p:spPr>
          <a:xfrm>
            <a:off x="698069" y="5619746"/>
            <a:ext cx="3533613" cy="656279"/>
          </a:xfrm>
          <a:custGeom>
            <a:avLst/>
            <a:gdLst>
              <a:gd name="connsiteX0" fmla="*/ 0 w 3533613"/>
              <a:gd name="connsiteY0" fmla="*/ 109382 h 656279"/>
              <a:gd name="connsiteX1" fmla="*/ 109382 w 3533613"/>
              <a:gd name="connsiteY1" fmla="*/ 0 h 656279"/>
              <a:gd name="connsiteX2" fmla="*/ 706055 w 3533613"/>
              <a:gd name="connsiteY2" fmla="*/ 0 h 656279"/>
              <a:gd name="connsiteX3" fmla="*/ 1369025 w 3533613"/>
              <a:gd name="connsiteY3" fmla="*/ 0 h 656279"/>
              <a:gd name="connsiteX4" fmla="*/ 1965697 w 3533613"/>
              <a:gd name="connsiteY4" fmla="*/ 0 h 656279"/>
              <a:gd name="connsiteX5" fmla="*/ 2628667 w 3533613"/>
              <a:gd name="connsiteY5" fmla="*/ 0 h 656279"/>
              <a:gd name="connsiteX6" fmla="*/ 3424231 w 3533613"/>
              <a:gd name="connsiteY6" fmla="*/ 0 h 656279"/>
              <a:gd name="connsiteX7" fmla="*/ 3533613 w 3533613"/>
              <a:gd name="connsiteY7" fmla="*/ 109382 h 656279"/>
              <a:gd name="connsiteX8" fmla="*/ 3533613 w 3533613"/>
              <a:gd name="connsiteY8" fmla="*/ 546897 h 656279"/>
              <a:gd name="connsiteX9" fmla="*/ 3424231 w 3533613"/>
              <a:gd name="connsiteY9" fmla="*/ 656279 h 656279"/>
              <a:gd name="connsiteX10" fmla="*/ 2794410 w 3533613"/>
              <a:gd name="connsiteY10" fmla="*/ 656279 h 656279"/>
              <a:gd name="connsiteX11" fmla="*/ 2230885 w 3533613"/>
              <a:gd name="connsiteY11" fmla="*/ 656279 h 656279"/>
              <a:gd name="connsiteX12" fmla="*/ 1534767 w 3533613"/>
              <a:gd name="connsiteY12" fmla="*/ 656279 h 656279"/>
              <a:gd name="connsiteX13" fmla="*/ 938094 w 3533613"/>
              <a:gd name="connsiteY13" fmla="*/ 656279 h 656279"/>
              <a:gd name="connsiteX14" fmla="*/ 109382 w 3533613"/>
              <a:gd name="connsiteY14" fmla="*/ 656279 h 656279"/>
              <a:gd name="connsiteX15" fmla="*/ 0 w 3533613"/>
              <a:gd name="connsiteY15" fmla="*/ 546897 h 656279"/>
              <a:gd name="connsiteX16" fmla="*/ 0 w 3533613"/>
              <a:gd name="connsiteY16" fmla="*/ 109382 h 65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3613" h="656279" fill="none" extrusionOk="0">
                <a:moveTo>
                  <a:pt x="0" y="109382"/>
                </a:moveTo>
                <a:cubicBezTo>
                  <a:pt x="-3185" y="54668"/>
                  <a:pt x="55692" y="4993"/>
                  <a:pt x="109382" y="0"/>
                </a:cubicBezTo>
                <a:cubicBezTo>
                  <a:pt x="280967" y="-19281"/>
                  <a:pt x="466902" y="29445"/>
                  <a:pt x="706055" y="0"/>
                </a:cubicBezTo>
                <a:cubicBezTo>
                  <a:pt x="945208" y="-29445"/>
                  <a:pt x="1128284" y="-10023"/>
                  <a:pt x="1369025" y="0"/>
                </a:cubicBezTo>
                <a:cubicBezTo>
                  <a:pt x="1609766" y="10023"/>
                  <a:pt x="1679105" y="16166"/>
                  <a:pt x="1965697" y="0"/>
                </a:cubicBezTo>
                <a:cubicBezTo>
                  <a:pt x="2252289" y="-16166"/>
                  <a:pt x="2349830" y="4309"/>
                  <a:pt x="2628667" y="0"/>
                </a:cubicBezTo>
                <a:cubicBezTo>
                  <a:pt x="2907504" y="-4309"/>
                  <a:pt x="3191866" y="19225"/>
                  <a:pt x="3424231" y="0"/>
                </a:cubicBezTo>
                <a:cubicBezTo>
                  <a:pt x="3487708" y="-9433"/>
                  <a:pt x="3537172" y="52820"/>
                  <a:pt x="3533613" y="109382"/>
                </a:cubicBezTo>
                <a:cubicBezTo>
                  <a:pt x="3550473" y="291425"/>
                  <a:pt x="3538681" y="386327"/>
                  <a:pt x="3533613" y="546897"/>
                </a:cubicBezTo>
                <a:cubicBezTo>
                  <a:pt x="3533057" y="595763"/>
                  <a:pt x="3488764" y="658876"/>
                  <a:pt x="3424231" y="656279"/>
                </a:cubicBezTo>
                <a:cubicBezTo>
                  <a:pt x="3282092" y="663100"/>
                  <a:pt x="3108217" y="657505"/>
                  <a:pt x="2794410" y="656279"/>
                </a:cubicBezTo>
                <a:cubicBezTo>
                  <a:pt x="2480603" y="655053"/>
                  <a:pt x="2380027" y="670557"/>
                  <a:pt x="2230885" y="656279"/>
                </a:cubicBezTo>
                <a:cubicBezTo>
                  <a:pt x="2081743" y="642001"/>
                  <a:pt x="1868068" y="633086"/>
                  <a:pt x="1534767" y="656279"/>
                </a:cubicBezTo>
                <a:cubicBezTo>
                  <a:pt x="1201466" y="679472"/>
                  <a:pt x="1207016" y="657715"/>
                  <a:pt x="938094" y="656279"/>
                </a:cubicBezTo>
                <a:cubicBezTo>
                  <a:pt x="669172" y="654843"/>
                  <a:pt x="352222" y="688957"/>
                  <a:pt x="109382" y="656279"/>
                </a:cubicBezTo>
                <a:cubicBezTo>
                  <a:pt x="49292" y="654881"/>
                  <a:pt x="-14113" y="606852"/>
                  <a:pt x="0" y="546897"/>
                </a:cubicBezTo>
                <a:cubicBezTo>
                  <a:pt x="-6791" y="430068"/>
                  <a:pt x="-3487" y="271476"/>
                  <a:pt x="0" y="109382"/>
                </a:cubicBezTo>
                <a:close/>
              </a:path>
              <a:path w="3533613" h="656279" stroke="0" extrusionOk="0">
                <a:moveTo>
                  <a:pt x="0" y="109382"/>
                </a:moveTo>
                <a:cubicBezTo>
                  <a:pt x="-5137" y="45804"/>
                  <a:pt x="39624" y="3508"/>
                  <a:pt x="109382" y="0"/>
                </a:cubicBezTo>
                <a:cubicBezTo>
                  <a:pt x="463575" y="1290"/>
                  <a:pt x="688494" y="-28255"/>
                  <a:pt x="838649" y="0"/>
                </a:cubicBezTo>
                <a:cubicBezTo>
                  <a:pt x="988804" y="28255"/>
                  <a:pt x="1297841" y="-30621"/>
                  <a:pt x="1468470" y="0"/>
                </a:cubicBezTo>
                <a:cubicBezTo>
                  <a:pt x="1639099" y="30621"/>
                  <a:pt x="1895448" y="20188"/>
                  <a:pt x="2065143" y="0"/>
                </a:cubicBezTo>
                <a:cubicBezTo>
                  <a:pt x="2234838" y="-20188"/>
                  <a:pt x="2496279" y="-9024"/>
                  <a:pt x="2761261" y="0"/>
                </a:cubicBezTo>
                <a:cubicBezTo>
                  <a:pt x="3026243" y="9024"/>
                  <a:pt x="3156589" y="-10759"/>
                  <a:pt x="3424231" y="0"/>
                </a:cubicBezTo>
                <a:cubicBezTo>
                  <a:pt x="3486530" y="-3075"/>
                  <a:pt x="3528908" y="53106"/>
                  <a:pt x="3533613" y="109382"/>
                </a:cubicBezTo>
                <a:cubicBezTo>
                  <a:pt x="3530046" y="304753"/>
                  <a:pt x="3521803" y="411857"/>
                  <a:pt x="3533613" y="546897"/>
                </a:cubicBezTo>
                <a:cubicBezTo>
                  <a:pt x="3538668" y="608522"/>
                  <a:pt x="3478533" y="655291"/>
                  <a:pt x="3424231" y="656279"/>
                </a:cubicBezTo>
                <a:cubicBezTo>
                  <a:pt x="3288975" y="648601"/>
                  <a:pt x="3071720" y="637703"/>
                  <a:pt x="2761261" y="656279"/>
                </a:cubicBezTo>
                <a:cubicBezTo>
                  <a:pt x="2450802" y="674856"/>
                  <a:pt x="2337944" y="646664"/>
                  <a:pt x="2131440" y="656279"/>
                </a:cubicBezTo>
                <a:cubicBezTo>
                  <a:pt x="1924936" y="665894"/>
                  <a:pt x="1602011" y="631355"/>
                  <a:pt x="1402173" y="656279"/>
                </a:cubicBezTo>
                <a:cubicBezTo>
                  <a:pt x="1202335" y="681203"/>
                  <a:pt x="898009" y="675886"/>
                  <a:pt x="672906" y="656279"/>
                </a:cubicBezTo>
                <a:cubicBezTo>
                  <a:pt x="447803" y="636672"/>
                  <a:pt x="380792" y="681162"/>
                  <a:pt x="109382" y="656279"/>
                </a:cubicBezTo>
                <a:cubicBezTo>
                  <a:pt x="42514" y="650194"/>
                  <a:pt x="-5065" y="599735"/>
                  <a:pt x="0" y="546897"/>
                </a:cubicBezTo>
                <a:cubicBezTo>
                  <a:pt x="-21492" y="447375"/>
                  <a:pt x="6266" y="210216"/>
                  <a:pt x="0" y="1093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Minimizes cache misses for some workloads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3F9D34-8DC8-F241-B29D-F50A5871E073}"/>
              </a:ext>
            </a:extLst>
          </p:cNvPr>
          <p:cNvSpPr/>
          <p:nvPr/>
        </p:nvSpPr>
        <p:spPr>
          <a:xfrm>
            <a:off x="4867111" y="413747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or will be read again but soon after eviction in the case of repeated scans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64CD9C-6B89-CE4E-8319-AA58D3844BD3}"/>
              </a:ext>
            </a:extLst>
          </p:cNvPr>
          <p:cNvSpPr txBox="1"/>
          <p:nvPr/>
        </p:nvSpPr>
        <p:spPr>
          <a:xfrm>
            <a:off x="5942283" y="5058450"/>
            <a:ext cx="4743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select * from R, Y where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R.id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Y.id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B944E7-FEFE-9145-BF4E-6E8B6A1D6CB0}"/>
              </a:ext>
            </a:extLst>
          </p:cNvPr>
          <p:cNvSpPr/>
          <p:nvPr/>
        </p:nvSpPr>
        <p:spPr>
          <a:xfrm>
            <a:off x="4957356" y="544502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Certain join implementations (e.g. nested loop join) repeatedly scan the inner table.</a:t>
            </a:r>
          </a:p>
        </p:txBody>
      </p:sp>
    </p:spTree>
    <p:extLst>
      <p:ext uri="{BB962C8B-B14F-4D97-AF65-F5344CB8AC3E}">
        <p14:creationId xmlns:p14="http://schemas.microsoft.com/office/powerpoint/2010/main" val="1421618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C9B-686C-FC4D-A1BC-E0F15981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26508"/>
            <a:ext cx="12192000" cy="1544595"/>
          </a:xfrm>
          <a:solidFill>
            <a:schemeClr val="tx1"/>
          </a:solidFill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Dubai" panose="020B0503030403030204" pitchFamily="34" charset="-78"/>
                <a:ea typeface="Helvetica Neue" panose="02000503000000020004" pitchFamily="2" charset="0"/>
                <a:cs typeface="Dubai" panose="020B0503030403030204" pitchFamily="34" charset="-78"/>
              </a:rPr>
              <a:t>MRU</a:t>
            </a:r>
          </a:p>
        </p:txBody>
      </p:sp>
    </p:spTree>
    <p:extLst>
      <p:ext uri="{BB962C8B-B14F-4D97-AF65-F5344CB8AC3E}">
        <p14:creationId xmlns:p14="http://schemas.microsoft.com/office/powerpoint/2010/main" val="367168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F3B61-0CCA-364B-A4A4-5F5157CB2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8" y="1782305"/>
            <a:ext cx="5030492" cy="1387986"/>
          </a:xfrm>
        </p:spPr>
        <p:txBody>
          <a:bodyPr>
            <a:norm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Most Recently Used (LRU)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00F2E-37CD-5C4E-81C5-68FFB9F42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908" y="3189664"/>
            <a:ext cx="4002438" cy="26068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Maintain pages in order of last access.</a:t>
            </a:r>
          </a:p>
          <a:p>
            <a:pPr marL="0" indent="0">
              <a:buNone/>
            </a:pPr>
            <a:endParaRPr lang="en-US" sz="24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When the DBMS needs to evict a page, select the one with the most recent timestamp!</a:t>
            </a:r>
          </a:p>
          <a:p>
            <a:pPr marL="0" indent="0">
              <a:buNone/>
            </a:pPr>
            <a:endParaRPr lang="en-US" sz="24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399E79E-FCB6-664D-BD93-CD05FF996555}"/>
              </a:ext>
            </a:extLst>
          </p:cNvPr>
          <p:cNvSpPr/>
          <p:nvPr/>
        </p:nvSpPr>
        <p:spPr>
          <a:xfrm>
            <a:off x="5404186" y="2413586"/>
            <a:ext cx="5613374" cy="656279"/>
          </a:xfrm>
          <a:custGeom>
            <a:avLst/>
            <a:gdLst>
              <a:gd name="connsiteX0" fmla="*/ 0 w 5613374"/>
              <a:gd name="connsiteY0" fmla="*/ 109382 h 656279"/>
              <a:gd name="connsiteX1" fmla="*/ 109382 w 5613374"/>
              <a:gd name="connsiteY1" fmla="*/ 0 h 656279"/>
              <a:gd name="connsiteX2" fmla="*/ 783708 w 5613374"/>
              <a:gd name="connsiteY2" fmla="*/ 0 h 656279"/>
              <a:gd name="connsiteX3" fmla="*/ 1350142 w 5613374"/>
              <a:gd name="connsiteY3" fmla="*/ 0 h 656279"/>
              <a:gd name="connsiteX4" fmla="*/ 2078415 w 5613374"/>
              <a:gd name="connsiteY4" fmla="*/ 0 h 656279"/>
              <a:gd name="connsiteX5" fmla="*/ 2644849 w 5613374"/>
              <a:gd name="connsiteY5" fmla="*/ 0 h 656279"/>
              <a:gd name="connsiteX6" fmla="*/ 3373121 w 5613374"/>
              <a:gd name="connsiteY6" fmla="*/ 0 h 656279"/>
              <a:gd name="connsiteX7" fmla="*/ 3885609 w 5613374"/>
              <a:gd name="connsiteY7" fmla="*/ 0 h 656279"/>
              <a:gd name="connsiteX8" fmla="*/ 4613881 w 5613374"/>
              <a:gd name="connsiteY8" fmla="*/ 0 h 656279"/>
              <a:gd name="connsiteX9" fmla="*/ 5503992 w 5613374"/>
              <a:gd name="connsiteY9" fmla="*/ 0 h 656279"/>
              <a:gd name="connsiteX10" fmla="*/ 5613374 w 5613374"/>
              <a:gd name="connsiteY10" fmla="*/ 109382 h 656279"/>
              <a:gd name="connsiteX11" fmla="*/ 5613374 w 5613374"/>
              <a:gd name="connsiteY11" fmla="*/ 546897 h 656279"/>
              <a:gd name="connsiteX12" fmla="*/ 5503992 w 5613374"/>
              <a:gd name="connsiteY12" fmla="*/ 656279 h 656279"/>
              <a:gd name="connsiteX13" fmla="*/ 4937558 w 5613374"/>
              <a:gd name="connsiteY13" fmla="*/ 656279 h 656279"/>
              <a:gd name="connsiteX14" fmla="*/ 4317178 w 5613374"/>
              <a:gd name="connsiteY14" fmla="*/ 656279 h 656279"/>
              <a:gd name="connsiteX15" fmla="*/ 3642852 w 5613374"/>
              <a:gd name="connsiteY15" fmla="*/ 656279 h 656279"/>
              <a:gd name="connsiteX16" fmla="*/ 3076418 w 5613374"/>
              <a:gd name="connsiteY16" fmla="*/ 656279 h 656279"/>
              <a:gd name="connsiteX17" fmla="*/ 2294199 w 5613374"/>
              <a:gd name="connsiteY17" fmla="*/ 656279 h 656279"/>
              <a:gd name="connsiteX18" fmla="*/ 1619873 w 5613374"/>
              <a:gd name="connsiteY18" fmla="*/ 656279 h 656279"/>
              <a:gd name="connsiteX19" fmla="*/ 837654 w 5613374"/>
              <a:gd name="connsiteY19" fmla="*/ 656279 h 656279"/>
              <a:gd name="connsiteX20" fmla="*/ 109382 w 5613374"/>
              <a:gd name="connsiteY20" fmla="*/ 656279 h 656279"/>
              <a:gd name="connsiteX21" fmla="*/ 0 w 5613374"/>
              <a:gd name="connsiteY21" fmla="*/ 546897 h 656279"/>
              <a:gd name="connsiteX22" fmla="*/ 0 w 5613374"/>
              <a:gd name="connsiteY22" fmla="*/ 109382 h 65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13374" h="656279" fill="none" extrusionOk="0">
                <a:moveTo>
                  <a:pt x="0" y="109382"/>
                </a:moveTo>
                <a:cubicBezTo>
                  <a:pt x="-2948" y="48805"/>
                  <a:pt x="59558" y="9114"/>
                  <a:pt x="109382" y="0"/>
                </a:cubicBezTo>
                <a:cubicBezTo>
                  <a:pt x="293826" y="10370"/>
                  <a:pt x="639349" y="-6615"/>
                  <a:pt x="783708" y="0"/>
                </a:cubicBezTo>
                <a:cubicBezTo>
                  <a:pt x="928067" y="6615"/>
                  <a:pt x="1068681" y="-14806"/>
                  <a:pt x="1350142" y="0"/>
                </a:cubicBezTo>
                <a:cubicBezTo>
                  <a:pt x="1631603" y="14806"/>
                  <a:pt x="1909789" y="17263"/>
                  <a:pt x="2078415" y="0"/>
                </a:cubicBezTo>
                <a:cubicBezTo>
                  <a:pt x="2247041" y="-17263"/>
                  <a:pt x="2492246" y="-10242"/>
                  <a:pt x="2644849" y="0"/>
                </a:cubicBezTo>
                <a:cubicBezTo>
                  <a:pt x="2797452" y="10242"/>
                  <a:pt x="3038555" y="29839"/>
                  <a:pt x="3373121" y="0"/>
                </a:cubicBezTo>
                <a:cubicBezTo>
                  <a:pt x="3707687" y="-29839"/>
                  <a:pt x="3698276" y="-3595"/>
                  <a:pt x="3885609" y="0"/>
                </a:cubicBezTo>
                <a:cubicBezTo>
                  <a:pt x="4072942" y="3595"/>
                  <a:pt x="4415837" y="-19373"/>
                  <a:pt x="4613881" y="0"/>
                </a:cubicBezTo>
                <a:cubicBezTo>
                  <a:pt x="4811925" y="19373"/>
                  <a:pt x="5086337" y="10038"/>
                  <a:pt x="5503992" y="0"/>
                </a:cubicBezTo>
                <a:cubicBezTo>
                  <a:pt x="5557720" y="3747"/>
                  <a:pt x="5617374" y="59811"/>
                  <a:pt x="5613374" y="109382"/>
                </a:cubicBezTo>
                <a:cubicBezTo>
                  <a:pt x="5595670" y="202945"/>
                  <a:pt x="5633296" y="434197"/>
                  <a:pt x="5613374" y="546897"/>
                </a:cubicBezTo>
                <a:cubicBezTo>
                  <a:pt x="5626125" y="603932"/>
                  <a:pt x="5562642" y="668471"/>
                  <a:pt x="5503992" y="656279"/>
                </a:cubicBezTo>
                <a:cubicBezTo>
                  <a:pt x="5303959" y="654036"/>
                  <a:pt x="5092196" y="669309"/>
                  <a:pt x="4937558" y="656279"/>
                </a:cubicBezTo>
                <a:cubicBezTo>
                  <a:pt x="4782920" y="643249"/>
                  <a:pt x="4623712" y="646512"/>
                  <a:pt x="4317178" y="656279"/>
                </a:cubicBezTo>
                <a:cubicBezTo>
                  <a:pt x="4010644" y="666046"/>
                  <a:pt x="3871527" y="687576"/>
                  <a:pt x="3642852" y="656279"/>
                </a:cubicBezTo>
                <a:cubicBezTo>
                  <a:pt x="3414177" y="624982"/>
                  <a:pt x="3321753" y="659520"/>
                  <a:pt x="3076418" y="656279"/>
                </a:cubicBezTo>
                <a:cubicBezTo>
                  <a:pt x="2831083" y="653038"/>
                  <a:pt x="2598334" y="635741"/>
                  <a:pt x="2294199" y="656279"/>
                </a:cubicBezTo>
                <a:cubicBezTo>
                  <a:pt x="1990064" y="676817"/>
                  <a:pt x="1820467" y="623481"/>
                  <a:pt x="1619873" y="656279"/>
                </a:cubicBezTo>
                <a:cubicBezTo>
                  <a:pt x="1419279" y="689077"/>
                  <a:pt x="1053044" y="633953"/>
                  <a:pt x="837654" y="656279"/>
                </a:cubicBezTo>
                <a:cubicBezTo>
                  <a:pt x="622264" y="678605"/>
                  <a:pt x="336585" y="679840"/>
                  <a:pt x="109382" y="656279"/>
                </a:cubicBezTo>
                <a:cubicBezTo>
                  <a:pt x="45673" y="668362"/>
                  <a:pt x="2002" y="603936"/>
                  <a:pt x="0" y="546897"/>
                </a:cubicBezTo>
                <a:cubicBezTo>
                  <a:pt x="19650" y="436911"/>
                  <a:pt x="16792" y="294122"/>
                  <a:pt x="0" y="109382"/>
                </a:cubicBezTo>
                <a:close/>
              </a:path>
              <a:path w="5613374" h="656279" stroke="0" extrusionOk="0">
                <a:moveTo>
                  <a:pt x="0" y="109382"/>
                </a:moveTo>
                <a:cubicBezTo>
                  <a:pt x="-5137" y="45804"/>
                  <a:pt x="39624" y="3508"/>
                  <a:pt x="109382" y="0"/>
                </a:cubicBezTo>
                <a:cubicBezTo>
                  <a:pt x="494308" y="-11624"/>
                  <a:pt x="691509" y="-10048"/>
                  <a:pt x="891600" y="0"/>
                </a:cubicBezTo>
                <a:cubicBezTo>
                  <a:pt x="1091691" y="10048"/>
                  <a:pt x="1233024" y="-2471"/>
                  <a:pt x="1511981" y="0"/>
                </a:cubicBezTo>
                <a:cubicBezTo>
                  <a:pt x="1790938" y="2471"/>
                  <a:pt x="1949277" y="2662"/>
                  <a:pt x="2078415" y="0"/>
                </a:cubicBezTo>
                <a:cubicBezTo>
                  <a:pt x="2207553" y="-2662"/>
                  <a:pt x="2465606" y="24903"/>
                  <a:pt x="2806687" y="0"/>
                </a:cubicBezTo>
                <a:cubicBezTo>
                  <a:pt x="3147768" y="-24903"/>
                  <a:pt x="3269233" y="7714"/>
                  <a:pt x="3427067" y="0"/>
                </a:cubicBezTo>
                <a:cubicBezTo>
                  <a:pt x="3584901" y="-7714"/>
                  <a:pt x="4050168" y="-31820"/>
                  <a:pt x="4209286" y="0"/>
                </a:cubicBezTo>
                <a:cubicBezTo>
                  <a:pt x="4368404" y="31820"/>
                  <a:pt x="4555801" y="-21377"/>
                  <a:pt x="4775720" y="0"/>
                </a:cubicBezTo>
                <a:cubicBezTo>
                  <a:pt x="4995639" y="21377"/>
                  <a:pt x="5215632" y="3932"/>
                  <a:pt x="5503992" y="0"/>
                </a:cubicBezTo>
                <a:cubicBezTo>
                  <a:pt x="5569457" y="1215"/>
                  <a:pt x="5607266" y="47984"/>
                  <a:pt x="5613374" y="109382"/>
                </a:cubicBezTo>
                <a:cubicBezTo>
                  <a:pt x="5615092" y="290731"/>
                  <a:pt x="5628571" y="397977"/>
                  <a:pt x="5613374" y="546897"/>
                </a:cubicBezTo>
                <a:cubicBezTo>
                  <a:pt x="5615138" y="605564"/>
                  <a:pt x="5575311" y="649245"/>
                  <a:pt x="5503992" y="656279"/>
                </a:cubicBezTo>
                <a:cubicBezTo>
                  <a:pt x="5367035" y="628158"/>
                  <a:pt x="5117557" y="623937"/>
                  <a:pt x="4829666" y="656279"/>
                </a:cubicBezTo>
                <a:cubicBezTo>
                  <a:pt x="4541775" y="688621"/>
                  <a:pt x="4398020" y="650147"/>
                  <a:pt x="4263232" y="656279"/>
                </a:cubicBezTo>
                <a:cubicBezTo>
                  <a:pt x="4128444" y="662411"/>
                  <a:pt x="3831626" y="682810"/>
                  <a:pt x="3588905" y="656279"/>
                </a:cubicBezTo>
                <a:cubicBezTo>
                  <a:pt x="3346184" y="629748"/>
                  <a:pt x="2986811" y="682775"/>
                  <a:pt x="2806687" y="656279"/>
                </a:cubicBezTo>
                <a:cubicBezTo>
                  <a:pt x="2626563" y="629783"/>
                  <a:pt x="2405576" y="640787"/>
                  <a:pt x="2132361" y="656279"/>
                </a:cubicBezTo>
                <a:cubicBezTo>
                  <a:pt x="1859146" y="671771"/>
                  <a:pt x="1859633" y="672902"/>
                  <a:pt x="1619873" y="656279"/>
                </a:cubicBezTo>
                <a:cubicBezTo>
                  <a:pt x="1380113" y="639656"/>
                  <a:pt x="1196729" y="684094"/>
                  <a:pt x="1053439" y="656279"/>
                </a:cubicBezTo>
                <a:cubicBezTo>
                  <a:pt x="910149" y="628464"/>
                  <a:pt x="549288" y="609704"/>
                  <a:pt x="109382" y="656279"/>
                </a:cubicBezTo>
                <a:cubicBezTo>
                  <a:pt x="57283" y="654520"/>
                  <a:pt x="1443" y="621005"/>
                  <a:pt x="0" y="546897"/>
                </a:cubicBezTo>
                <a:cubicBezTo>
                  <a:pt x="6597" y="396311"/>
                  <a:pt x="1086" y="316036"/>
                  <a:pt x="0" y="1093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Minimizes Cache Misses for Repeated Scans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D8D9DD-DE73-004B-A5D2-920F56A9F287}"/>
              </a:ext>
            </a:extLst>
          </p:cNvPr>
          <p:cNvSpPr/>
          <p:nvPr/>
        </p:nvSpPr>
        <p:spPr>
          <a:xfrm>
            <a:off x="5486399" y="3429000"/>
            <a:ext cx="5448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Intuition: </a:t>
            </a: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The pages that we just read in are least likely to be read again (at least for a while!)</a:t>
            </a:r>
          </a:p>
        </p:txBody>
      </p:sp>
    </p:spTree>
    <p:extLst>
      <p:ext uri="{BB962C8B-B14F-4D97-AF65-F5344CB8AC3E}">
        <p14:creationId xmlns:p14="http://schemas.microsoft.com/office/powerpoint/2010/main" val="3836413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597575-8BF9-C143-943B-567E67F39EAC}"/>
              </a:ext>
            </a:extLst>
          </p:cNvPr>
          <p:cNvSpPr txBox="1">
            <a:spLocks/>
          </p:cNvSpPr>
          <p:nvPr/>
        </p:nvSpPr>
        <p:spPr>
          <a:xfrm>
            <a:off x="437127" y="5749870"/>
            <a:ext cx="5030492" cy="110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Next" panose="020B0503020202020204" pitchFamily="34" charset="0"/>
              </a:rPr>
              <a:t>MRU vs. LRU</a:t>
            </a:r>
          </a:p>
        </p:txBody>
      </p:sp>
      <p:pic>
        <p:nvPicPr>
          <p:cNvPr id="5" name="LRUvsMRU" descr="LRUvsMRU">
            <a:hlinkClick r:id="" action="ppaction://media"/>
            <a:extLst>
              <a:ext uri="{FF2B5EF4-FFF2-40B4-BE49-F238E27FC236}">
                <a16:creationId xmlns:a16="http://schemas.microsoft.com/office/drawing/2014/main" id="{C2576017-58A6-D840-944B-975361FA4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127" y="572632"/>
            <a:ext cx="8887591" cy="51772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12C61D-D5BD-004E-9C70-F990A171CB1F}"/>
              </a:ext>
            </a:extLst>
          </p:cNvPr>
          <p:cNvSpPr txBox="1"/>
          <p:nvPr/>
        </p:nvSpPr>
        <p:spPr>
          <a:xfrm>
            <a:off x="7635404" y="877297"/>
            <a:ext cx="2233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xkcd Script" panose="03000503000000000000" pitchFamily="49" charset="0"/>
                <a:ea typeface="xkcd Script" panose="03000503000000000000" pitchFamily="49" charset="0"/>
              </a:rPr>
              <a:t>Repeated Scans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CEBAEC8-929C-B246-A65E-35BCBB40F6C4}"/>
              </a:ext>
            </a:extLst>
          </p:cNvPr>
          <p:cNvSpPr/>
          <p:nvPr/>
        </p:nvSpPr>
        <p:spPr>
          <a:xfrm>
            <a:off x="7408190" y="2882685"/>
            <a:ext cx="2030278" cy="278566"/>
          </a:xfrm>
          <a:prstGeom prst="roundRect">
            <a:avLst/>
          </a:prstGeom>
          <a:solidFill>
            <a:srgbClr val="FFFF00">
              <a:alpha val="5000"/>
            </a:srgb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FBBFB01-6464-C045-A808-5F008BA969F8}"/>
              </a:ext>
            </a:extLst>
          </p:cNvPr>
          <p:cNvSpPr/>
          <p:nvPr/>
        </p:nvSpPr>
        <p:spPr>
          <a:xfrm>
            <a:off x="7402926" y="5130544"/>
            <a:ext cx="2030278" cy="278566"/>
          </a:xfrm>
          <a:prstGeom prst="roundRect">
            <a:avLst/>
          </a:prstGeom>
          <a:solidFill>
            <a:srgbClr val="FFFF00">
              <a:alpha val="5000"/>
            </a:srgb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878C1C-05F1-EB47-9067-22FFA1B28EC4}"/>
              </a:ext>
            </a:extLst>
          </p:cNvPr>
          <p:cNvCxnSpPr/>
          <p:nvPr/>
        </p:nvCxnSpPr>
        <p:spPr>
          <a:xfrm>
            <a:off x="6096000" y="4463510"/>
            <a:ext cx="0" cy="274320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FA6CAF-FD44-FB41-834A-BABD21909FD6}"/>
              </a:ext>
            </a:extLst>
          </p:cNvPr>
          <p:cNvCxnSpPr/>
          <p:nvPr/>
        </p:nvCxnSpPr>
        <p:spPr>
          <a:xfrm>
            <a:off x="5581973" y="4460927"/>
            <a:ext cx="0" cy="274320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40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BB7DF8-DB35-4D4C-90C0-526C49698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34" y="1112618"/>
            <a:ext cx="6973505" cy="53091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8AD92C-1693-EE46-8DFE-0C60B8708974}"/>
              </a:ext>
            </a:extLst>
          </p:cNvPr>
          <p:cNvSpPr txBox="1"/>
          <p:nvPr/>
        </p:nvSpPr>
        <p:spPr>
          <a:xfrm>
            <a:off x="435888" y="436229"/>
            <a:ext cx="5660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Next" panose="020B0503020202020204" pitchFamily="34" charset="0"/>
                <a:cs typeface="Gill Sans Light" panose="020B0302020104020203" pitchFamily="34" charset="-79"/>
              </a:rPr>
              <a:t>What does this illusion entail?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3AEE8C-234D-3E40-93B6-1DD54AA9C0B0}"/>
              </a:ext>
            </a:extLst>
          </p:cNvPr>
          <p:cNvSpPr txBox="1"/>
          <p:nvPr/>
        </p:nvSpPr>
        <p:spPr>
          <a:xfrm>
            <a:off x="4231037" y="1192360"/>
            <a:ext cx="75941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Address Translation: </a:t>
            </a:r>
            <a:r>
              <a:rPr lang="en-US" sz="2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mapping disk page requests to a memory address location. The data must be in RAM for any processing to occur!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6FAED4-8BC6-DE44-9D07-358C5485E269}"/>
              </a:ext>
            </a:extLst>
          </p:cNvPr>
          <p:cNvSpPr txBox="1"/>
          <p:nvPr/>
        </p:nvSpPr>
        <p:spPr>
          <a:xfrm>
            <a:off x="4196286" y="3591580"/>
            <a:ext cx="72514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Resource Allocation (Deception): </a:t>
            </a:r>
            <a:r>
              <a:rPr lang="en-US" sz="2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small buffer, large disk, many page requests. Deciding which pages to remove from memory to accommodate new page requests.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B55247-BC9A-C442-A7F8-01ADC2CA9E7B}"/>
              </a:ext>
            </a:extLst>
          </p:cNvPr>
          <p:cNvSpPr txBox="1"/>
          <p:nvPr/>
        </p:nvSpPr>
        <p:spPr>
          <a:xfrm>
            <a:off x="4231037" y="2391970"/>
            <a:ext cx="72514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Reads/Writes </a:t>
            </a:r>
            <a:r>
              <a:rPr lang="en-US" sz="2200" b="1" i="1" dirty="0">
                <a:latin typeface="GILL SANS LIGHT" panose="020B0302020104020203" pitchFamily="34" charset="-79"/>
                <a:cs typeface="GILL SANS LIGHT" panose="020B0302020104020203" pitchFamily="34" charset="-79"/>
                <a:sym typeface="Wingdings" pitchFamily="2" charset="2"/>
              </a:rPr>
              <a:t> Disk IOs</a:t>
            </a:r>
            <a:r>
              <a:rPr lang="en-US" sz="2200" b="1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: </a:t>
            </a:r>
            <a:r>
              <a:rPr lang="en-US" sz="2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work with the disk space manager to read in the page but also to write out modified “dirty” pages back to disk</a:t>
            </a:r>
          </a:p>
        </p:txBody>
      </p:sp>
    </p:spTree>
    <p:extLst>
      <p:ext uri="{BB962C8B-B14F-4D97-AF65-F5344CB8AC3E}">
        <p14:creationId xmlns:p14="http://schemas.microsoft.com/office/powerpoint/2010/main" val="358361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C9B-686C-FC4D-A1BC-E0F15981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26508"/>
            <a:ext cx="12192000" cy="1544595"/>
          </a:xfrm>
          <a:solidFill>
            <a:schemeClr val="tx1"/>
          </a:solidFill>
        </p:spPr>
        <p:txBody>
          <a:bodyPr anchor="ctr"/>
          <a:lstStyle/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  <a:latin typeface="Dubai" panose="020B0503030403030204" pitchFamily="34" charset="-78"/>
              <a:ea typeface="Helvetica Neue" panose="02000503000000020004" pitchFamily="2" charset="0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36303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C9B-686C-FC4D-A1BC-E0F15981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26508"/>
            <a:ext cx="12192000" cy="1544595"/>
          </a:xfrm>
          <a:solidFill>
            <a:schemeClr val="tx1"/>
          </a:solidFill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Dubai" panose="020B0503030403030204" pitchFamily="34" charset="-78"/>
                <a:ea typeface="Helvetica Neue" panose="02000503000000020004" pitchFamily="2" charset="0"/>
                <a:cs typeface="Dubai" panose="020B0503030403030204" pitchFamily="34" charset="-78"/>
              </a:rPr>
              <a:t>Policy Optimizations</a:t>
            </a:r>
          </a:p>
        </p:txBody>
      </p:sp>
    </p:spTree>
    <p:extLst>
      <p:ext uri="{BB962C8B-B14F-4D97-AF65-F5344CB8AC3E}">
        <p14:creationId xmlns:p14="http://schemas.microsoft.com/office/powerpoint/2010/main" val="650233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6ACEF0-4093-494B-9D56-587B38787626}"/>
              </a:ext>
            </a:extLst>
          </p:cNvPr>
          <p:cNvSpPr txBox="1"/>
          <p:nvPr/>
        </p:nvSpPr>
        <p:spPr>
          <a:xfrm>
            <a:off x="8239907" y="565822"/>
            <a:ext cx="3026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Next" panose="020B0503020202020204" pitchFamily="34" charset="0"/>
              </a:rPr>
              <a:t>Likelihood of Re-access</a:t>
            </a:r>
          </a:p>
          <a:p>
            <a:pPr algn="ctr"/>
            <a:r>
              <a:rPr lang="en-US" sz="2000" dirty="0">
                <a:latin typeface="Avenir Next" panose="020B0503020202020204" pitchFamily="34" charset="0"/>
              </a:rPr>
              <a:t>LRU-K (Often LRU-2)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DAE1D2-B88B-5242-BD01-51316FAEA5D9}"/>
              </a:ext>
            </a:extLst>
          </p:cNvPr>
          <p:cNvSpPr txBox="1"/>
          <p:nvPr/>
        </p:nvSpPr>
        <p:spPr>
          <a:xfrm>
            <a:off x="926014" y="719710"/>
            <a:ext cx="2799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Next" panose="020B0503020202020204" pitchFamily="34" charset="0"/>
              </a:rPr>
              <a:t>Multiple Buffer Pools &amp; Hints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AC2A7-6B6A-0C48-A983-8D757E9DD763}"/>
              </a:ext>
            </a:extLst>
          </p:cNvPr>
          <p:cNvSpPr txBox="1"/>
          <p:nvPr/>
        </p:nvSpPr>
        <p:spPr>
          <a:xfrm>
            <a:off x="5099722" y="719710"/>
            <a:ext cx="1514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Next" panose="020B0503020202020204" pitchFamily="34" charset="0"/>
              </a:rPr>
              <a:t>Prefetching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B9293F-5775-D54D-84EE-401E03939F39}"/>
              </a:ext>
            </a:extLst>
          </p:cNvPr>
          <p:cNvSpPr txBox="1"/>
          <p:nvPr/>
        </p:nvSpPr>
        <p:spPr>
          <a:xfrm>
            <a:off x="703270" y="1673817"/>
            <a:ext cx="33668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Multiple buffer pools: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Per type (index vs. database table file pools)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Per transaction/query/database</a:t>
            </a:r>
          </a:p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Different policies per pool.</a:t>
            </a:r>
          </a:p>
          <a:p>
            <a:endParaRPr lang="en-US" sz="2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DBMS can provide hints on which pages to keep or to evict. </a:t>
            </a:r>
          </a:p>
          <a:p>
            <a:endParaRPr lang="en-US" sz="2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Top levels or root of an index are important, but leaf nodes may not be frequently accessed</a:t>
            </a:r>
          </a:p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DA12B1-4BDB-4646-80DB-C8E660A4E2AF}"/>
              </a:ext>
            </a:extLst>
          </p:cNvPr>
          <p:cNvSpPr txBox="1"/>
          <p:nvPr/>
        </p:nvSpPr>
        <p:spPr>
          <a:xfrm>
            <a:off x="4763145" y="1674345"/>
            <a:ext cx="26657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For a given query, we can predict the access patten. So prefetch the pages into the buffer even before they are requested.</a:t>
            </a:r>
          </a:p>
          <a:p>
            <a:endParaRPr lang="en-US" sz="2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For example: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select sum(a) from R; </a:t>
            </a:r>
          </a:p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is a sequential scan so prefetch a few pages at a time.</a:t>
            </a:r>
          </a:p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FA3B46-C04E-4D49-B03A-9110368C8680}"/>
              </a:ext>
            </a:extLst>
          </p:cNvPr>
          <p:cNvSpPr/>
          <p:nvPr/>
        </p:nvSpPr>
        <p:spPr>
          <a:xfrm>
            <a:off x="8366846" y="1720840"/>
            <a:ext cx="302607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Maintain the last K timestamps a page was accessed. </a:t>
            </a:r>
          </a:p>
          <a:p>
            <a:endParaRPr lang="en-US" sz="2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Compute the interval between them </a:t>
            </a:r>
          </a:p>
          <a:p>
            <a:endParaRPr lang="en-US" sz="2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Estimate the next time a page will be accessed.</a:t>
            </a:r>
          </a:p>
          <a:p>
            <a:endParaRPr lang="en-US" sz="2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Keep pages that will be accessed soon.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2DD6E-53F7-014A-B561-FDC097536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79"/>
          <a:stretch/>
        </p:blipFill>
        <p:spPr>
          <a:xfrm>
            <a:off x="8239907" y="1855611"/>
            <a:ext cx="2905629" cy="351152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1074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83A676-6C41-7042-AEBD-3FE09C66E3C5}"/>
              </a:ext>
            </a:extLst>
          </p:cNvPr>
          <p:cNvSpPr txBox="1"/>
          <p:nvPr/>
        </p:nvSpPr>
        <p:spPr>
          <a:xfrm>
            <a:off x="1417347" y="994027"/>
            <a:ext cx="3278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</a:rPr>
              <a:t>Keep it dirty / Background writes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66300F-5454-E74B-B7AD-979D95342CFF}"/>
              </a:ext>
            </a:extLst>
          </p:cNvPr>
          <p:cNvSpPr txBox="1"/>
          <p:nvPr/>
        </p:nvSpPr>
        <p:spPr>
          <a:xfrm>
            <a:off x="7803801" y="977461"/>
            <a:ext cx="2012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Next" panose="020B0503020202020204" pitchFamily="34" charset="0"/>
              </a:rPr>
              <a:t>Scan Sharing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97E71B-8C43-2F46-B35D-21A2AB994833}"/>
              </a:ext>
            </a:extLst>
          </p:cNvPr>
          <p:cNvSpPr txBox="1"/>
          <p:nvPr/>
        </p:nvSpPr>
        <p:spPr>
          <a:xfrm>
            <a:off x="1381362" y="1859338"/>
            <a:ext cx="400045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When choosing which page to evict, you can </a:t>
            </a:r>
            <a:r>
              <a:rPr lang="en-US" sz="2000" b="1" i="1" dirty="0">
                <a:solidFill>
                  <a:schemeClr val="accent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skip “dirty” pages </a:t>
            </a: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--- the lazy approach saves you a write during a page request. </a:t>
            </a:r>
          </a:p>
          <a:p>
            <a:endParaRPr lang="en-US" sz="2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 </a:t>
            </a:r>
            <a:r>
              <a:rPr lang="en-US" sz="2000" b="1" i="1" dirty="0">
                <a:solidFill>
                  <a:schemeClr val="accent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background thread can flush the dirty pages </a:t>
            </a: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every now &amp; then to disk giving you more clean pages on page requests that don’t require “write”. </a:t>
            </a:r>
          </a:p>
          <a:p>
            <a:endParaRPr lang="en-US" sz="2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16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We will examine writes again when looking at recovery and concurrency control.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4FE494-6FE4-244C-8A61-754484357472}"/>
              </a:ext>
            </a:extLst>
          </p:cNvPr>
          <p:cNvSpPr txBox="1"/>
          <p:nvPr/>
        </p:nvSpPr>
        <p:spPr>
          <a:xfrm>
            <a:off x="7261134" y="1720838"/>
            <a:ext cx="332420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Query A is scanning relation R and has scanned and evicted 5 pages already</a:t>
            </a:r>
          </a:p>
          <a:p>
            <a:endParaRPr lang="en-US" sz="2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Query B arrives and, also wants to scan relation R.</a:t>
            </a:r>
          </a:p>
          <a:p>
            <a:endParaRPr lang="en-US" sz="2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Query B jumps in with A and starts at A’s current cursor sharing the scan. </a:t>
            </a:r>
          </a:p>
          <a:p>
            <a:endParaRPr lang="en-US" sz="2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Query B then requests the first 5 pages that it missed.</a:t>
            </a:r>
          </a:p>
        </p:txBody>
      </p:sp>
    </p:spTree>
    <p:extLst>
      <p:ext uri="{BB962C8B-B14F-4D97-AF65-F5344CB8AC3E}">
        <p14:creationId xmlns:p14="http://schemas.microsoft.com/office/powerpoint/2010/main" val="1869800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C9B-686C-FC4D-A1BC-E0F15981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26508"/>
            <a:ext cx="12192000" cy="1941335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Dubai" panose="020B0503030403030204" pitchFamily="34" charset="-78"/>
                <a:ea typeface="Helvetica Neue" panose="02000503000000020004" pitchFamily="2" charset="0"/>
                <a:cs typeface="Dubai" panose="020B0503030403030204" pitchFamily="34" charset="-78"/>
              </a:rPr>
              <a:t>OS &amp; DBMS Buffer Interactions</a:t>
            </a:r>
          </a:p>
        </p:txBody>
      </p:sp>
    </p:spTree>
    <p:extLst>
      <p:ext uri="{BB962C8B-B14F-4D97-AF65-F5344CB8AC3E}">
        <p14:creationId xmlns:p14="http://schemas.microsoft.com/office/powerpoint/2010/main" val="1421978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2CF285-8BC3-7B40-A051-392DBF30F824}"/>
              </a:ext>
            </a:extLst>
          </p:cNvPr>
          <p:cNvSpPr/>
          <p:nvPr/>
        </p:nvSpPr>
        <p:spPr>
          <a:xfrm>
            <a:off x="1281194" y="1710987"/>
            <a:ext cx="35697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Most disk IO requests go through the OS. The OS maintains its own filesystem cache.</a:t>
            </a:r>
          </a:p>
          <a:p>
            <a:endParaRPr lang="en-US" dirty="0"/>
          </a:p>
          <a:p>
            <a:r>
              <a:rPr lang="en-US" sz="2800" dirty="0">
                <a:latin typeface="Avenir Next" panose="020B0503020202020204" pitchFamily="34" charset="0"/>
              </a:rPr>
              <a:t>Why can’t we just rely on the FS cache?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901C23-F02D-4043-B82D-47091904043C}"/>
              </a:ext>
            </a:extLst>
          </p:cNvPr>
          <p:cNvSpPr/>
          <p:nvPr/>
        </p:nvSpPr>
        <p:spPr>
          <a:xfrm>
            <a:off x="5708542" y="797510"/>
            <a:ext cx="52022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Portability: </a:t>
            </a: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Different FS cache use different page replacement policies. This leads to different performance on different OS and a DBMS needs better control.</a:t>
            </a:r>
          </a:p>
          <a:p>
            <a:endParaRPr lang="en-US" sz="24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400" b="1" i="1" dirty="0">
                <a:solidFill>
                  <a:srgbClr val="C0000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Force writes: </a:t>
            </a: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We will see later that recovery protocols require the DBMS to enforce page flushes to disk and the OS may delay such requests.</a:t>
            </a:r>
          </a:p>
          <a:p>
            <a:endParaRPr lang="en-US" sz="24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2400" b="1" i="1" dirty="0">
                <a:solidFill>
                  <a:srgbClr val="C0000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Prefetching: </a:t>
            </a: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DBMS has more information on the access patterns of different queries and benefits from prefetching and page hints. The OS FS is general purpose.</a:t>
            </a:r>
          </a:p>
        </p:txBody>
      </p:sp>
    </p:spTree>
    <p:extLst>
      <p:ext uri="{BB962C8B-B14F-4D97-AF65-F5344CB8AC3E}">
        <p14:creationId xmlns:p14="http://schemas.microsoft.com/office/powerpoint/2010/main" val="3105322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C9B-686C-FC4D-A1BC-E0F15981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26508"/>
            <a:ext cx="12192000" cy="1544595"/>
          </a:xfrm>
          <a:solidFill>
            <a:schemeClr val="tx1"/>
          </a:solidFill>
        </p:spPr>
        <p:txBody>
          <a:bodyPr anchor="ctr"/>
          <a:lstStyle/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  <a:latin typeface="Dubai" panose="020B0503030403030204" pitchFamily="34" charset="-78"/>
              <a:ea typeface="Helvetica Neue" panose="02000503000000020004" pitchFamily="2" charset="0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6037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CB3CD5-87BA-4846-B02D-1BDA3C917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02" y="531134"/>
            <a:ext cx="6159500" cy="1625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5C8139-93A4-F744-9FC3-E79212E74455}"/>
              </a:ext>
            </a:extLst>
          </p:cNvPr>
          <p:cNvSpPr/>
          <p:nvPr/>
        </p:nvSpPr>
        <p:spPr>
          <a:xfrm>
            <a:off x="561402" y="246125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ILL SANS LIGHT" panose="020B0302020104020203" pitchFamily="34" charset="-79"/>
                <a:ea typeface="Helvetica Neue" charset="0"/>
                <a:cs typeface="GILL SANS LIGHT" panose="020B0302020104020203" pitchFamily="34" charset="-79"/>
              </a:rPr>
              <a:t>Buffer pool: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ill Sans Light" panose="020B0302020104020203" pitchFamily="34" charset="-79"/>
                <a:ea typeface="Helvetica Neue" charset="0"/>
                <a:cs typeface="Gill Sans Light" panose="020B0302020104020203" pitchFamily="34" charset="-79"/>
              </a:rPr>
              <a:t>Large range of memory, malloced at DBMS server boot time. Divided into frames. Each frame can hold a page from disk.</a:t>
            </a:r>
          </a:p>
        </p:txBody>
      </p:sp>
      <p:graphicFrame>
        <p:nvGraphicFramePr>
          <p:cNvPr id="8" name="Table 7" descr="Table for frameId, pageId, Dirty?, and pin Count of a memory buffer" title="Table">
            <a:extLst>
              <a:ext uri="{FF2B5EF4-FFF2-40B4-BE49-F238E27FC236}">
                <a16:creationId xmlns:a16="http://schemas.microsoft.com/office/drawing/2014/main" id="{2D7AB497-EE5F-8D47-9B48-59A988E9B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86436"/>
              </p:ext>
            </p:extLst>
          </p:nvPr>
        </p:nvGraphicFramePr>
        <p:xfrm>
          <a:off x="7266379" y="492642"/>
          <a:ext cx="3664107" cy="3101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8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FrameID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PageID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Dirty?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Pin Count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24407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59468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94368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106647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016810C2-61CD-D645-8103-BFA981FE0B0B}"/>
              </a:ext>
            </a:extLst>
          </p:cNvPr>
          <p:cNvSpPr/>
          <p:nvPr/>
        </p:nvSpPr>
        <p:spPr>
          <a:xfrm>
            <a:off x="7266379" y="3898506"/>
            <a:ext cx="45501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ILL SANS LIGHT" panose="020B0302020104020203" pitchFamily="34" charset="-79"/>
                <a:ea typeface="Helvetica Neue" charset="0"/>
                <a:cs typeface="GILL SANS LIGHT" panose="020B0302020104020203" pitchFamily="34" charset="-79"/>
              </a:rPr>
              <a:t>Page table: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ill Sans Light" panose="020B0302020104020203" pitchFamily="34" charset="-79"/>
                <a:ea typeface="Helvetica Neue" charset="0"/>
                <a:cs typeface="Gill Sans Light" panose="020B0302020104020203" pitchFamily="34" charset="-79"/>
              </a:rPr>
              <a:t>Small array malloced at DBMS server boot time to keep track of the buffer state.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Gill Sans Light" panose="020B0302020104020203" pitchFamily="34" charset="-79"/>
              <a:ea typeface="Helvetica Neue" charset="0"/>
              <a:cs typeface="Gill Sans Light" panose="020B0302020104020203" pitchFamily="34" charset="-79"/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ill Sans Light" panose="020B0302020104020203" pitchFamily="34" charset="-79"/>
                <a:ea typeface="Helvetica Neue" charset="0"/>
                <a:cs typeface="Gill Sans Light" panose="020B0302020104020203" pitchFamily="34" charset="-79"/>
              </a:rPr>
              <a:t>Hash table index on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Gill Sans Light" panose="020B0302020104020203" pitchFamily="34" charset="-79"/>
                <a:ea typeface="Helvetica Neue" charset="0"/>
                <a:cs typeface="Gill Sans Light" panose="020B0302020104020203" pitchFamily="34" charset="-79"/>
              </a:rPr>
              <a:t>PageID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ill Sans Light" panose="020B0302020104020203" pitchFamily="34" charset="-79"/>
                <a:ea typeface="Helvetica Neue" charset="0"/>
                <a:cs typeface="Gill Sans Light" panose="020B0302020104020203" pitchFamily="34" charset="-79"/>
              </a:rPr>
              <a:t>: to get the frame in which the page is loaded.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B0576F-9D4B-5741-839A-A3BDF790710B}"/>
              </a:ext>
            </a:extLst>
          </p:cNvPr>
          <p:cNvSpPr txBox="1"/>
          <p:nvPr/>
        </p:nvSpPr>
        <p:spPr>
          <a:xfrm>
            <a:off x="561402" y="5232072"/>
            <a:ext cx="4364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Next" panose="020B0503020202020204" pitchFamily="34" charset="0"/>
                <a:cs typeface="Gill Sans Light" panose="020B0302020104020203" pitchFamily="34" charset="-79"/>
              </a:rPr>
              <a:t>The Buffer Pool </a:t>
            </a:r>
          </a:p>
          <a:p>
            <a:r>
              <a:rPr lang="en-US" sz="3600" dirty="0">
                <a:latin typeface="Avenir Next" panose="020B0503020202020204" pitchFamily="34" charset="0"/>
                <a:cs typeface="Gill Sans Light" panose="020B0302020104020203" pitchFamily="34" charset="-79"/>
              </a:rPr>
              <a:t>&amp; The Page Table</a:t>
            </a:r>
          </a:p>
        </p:txBody>
      </p:sp>
    </p:spTree>
    <p:extLst>
      <p:ext uri="{BB962C8B-B14F-4D97-AF65-F5344CB8AC3E}">
        <p14:creationId xmlns:p14="http://schemas.microsoft.com/office/powerpoint/2010/main" val="144545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eadDummy3" descr="ReadDummy3">
            <a:hlinkClick r:id="" action="ppaction://media"/>
            <a:extLst>
              <a:ext uri="{FF2B5EF4-FFF2-40B4-BE49-F238E27FC236}">
                <a16:creationId xmlns:a16="http://schemas.microsoft.com/office/drawing/2014/main" id="{3EC94D29-EA9F-864C-AE74-67279FC420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902" y="2211401"/>
            <a:ext cx="6291733" cy="3024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CB3CD5-87BA-4846-B02D-1BDA3C917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902" y="531134"/>
            <a:ext cx="6159500" cy="1625600"/>
          </a:xfrm>
          <a:prstGeom prst="rect">
            <a:avLst/>
          </a:prstGeom>
        </p:spPr>
      </p:pic>
      <p:graphicFrame>
        <p:nvGraphicFramePr>
          <p:cNvPr id="11" name="Table 10" descr="Table for frameId, pageId, Dirty?, and pin Count of a memory buffer" title="Table">
            <a:extLst>
              <a:ext uri="{FF2B5EF4-FFF2-40B4-BE49-F238E27FC236}">
                <a16:creationId xmlns:a16="http://schemas.microsoft.com/office/drawing/2014/main" id="{D56F179E-D267-D14D-A599-458053867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150549"/>
              </p:ext>
            </p:extLst>
          </p:nvPr>
        </p:nvGraphicFramePr>
        <p:xfrm>
          <a:off x="7311349" y="531134"/>
          <a:ext cx="3664107" cy="3101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8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FrameID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PageID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Dirty?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Pin Count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24407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59468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94368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106647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4AA616F4-2D99-D14F-B770-18811A5CB9BF}"/>
              </a:ext>
            </a:extLst>
          </p:cNvPr>
          <p:cNvSpPr/>
          <p:nvPr/>
        </p:nvSpPr>
        <p:spPr>
          <a:xfrm>
            <a:off x="5299989" y="2191557"/>
            <a:ext cx="2143593" cy="269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1BB07C-0134-2A41-9CC3-C83FC62EFED3}"/>
              </a:ext>
            </a:extLst>
          </p:cNvPr>
          <p:cNvSpPr/>
          <p:nvPr/>
        </p:nvSpPr>
        <p:spPr>
          <a:xfrm>
            <a:off x="5595598" y="2543516"/>
            <a:ext cx="1725744" cy="840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3E0460-7453-4447-904A-2DC268FA8BC5}"/>
              </a:ext>
            </a:extLst>
          </p:cNvPr>
          <p:cNvSpPr txBox="1"/>
          <p:nvPr/>
        </p:nvSpPr>
        <p:spPr>
          <a:xfrm>
            <a:off x="497902" y="5392904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Disk Pages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4C6D0-70E3-1F45-968D-83034DF39828}"/>
              </a:ext>
            </a:extLst>
          </p:cNvPr>
          <p:cNvSpPr txBox="1"/>
          <p:nvPr/>
        </p:nvSpPr>
        <p:spPr>
          <a:xfrm>
            <a:off x="959371" y="2916464"/>
            <a:ext cx="5951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Read &amp; write requests arrive from different transactions. Each requestor pins while in use and unpins pages immediately after.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EE5C80C-1B6D-8740-A03B-7503BEF49DDC}"/>
              </a:ext>
            </a:extLst>
          </p:cNvPr>
          <p:cNvGrpSpPr/>
          <p:nvPr/>
        </p:nvGrpSpPr>
        <p:grpSpPr>
          <a:xfrm>
            <a:off x="850070" y="4976734"/>
            <a:ext cx="5791200" cy="1589647"/>
            <a:chOff x="850070" y="4976734"/>
            <a:chExt cx="5791200" cy="158964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44A8BA-B7A3-C24D-921B-7A92186A1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070" y="5766281"/>
              <a:ext cx="5791200" cy="800100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16C5088-3E6A-E34C-B769-A7AC3FD9605F}"/>
                </a:ext>
              </a:extLst>
            </p:cNvPr>
            <p:cNvCxnSpPr/>
            <p:nvPr/>
          </p:nvCxnSpPr>
          <p:spPr>
            <a:xfrm flipV="1">
              <a:off x="1711696" y="4976734"/>
              <a:ext cx="2350638" cy="884420"/>
            </a:xfrm>
            <a:prstGeom prst="straightConnector1">
              <a:avLst/>
            </a:prstGeom>
            <a:ln w="22225">
              <a:prstDash val="sysDash"/>
              <a:tailEnd type="triangle" w="lg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B0AB022-5AE3-3E49-857B-DB6C90B6E9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5490" y="4976734"/>
              <a:ext cx="1721461" cy="884420"/>
            </a:xfrm>
            <a:prstGeom prst="straightConnector1">
              <a:avLst/>
            </a:prstGeom>
            <a:ln w="22225">
              <a:prstDash val="sysDash"/>
              <a:tailEnd type="triangle" w="lg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8D8FC03-BFCB-A340-BDB9-7E569C40CF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11696" y="4976734"/>
              <a:ext cx="1766022" cy="884420"/>
            </a:xfrm>
            <a:prstGeom prst="straightConnector1">
              <a:avLst/>
            </a:prstGeom>
            <a:ln w="22225">
              <a:prstDash val="sysDash"/>
              <a:tailEnd type="triangle" w="lg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17EE86C-3DD8-8047-8285-F06E78EC92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9982" y="4976734"/>
              <a:ext cx="2872352" cy="884420"/>
            </a:xfrm>
            <a:prstGeom prst="straightConnector1">
              <a:avLst/>
            </a:prstGeom>
            <a:ln w="22225">
              <a:prstDash val="sysDash"/>
              <a:tailEnd type="triangle" w="lg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7CEE8E1-313F-004C-BDD7-B7A42AC302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69274" y="4976734"/>
              <a:ext cx="2872352" cy="884420"/>
            </a:xfrm>
            <a:prstGeom prst="straightConnector1">
              <a:avLst/>
            </a:prstGeom>
            <a:ln w="22225">
              <a:prstDash val="sysDash"/>
              <a:tailEnd type="triangle" w="lg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F1E1B0E-F862-814F-B628-D8D6961E8F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26852" y="4976734"/>
              <a:ext cx="2872352" cy="884420"/>
            </a:xfrm>
            <a:prstGeom prst="straightConnector1">
              <a:avLst/>
            </a:prstGeom>
            <a:ln w="22225">
              <a:prstDash val="sysDash"/>
              <a:tailEnd type="triangle" w="lg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93B950EA-AAD4-9D47-AA6F-E52B248715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77718" y="4976734"/>
              <a:ext cx="2779064" cy="884420"/>
            </a:xfrm>
            <a:prstGeom prst="straightConnector1">
              <a:avLst/>
            </a:prstGeom>
            <a:ln w="22225">
              <a:prstDash val="sysDash"/>
              <a:tailEnd type="triangle" w="lg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DD18096-858B-E146-AEBB-DC01D4543414}"/>
              </a:ext>
            </a:extLst>
          </p:cNvPr>
          <p:cNvGrpSpPr/>
          <p:nvPr/>
        </p:nvGrpSpPr>
        <p:grpSpPr>
          <a:xfrm>
            <a:off x="7672286" y="3874333"/>
            <a:ext cx="3303170" cy="952500"/>
            <a:chOff x="7672286" y="3874333"/>
            <a:chExt cx="3303170" cy="9525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C8B748E-26AB-464B-A57B-722BE89AF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57652" y="3874333"/>
              <a:ext cx="571500" cy="9525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088BBFC-91F4-AD4D-A1AC-7C0501D2AB07}"/>
                </a:ext>
              </a:extLst>
            </p:cNvPr>
            <p:cNvSpPr txBox="1"/>
            <p:nvPr/>
          </p:nvSpPr>
          <p:spPr>
            <a:xfrm>
              <a:off x="7672286" y="3874333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Dirty bit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1C0693F-2D12-C647-8999-4AAF77B5A453}"/>
                </a:ext>
              </a:extLst>
            </p:cNvPr>
            <p:cNvSpPr txBox="1"/>
            <p:nvPr/>
          </p:nvSpPr>
          <p:spPr>
            <a:xfrm>
              <a:off x="9867661" y="3874333"/>
              <a:ext cx="11077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Pin count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7442DCD-F71A-1046-818D-9068E63345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29403" y="3997325"/>
              <a:ext cx="411397" cy="50019"/>
            </a:xfrm>
            <a:prstGeom prst="straightConnector1">
              <a:avLst/>
            </a:prstGeom>
            <a:ln w="9525">
              <a:solidFill>
                <a:schemeClr val="tx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170D474-BBEF-0F4B-BD7F-ED53A22EC07F}"/>
                </a:ext>
              </a:extLst>
            </p:cNvPr>
            <p:cNvCxnSpPr>
              <a:cxnSpLocks/>
              <a:stCxn id="43" idx="1"/>
            </p:cNvCxnSpPr>
            <p:nvPr/>
          </p:nvCxnSpPr>
          <p:spPr>
            <a:xfrm flipH="1" flipV="1">
              <a:off x="9201150" y="3997325"/>
              <a:ext cx="666511" cy="46285"/>
            </a:xfrm>
            <a:prstGeom prst="straightConnector1">
              <a:avLst/>
            </a:prstGeom>
            <a:ln w="9525">
              <a:solidFill>
                <a:schemeClr val="tx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CFE3B7CD-0D13-4944-A18E-BA65F3469A5F}"/>
              </a:ext>
            </a:extLst>
          </p:cNvPr>
          <p:cNvSpPr txBox="1"/>
          <p:nvPr/>
        </p:nvSpPr>
        <p:spPr>
          <a:xfrm>
            <a:off x="7476793" y="5191684"/>
            <a:ext cx="1528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Why do we use a dirty bit?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0A0F035-CF70-1545-A561-2B50FD74EA4A}"/>
              </a:ext>
            </a:extLst>
          </p:cNvPr>
          <p:cNvSpPr txBox="1"/>
          <p:nvPr/>
        </p:nvSpPr>
        <p:spPr>
          <a:xfrm>
            <a:off x="9746412" y="5191684"/>
            <a:ext cx="1528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Why do we store a pin count?</a:t>
            </a:r>
          </a:p>
        </p:txBody>
      </p:sp>
    </p:spTree>
    <p:extLst>
      <p:ext uri="{BB962C8B-B14F-4D97-AF65-F5344CB8AC3E}">
        <p14:creationId xmlns:p14="http://schemas.microsoft.com/office/powerpoint/2010/main" val="296844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AA8374-48C7-F846-8ED8-ADDFAFC20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11" y="570418"/>
            <a:ext cx="9784641" cy="6098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87B70A-54BC-1C4F-BE79-FD882DBDAC40}"/>
              </a:ext>
            </a:extLst>
          </p:cNvPr>
          <p:cNvSpPr/>
          <p:nvPr/>
        </p:nvSpPr>
        <p:spPr>
          <a:xfrm>
            <a:off x="464949" y="3177153"/>
            <a:ext cx="10507851" cy="3491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D9265-1B87-664C-99C0-23CEA78A9F52}"/>
              </a:ext>
            </a:extLst>
          </p:cNvPr>
          <p:cNvSpPr/>
          <p:nvPr/>
        </p:nvSpPr>
        <p:spPr>
          <a:xfrm>
            <a:off x="5641383" y="1983783"/>
            <a:ext cx="5483817" cy="4837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BC3256-5779-1642-997B-A8A1D4044424}"/>
              </a:ext>
            </a:extLst>
          </p:cNvPr>
          <p:cNvSpPr/>
          <p:nvPr/>
        </p:nvSpPr>
        <p:spPr>
          <a:xfrm>
            <a:off x="6522203" y="1861090"/>
            <a:ext cx="5483817" cy="4837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20469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AA8374-48C7-F846-8ED8-ADDFAFC20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11" y="570418"/>
            <a:ext cx="9784641" cy="6098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87B70A-54BC-1C4F-BE79-FD882DBDAC40}"/>
              </a:ext>
            </a:extLst>
          </p:cNvPr>
          <p:cNvSpPr/>
          <p:nvPr/>
        </p:nvSpPr>
        <p:spPr>
          <a:xfrm>
            <a:off x="464949" y="4401519"/>
            <a:ext cx="10507851" cy="2266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D9265-1B87-664C-99C0-23CEA78A9F52}"/>
              </a:ext>
            </a:extLst>
          </p:cNvPr>
          <p:cNvSpPr/>
          <p:nvPr/>
        </p:nvSpPr>
        <p:spPr>
          <a:xfrm>
            <a:off x="7656163" y="1983783"/>
            <a:ext cx="3469037" cy="4837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BC3256-5779-1642-997B-A8A1D4044424}"/>
              </a:ext>
            </a:extLst>
          </p:cNvPr>
          <p:cNvSpPr/>
          <p:nvPr/>
        </p:nvSpPr>
        <p:spPr>
          <a:xfrm>
            <a:off x="7656163" y="1861090"/>
            <a:ext cx="4349857" cy="4837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FF134-0EEE-264C-BA97-D6B9225E8BEB}"/>
              </a:ext>
            </a:extLst>
          </p:cNvPr>
          <p:cNvSpPr/>
          <p:nvPr/>
        </p:nvSpPr>
        <p:spPr>
          <a:xfrm>
            <a:off x="7516678" y="2136183"/>
            <a:ext cx="3760922" cy="4655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662E5C-14B1-4449-830D-AE2245B34CA4}"/>
              </a:ext>
            </a:extLst>
          </p:cNvPr>
          <p:cNvSpPr/>
          <p:nvPr/>
        </p:nvSpPr>
        <p:spPr>
          <a:xfrm>
            <a:off x="617349" y="5393410"/>
            <a:ext cx="10507851" cy="1427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996800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AA8374-48C7-F846-8ED8-ADDFAFC20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11" y="570418"/>
            <a:ext cx="9784641" cy="60980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662E5C-14B1-4449-830D-AE2245B34CA4}"/>
              </a:ext>
            </a:extLst>
          </p:cNvPr>
          <p:cNvSpPr/>
          <p:nvPr/>
        </p:nvSpPr>
        <p:spPr>
          <a:xfrm>
            <a:off x="617349" y="5703376"/>
            <a:ext cx="10507851" cy="1102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2E4099-A4D1-D347-A2D0-D99117EC803F}"/>
              </a:ext>
            </a:extLst>
          </p:cNvPr>
          <p:cNvSpPr/>
          <p:nvPr/>
        </p:nvSpPr>
        <p:spPr>
          <a:xfrm>
            <a:off x="5920353" y="5596181"/>
            <a:ext cx="5521271" cy="1102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608258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AA8374-48C7-F846-8ED8-ADDFAFC20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11" y="570418"/>
            <a:ext cx="9784641" cy="6098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F5BEF1-E58D-B942-9185-CCE1FB2D2103}"/>
              </a:ext>
            </a:extLst>
          </p:cNvPr>
          <p:cNvSpPr txBox="1"/>
          <p:nvPr/>
        </p:nvSpPr>
        <p:spPr>
          <a:xfrm>
            <a:off x="2732843" y="416749"/>
            <a:ext cx="3445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xkcd Script" panose="03000503000000000000" pitchFamily="49" charset="0"/>
                <a:ea typeface="xkcd Script" panose="03000503000000000000" pitchFamily="49" charset="0"/>
              </a:rPr>
              <a:t>Goal: Minimize stalls from reading data from disk!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F50557F-A56E-DA45-9756-5D467A29119A}"/>
              </a:ext>
            </a:extLst>
          </p:cNvPr>
          <p:cNvCxnSpPr/>
          <p:nvPr/>
        </p:nvCxnSpPr>
        <p:spPr>
          <a:xfrm>
            <a:off x="495945" y="1673817"/>
            <a:ext cx="0" cy="4262034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3AF46EF-25E0-AA4E-BEAC-463EEC12B096}"/>
              </a:ext>
            </a:extLst>
          </p:cNvPr>
          <p:cNvSpPr txBox="1"/>
          <p:nvPr/>
        </p:nvSpPr>
        <p:spPr>
          <a:xfrm rot="16200000">
            <a:off x="-511268" y="3419400"/>
            <a:ext cx="1590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xkcd Script" panose="03000503000000000000" pitchFamily="49" charset="0"/>
                <a:ea typeface="xkcd Script" panose="03000503000000000000" pitchFamily="49" charset="0"/>
              </a:rPr>
              <a:t>More time</a:t>
            </a:r>
          </a:p>
        </p:txBody>
      </p:sp>
    </p:spTree>
    <p:extLst>
      <p:ext uri="{BB962C8B-B14F-4D97-AF65-F5344CB8AC3E}">
        <p14:creationId xmlns:p14="http://schemas.microsoft.com/office/powerpoint/2010/main" val="99052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10949</TotalTime>
  <Words>1842</Words>
  <Application>Microsoft Macintosh PowerPoint</Application>
  <PresentationFormat>Widescreen</PresentationFormat>
  <Paragraphs>807</Paragraphs>
  <Slides>36</Slides>
  <Notes>36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Avenir Next</vt:lpstr>
      <vt:lpstr>Calibri</vt:lpstr>
      <vt:lpstr>Calibri Light</vt:lpstr>
      <vt:lpstr>Consolas</vt:lpstr>
      <vt:lpstr>Dubai</vt:lpstr>
      <vt:lpstr>GILL SANS LIGHT</vt:lpstr>
      <vt:lpstr>GILL SANS LIGHT</vt:lpstr>
      <vt:lpstr>Helvetica Neue</vt:lpstr>
      <vt:lpstr>xkcd Script</vt:lpstr>
      <vt:lpstr>Office Theme</vt:lpstr>
      <vt:lpstr>The Buffer Manager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Page Replacement Policies</vt:lpstr>
      <vt:lpstr>PowerPoint Presentation</vt:lpstr>
      <vt:lpstr>LRU &amp; CLOCK</vt:lpstr>
      <vt:lpstr>Least Recently Used (LRU)</vt:lpstr>
      <vt:lpstr>LRU in action</vt:lpstr>
      <vt:lpstr>LRU in action</vt:lpstr>
      <vt:lpstr>LRU in action</vt:lpstr>
      <vt:lpstr>LRU in action</vt:lpstr>
      <vt:lpstr>LRU in action</vt:lpstr>
      <vt:lpstr>LRU  CLOCK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LRU or CLOCK</vt:lpstr>
      <vt:lpstr>MRU</vt:lpstr>
      <vt:lpstr>Most Recently Used (LRU)</vt:lpstr>
      <vt:lpstr>PowerPoint Presentation</vt:lpstr>
      <vt:lpstr>PowerPoint Presentation</vt:lpstr>
      <vt:lpstr>Policy Optimizations</vt:lpstr>
      <vt:lpstr>PowerPoint Presentation</vt:lpstr>
      <vt:lpstr>PowerPoint Presentation</vt:lpstr>
      <vt:lpstr>OS &amp; DBMS Buffer Interactions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Azza Abouzied</dc:creator>
  <cp:lastModifiedBy>Azza Abouzied</cp:lastModifiedBy>
  <cp:revision>127</cp:revision>
  <dcterms:created xsi:type="dcterms:W3CDTF">2021-02-07T06:24:13Z</dcterms:created>
  <dcterms:modified xsi:type="dcterms:W3CDTF">2021-03-03T07:22:01Z</dcterms:modified>
</cp:coreProperties>
</file>