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09" r:id="rId2"/>
    <p:sldId id="448" r:id="rId3"/>
    <p:sldId id="447" r:id="rId4"/>
    <p:sldId id="474" r:id="rId5"/>
    <p:sldId id="475" r:id="rId6"/>
    <p:sldId id="445" r:id="rId7"/>
    <p:sldId id="450" r:id="rId8"/>
    <p:sldId id="452" r:id="rId9"/>
    <p:sldId id="453" r:id="rId10"/>
    <p:sldId id="451" r:id="rId11"/>
    <p:sldId id="454" r:id="rId12"/>
    <p:sldId id="460" r:id="rId13"/>
    <p:sldId id="476" r:id="rId14"/>
    <p:sldId id="446" r:id="rId15"/>
    <p:sldId id="455" r:id="rId16"/>
    <p:sldId id="456" r:id="rId17"/>
    <p:sldId id="457" r:id="rId18"/>
    <p:sldId id="458" r:id="rId19"/>
    <p:sldId id="459" r:id="rId20"/>
    <p:sldId id="477" r:id="rId21"/>
    <p:sldId id="461" r:id="rId22"/>
    <p:sldId id="462" r:id="rId23"/>
    <p:sldId id="464" r:id="rId24"/>
    <p:sldId id="465" r:id="rId25"/>
    <p:sldId id="467" r:id="rId26"/>
    <p:sldId id="468" r:id="rId27"/>
    <p:sldId id="478" r:id="rId28"/>
    <p:sldId id="469" r:id="rId29"/>
    <p:sldId id="480" r:id="rId30"/>
    <p:sldId id="470" r:id="rId31"/>
    <p:sldId id="472" r:id="rId32"/>
    <p:sldId id="41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CEE4"/>
    <a:srgbClr val="2078B4"/>
    <a:srgbClr val="E31B1B"/>
    <a:srgbClr val="B2E08A"/>
    <a:srgbClr val="6A3C9A"/>
    <a:srgbClr val="CAB3D6"/>
    <a:srgbClr val="31A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83197"/>
  </p:normalViewPr>
  <p:slideViewPr>
    <p:cSldViewPr snapToGrid="0" snapToObjects="1">
      <p:cViewPr>
        <p:scale>
          <a:sx n="80" d="100"/>
          <a:sy n="80" d="100"/>
        </p:scale>
        <p:origin x="1136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A83A9-2F39-804E-9BA5-3D834C61843C}" type="datetimeFigureOut">
              <a:rPr lang="en-US" smtClean="0"/>
              <a:t>3/13/21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459BB-C85B-3546-8DBC-0CCD324E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51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723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93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there are log2N passes … at each pass, we double up the length of our sorted run!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32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4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32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274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97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31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85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60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1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76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818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680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22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18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46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2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480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100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762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4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7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21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91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521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9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459BB-C85B-3546-8DBC-0CCD324E2A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8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8A414-D8E4-C349-A5CB-F4D63A436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DF64E-265F-C546-8271-7AE054A66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A6A7F-96E6-9947-A858-1A416F30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C464B-0336-7C4E-9C1E-BEDE676D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E7A5D-2DE6-0C4C-A2CB-8D2B7F105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4A14-D9B2-C645-A8AF-8492ED87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8A238-61AE-8F40-8F9D-50880784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72E45-91B8-B843-A5A8-5E76BD1B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60EF-E874-8F44-9D1A-F61FCAA6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E32A7-C0C5-0B45-9AC5-5DC62F3E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379BC2-2281-CC4B-98AC-B3C38267F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4C477-7DEF-8748-9C65-31359AA09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F0714-B512-104A-95A4-7E6287FC2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83833-6831-7341-8C87-08DD533B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1B0F-4396-2D45-B49C-5FBB77E1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3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CEC0B-642D-9A4F-A735-CA966AE4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1AF8B-43B9-BA42-A236-231A76068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E8D7F-B6CD-7B4C-A121-B684FBB3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2C6E8-A49B-AB4E-82AD-701E7E49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4E17-061B-5D42-A439-308655E66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F7F6-219E-BA41-840E-C6F516DA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C949E-2A44-9549-919D-1BE288980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2E410-9750-1A4E-A429-8074BFF7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9229-D593-724E-80DB-8F3D23BA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2D764-464E-A249-9505-30174D27D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CFC2-BFF0-174D-AF97-DF4619CE1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3662-1905-1345-881A-A8DF9C6FD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73AEC-96C8-E646-B026-DAC1472DE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90BF9-56C7-BA48-8855-8B4D03DD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BED81-8919-2843-B095-4807631B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405E0-5DBF-3A4A-AB47-2C5F128E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9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C100E-3CEA-CA46-8693-F59C4FA1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C2276-EA61-B344-B4EF-C85E74778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226B7-A010-0342-84AA-A987D92AE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AD960-3F13-A04E-A443-DA06EE851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BB865A-67A9-A640-A37C-0E5F66B1F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8E428-7707-DD4D-ACA9-8E63F2EF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41E23-36AA-1445-A665-FE887C1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F7B02-9E67-4048-96A1-F95DEAAE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9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14BA-D1CB-0645-A8C0-2C77291C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FA5C2-45A8-1348-800F-5FD4C346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5F78C-42DA-6947-BA81-8B1B22AC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440F5-9540-5146-B96C-7FE82230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A3193-CED6-F743-AC46-270CEAA56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F6B47-0D36-AF40-A88F-16ED1337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DD9EA-F2B3-0D4A-AC1F-AE808D83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2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86F3-76AA-0C44-A10C-B1AB0C68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E10A7-6CE3-7F44-A108-11B13246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CE68F-FE57-A445-B5D7-1F2308D95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9916C-AC81-1343-9F15-98D054B4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88397-91E7-754C-A0D5-551A8571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58AD3-9D71-3D41-ACC5-B8BC9559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4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F4EF-7A74-3146-901E-14028662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1D65B-9230-9043-B5E7-DCA31401BF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EED0E-A826-D349-BD3C-4BB28A6A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CB854-24E4-324B-8394-291507680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6C629-A367-C248-A7B3-CD2F15C1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C0B58-6991-CC4E-8BD7-894889AE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6F7E-BC16-934D-97B6-66D82137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74653-DE84-E943-8AD2-FEA4F0BC6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EAE76-4702-7443-B904-2D7D43A7B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0128D-45BF-414F-B3B3-236938F79A67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02163-6373-A843-AFED-24A438ED7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D81A-BB1B-3F46-8431-F8D326219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4B78-836D-4846-A9CC-66D3CC9AC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5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Sorting &amp; Hashing</a:t>
            </a:r>
          </a:p>
        </p:txBody>
      </p:sp>
    </p:spTree>
    <p:extLst>
      <p:ext uri="{BB962C8B-B14F-4D97-AF65-F5344CB8AC3E}">
        <p14:creationId xmlns:p14="http://schemas.microsoft.com/office/powerpoint/2010/main" val="341590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74DBAF-46C9-0146-B101-293B64E8DBEF}"/>
              </a:ext>
            </a:extLst>
          </p:cNvPr>
          <p:cNvSpPr txBox="1"/>
          <p:nvPr/>
        </p:nvSpPr>
        <p:spPr>
          <a:xfrm>
            <a:off x="580766" y="317534"/>
            <a:ext cx="456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2-Way External Merge Sort Trace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15275-8231-4F45-B65D-0F78ACCE507A}"/>
              </a:ext>
            </a:extLst>
          </p:cNvPr>
          <p:cNvSpPr txBox="1"/>
          <p:nvPr/>
        </p:nvSpPr>
        <p:spPr>
          <a:xfrm>
            <a:off x="9080937" y="903180"/>
            <a:ext cx="190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Unsorted file on disk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 = 15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623FA-A9A9-F74C-B48A-589C9F1AEC0C}"/>
              </a:ext>
            </a:extLst>
          </p:cNvPr>
          <p:cNvSpPr txBox="1"/>
          <p:nvPr/>
        </p:nvSpPr>
        <p:spPr>
          <a:xfrm>
            <a:off x="2243819" y="5398315"/>
            <a:ext cx="190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= 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725A7C-80EE-4A40-92FF-F302D0023922}"/>
              </a:ext>
            </a:extLst>
          </p:cNvPr>
          <p:cNvSpPr/>
          <p:nvPr/>
        </p:nvSpPr>
        <p:spPr>
          <a:xfrm>
            <a:off x="580766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8EA8A9-0622-5F40-8CA0-D58E5D667CD8}"/>
              </a:ext>
            </a:extLst>
          </p:cNvPr>
          <p:cNvSpPr/>
          <p:nvPr/>
        </p:nvSpPr>
        <p:spPr>
          <a:xfrm>
            <a:off x="1135117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14AA6B-9D63-674B-8022-09BC41013809}"/>
              </a:ext>
            </a:extLst>
          </p:cNvPr>
          <p:cNvSpPr/>
          <p:nvPr/>
        </p:nvSpPr>
        <p:spPr>
          <a:xfrm>
            <a:off x="1689468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57A3E-4341-214C-9965-4231E14A524A}"/>
              </a:ext>
            </a:extLst>
          </p:cNvPr>
          <p:cNvSpPr txBox="1"/>
          <p:nvPr/>
        </p:nvSpPr>
        <p:spPr>
          <a:xfrm>
            <a:off x="9080936" y="1623991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0 – Streaming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15 sorted runs of length 1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200DF-A89E-B541-80AF-3CCFC1749487}"/>
              </a:ext>
            </a:extLst>
          </p:cNvPr>
          <p:cNvSpPr txBox="1"/>
          <p:nvPr/>
        </p:nvSpPr>
        <p:spPr>
          <a:xfrm>
            <a:off x="9080936" y="2344802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1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8 sorted runs of length 2 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CC0EA8E-0B48-C243-AB2E-28FE861BE0FF}"/>
              </a:ext>
            </a:extLst>
          </p:cNvPr>
          <p:cNvSpPr/>
          <p:nvPr/>
        </p:nvSpPr>
        <p:spPr>
          <a:xfrm flipV="1">
            <a:off x="580766" y="1571170"/>
            <a:ext cx="554351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C3EBC9-BBF4-5D42-B11E-8603F5C7BA04}"/>
              </a:ext>
            </a:extLst>
          </p:cNvPr>
          <p:cNvSpPr/>
          <p:nvPr/>
        </p:nvSpPr>
        <p:spPr>
          <a:xfrm flipV="1">
            <a:off x="580766" y="2291980"/>
            <a:ext cx="1108702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641CED-7725-5F47-ADD3-1EF0061F2594}"/>
              </a:ext>
            </a:extLst>
          </p:cNvPr>
          <p:cNvSpPr/>
          <p:nvPr/>
        </p:nvSpPr>
        <p:spPr>
          <a:xfrm flipV="1">
            <a:off x="580765" y="3099288"/>
            <a:ext cx="2236575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D35762-F15F-D44B-B09B-8CBF6527A0A5}"/>
              </a:ext>
            </a:extLst>
          </p:cNvPr>
          <p:cNvSpPr txBox="1"/>
          <p:nvPr/>
        </p:nvSpPr>
        <p:spPr>
          <a:xfrm>
            <a:off x="9080935" y="3099288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2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4 sorted runs of length 4 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34A3AC4-C415-774B-8803-DBB21C42D327}"/>
              </a:ext>
            </a:extLst>
          </p:cNvPr>
          <p:cNvGrpSpPr/>
          <p:nvPr/>
        </p:nvGrpSpPr>
        <p:grpSpPr>
          <a:xfrm>
            <a:off x="580764" y="2423187"/>
            <a:ext cx="1663054" cy="1199321"/>
            <a:chOff x="580766" y="1664570"/>
            <a:chExt cx="1663054" cy="1199321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95995075-547B-7F44-8530-C91C9E1544C4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1D87A10C-1E6A-CC4E-8C2D-A7D91524A7D2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4EFC7C85-C13B-2C4A-8261-05E53D33B00B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B9FC59FD-0863-6D47-ADF3-03D5A386DED0}"/>
                </a:ext>
              </a:extLst>
            </p:cNvPr>
            <p:cNvCxnSpPr>
              <a:cxnSpLocks/>
              <a:stCxn id="133" idx="2"/>
              <a:endCxn id="135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2FABD7AC-FA6A-5849-9367-FCD92C709CC9}"/>
                </a:ext>
              </a:extLst>
            </p:cNvPr>
            <p:cNvCxnSpPr>
              <a:cxnSpLocks/>
              <a:stCxn id="134" idx="2"/>
              <a:endCxn id="135" idx="0"/>
            </p:cNvCxnSpPr>
            <p:nvPr/>
          </p:nvCxnSpPr>
          <p:spPr>
            <a:xfrm flipH="1">
              <a:off x="857942" y="2130432"/>
              <a:ext cx="1108703" cy="267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F59402C-AD9E-5141-9F07-4517827FE08C}"/>
              </a:ext>
            </a:extLst>
          </p:cNvPr>
          <p:cNvGrpSpPr/>
          <p:nvPr/>
        </p:nvGrpSpPr>
        <p:grpSpPr>
          <a:xfrm>
            <a:off x="580764" y="2427066"/>
            <a:ext cx="1663054" cy="1199321"/>
            <a:chOff x="580766" y="1664570"/>
            <a:chExt cx="1663054" cy="1199321"/>
          </a:xfrm>
        </p:grpSpPr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B883B479-AC0E-C543-92FB-F0A13BC2B54C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C87A0F87-CBC5-2B4E-8179-5DB0B0558336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2E3B8B39-DA64-5341-ADF6-76D60B1254D6}"/>
                </a:ext>
              </a:extLst>
            </p:cNvPr>
            <p:cNvSpPr/>
            <p:nvPr/>
          </p:nvSpPr>
          <p:spPr>
            <a:xfrm>
              <a:off x="1135118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44F32112-3BA9-3C41-91C2-0A34D4DC88CE}"/>
                </a:ext>
              </a:extLst>
            </p:cNvPr>
            <p:cNvCxnSpPr>
              <a:cxnSpLocks/>
              <a:stCxn id="146" idx="2"/>
              <a:endCxn id="148" idx="0"/>
            </p:cNvCxnSpPr>
            <p:nvPr/>
          </p:nvCxnSpPr>
          <p:spPr>
            <a:xfrm>
              <a:off x="857942" y="2143081"/>
              <a:ext cx="554352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B59169B-26B6-2F4C-8897-BDBC13367403}"/>
                </a:ext>
              </a:extLst>
            </p:cNvPr>
            <p:cNvCxnSpPr>
              <a:cxnSpLocks/>
              <a:stCxn id="147" idx="2"/>
              <a:endCxn id="148" idx="0"/>
            </p:cNvCxnSpPr>
            <p:nvPr/>
          </p:nvCxnSpPr>
          <p:spPr>
            <a:xfrm flipH="1">
              <a:off x="1412294" y="2130432"/>
              <a:ext cx="554351" cy="267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F097233D-399F-A949-B24B-FD6CB99F11A0}"/>
              </a:ext>
            </a:extLst>
          </p:cNvPr>
          <p:cNvGrpSpPr/>
          <p:nvPr/>
        </p:nvGrpSpPr>
        <p:grpSpPr>
          <a:xfrm>
            <a:off x="1135115" y="2412901"/>
            <a:ext cx="1663054" cy="1223927"/>
            <a:chOff x="580766" y="1664570"/>
            <a:chExt cx="1663054" cy="1223927"/>
          </a:xfrm>
        </p:grpSpPr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E459E9F3-A628-4445-98CC-2F61BDA6B020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44AAD6FC-526C-F44B-B45F-992C1BB374AF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0CC53CC9-8400-674E-8A41-81881A5A8CE8}"/>
                </a:ext>
              </a:extLst>
            </p:cNvPr>
            <p:cNvSpPr/>
            <p:nvPr/>
          </p:nvSpPr>
          <p:spPr>
            <a:xfrm>
              <a:off x="1144703" y="242263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22C57707-5FF5-A94B-9696-07A43F3911F1}"/>
                </a:ext>
              </a:extLst>
            </p:cNvPr>
            <p:cNvCxnSpPr>
              <a:cxnSpLocks/>
              <a:stCxn id="154" idx="2"/>
              <a:endCxn id="156" idx="0"/>
            </p:cNvCxnSpPr>
            <p:nvPr/>
          </p:nvCxnSpPr>
          <p:spPr>
            <a:xfrm>
              <a:off x="857942" y="2143081"/>
              <a:ext cx="563937" cy="27955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8A077FB6-89A3-E843-B73A-676526FA611F}"/>
                </a:ext>
              </a:extLst>
            </p:cNvPr>
            <p:cNvCxnSpPr>
              <a:cxnSpLocks/>
              <a:stCxn id="155" idx="2"/>
              <a:endCxn id="156" idx="0"/>
            </p:cNvCxnSpPr>
            <p:nvPr/>
          </p:nvCxnSpPr>
          <p:spPr>
            <a:xfrm flipH="1">
              <a:off x="1421879" y="2130432"/>
              <a:ext cx="544766" cy="29220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5641311-AB6F-FE43-830D-EDFE0E17ED8A}"/>
              </a:ext>
            </a:extLst>
          </p:cNvPr>
          <p:cNvGrpSpPr/>
          <p:nvPr/>
        </p:nvGrpSpPr>
        <p:grpSpPr>
          <a:xfrm>
            <a:off x="1135115" y="2415264"/>
            <a:ext cx="1663054" cy="1235884"/>
            <a:chOff x="580766" y="1664570"/>
            <a:chExt cx="1663054" cy="1235884"/>
          </a:xfrm>
        </p:grpSpPr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83DCEFD6-8D79-624D-9C75-939327E9654C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FD48D73E-F60D-5540-92EB-0347D6BCC395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8E90D160-E887-4A47-BCFD-AA112FB4969B}"/>
                </a:ext>
              </a:extLst>
            </p:cNvPr>
            <p:cNvSpPr/>
            <p:nvPr/>
          </p:nvSpPr>
          <p:spPr>
            <a:xfrm>
              <a:off x="1689468" y="2434592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94C9D872-104B-894E-A08A-B4FBAB2B5A39}"/>
                </a:ext>
              </a:extLst>
            </p:cNvPr>
            <p:cNvCxnSpPr>
              <a:cxnSpLocks/>
              <a:stCxn id="162" idx="2"/>
              <a:endCxn id="164" idx="0"/>
            </p:cNvCxnSpPr>
            <p:nvPr/>
          </p:nvCxnSpPr>
          <p:spPr>
            <a:xfrm>
              <a:off x="857942" y="2143081"/>
              <a:ext cx="1108702" cy="29151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C406FF0C-1945-514E-83E7-9866EA94A8D5}"/>
                </a:ext>
              </a:extLst>
            </p:cNvPr>
            <p:cNvCxnSpPr>
              <a:cxnSpLocks/>
              <a:stCxn id="163" idx="2"/>
              <a:endCxn id="164" idx="0"/>
            </p:cNvCxnSpPr>
            <p:nvPr/>
          </p:nvCxnSpPr>
          <p:spPr>
            <a:xfrm flipH="1">
              <a:off x="1966644" y="2130432"/>
              <a:ext cx="1" cy="3041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EDA3196-C5AA-B84B-A052-BF798CAA3BEA}"/>
              </a:ext>
            </a:extLst>
          </p:cNvPr>
          <p:cNvGrpSpPr/>
          <p:nvPr/>
        </p:nvGrpSpPr>
        <p:grpSpPr>
          <a:xfrm>
            <a:off x="2817339" y="2423187"/>
            <a:ext cx="1663054" cy="1199321"/>
            <a:chOff x="580766" y="1664570"/>
            <a:chExt cx="1663054" cy="1199321"/>
          </a:xfrm>
        </p:grpSpPr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69FEB304-0AB6-9544-855F-F97133A581C9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0775806B-287F-DA47-9C5E-A5926D90D938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E230A22-6EC3-6243-9830-4064CC7367D4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0D6BBD01-0003-6748-B0E0-DAC6151E8278}"/>
                </a:ext>
              </a:extLst>
            </p:cNvPr>
            <p:cNvCxnSpPr>
              <a:cxnSpLocks/>
              <a:stCxn id="170" idx="2"/>
              <a:endCxn id="172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AAB4F047-698E-0A43-B1E1-C4F8C2718BA8}"/>
                </a:ext>
              </a:extLst>
            </p:cNvPr>
            <p:cNvCxnSpPr>
              <a:cxnSpLocks/>
              <a:stCxn id="171" idx="2"/>
              <a:endCxn id="172" idx="0"/>
            </p:cNvCxnSpPr>
            <p:nvPr/>
          </p:nvCxnSpPr>
          <p:spPr>
            <a:xfrm flipH="1">
              <a:off x="857942" y="2130432"/>
              <a:ext cx="1108703" cy="267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AEC293FE-0A0D-364D-B5C8-806137EAA4A9}"/>
              </a:ext>
            </a:extLst>
          </p:cNvPr>
          <p:cNvGrpSpPr/>
          <p:nvPr/>
        </p:nvGrpSpPr>
        <p:grpSpPr>
          <a:xfrm>
            <a:off x="2817339" y="2427066"/>
            <a:ext cx="1663054" cy="1199321"/>
            <a:chOff x="580766" y="1664570"/>
            <a:chExt cx="1663054" cy="1199321"/>
          </a:xfrm>
        </p:grpSpPr>
        <p:sp>
          <p:nvSpPr>
            <p:cNvPr id="176" name="Rounded Rectangle 175">
              <a:extLst>
                <a:ext uri="{FF2B5EF4-FFF2-40B4-BE49-F238E27FC236}">
                  <a16:creationId xmlns:a16="http://schemas.microsoft.com/office/drawing/2014/main" id="{B6ED859F-D9C0-5840-A164-24F446C7AB32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>
              <a:extLst>
                <a:ext uri="{FF2B5EF4-FFF2-40B4-BE49-F238E27FC236}">
                  <a16:creationId xmlns:a16="http://schemas.microsoft.com/office/drawing/2014/main" id="{E3A78D28-8709-F744-B351-C7BBBAB42309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177">
              <a:extLst>
                <a:ext uri="{FF2B5EF4-FFF2-40B4-BE49-F238E27FC236}">
                  <a16:creationId xmlns:a16="http://schemas.microsoft.com/office/drawing/2014/main" id="{B37B8E6B-51C2-8D4C-8DCE-4089EAD2E340}"/>
                </a:ext>
              </a:extLst>
            </p:cNvPr>
            <p:cNvSpPr/>
            <p:nvPr/>
          </p:nvSpPr>
          <p:spPr>
            <a:xfrm>
              <a:off x="1135118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72C8C53-5171-2F4F-A5C8-5BD55528D79C}"/>
                </a:ext>
              </a:extLst>
            </p:cNvPr>
            <p:cNvCxnSpPr>
              <a:cxnSpLocks/>
              <a:stCxn id="176" idx="2"/>
              <a:endCxn id="178" idx="0"/>
            </p:cNvCxnSpPr>
            <p:nvPr/>
          </p:nvCxnSpPr>
          <p:spPr>
            <a:xfrm>
              <a:off x="857942" y="2143081"/>
              <a:ext cx="554352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0F0A8BC4-F9C6-6E4A-87DF-22631F14B6A6}"/>
                </a:ext>
              </a:extLst>
            </p:cNvPr>
            <p:cNvCxnSpPr>
              <a:cxnSpLocks/>
              <a:stCxn id="177" idx="2"/>
              <a:endCxn id="178" idx="0"/>
            </p:cNvCxnSpPr>
            <p:nvPr/>
          </p:nvCxnSpPr>
          <p:spPr>
            <a:xfrm flipH="1">
              <a:off x="1412294" y="2130432"/>
              <a:ext cx="554351" cy="267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592ED30F-AF75-CF43-B47A-08E50EDD1EED}"/>
              </a:ext>
            </a:extLst>
          </p:cNvPr>
          <p:cNvGrpSpPr/>
          <p:nvPr/>
        </p:nvGrpSpPr>
        <p:grpSpPr>
          <a:xfrm>
            <a:off x="3371690" y="2412901"/>
            <a:ext cx="1663054" cy="1223927"/>
            <a:chOff x="580766" y="1664570"/>
            <a:chExt cx="1663054" cy="1223927"/>
          </a:xfrm>
        </p:grpSpPr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C50AA513-F3BC-F74B-9EC3-519D8B0D6182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F6389CAC-E1EB-574D-BE2A-5D62C6B4E6E8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55FD3300-A2EB-AD44-A4D7-FE3E56A85DD5}"/>
                </a:ext>
              </a:extLst>
            </p:cNvPr>
            <p:cNvSpPr/>
            <p:nvPr/>
          </p:nvSpPr>
          <p:spPr>
            <a:xfrm>
              <a:off x="1144703" y="242263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A521EB23-C223-844D-84D8-14A3440990FF}"/>
                </a:ext>
              </a:extLst>
            </p:cNvPr>
            <p:cNvCxnSpPr>
              <a:cxnSpLocks/>
              <a:stCxn id="182" idx="2"/>
              <a:endCxn id="184" idx="0"/>
            </p:cNvCxnSpPr>
            <p:nvPr/>
          </p:nvCxnSpPr>
          <p:spPr>
            <a:xfrm>
              <a:off x="857942" y="2143081"/>
              <a:ext cx="563937" cy="27955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F93D52C9-FAB0-5243-ACD4-39C191D4A638}"/>
                </a:ext>
              </a:extLst>
            </p:cNvPr>
            <p:cNvCxnSpPr>
              <a:cxnSpLocks/>
              <a:stCxn id="183" idx="2"/>
              <a:endCxn id="184" idx="0"/>
            </p:cNvCxnSpPr>
            <p:nvPr/>
          </p:nvCxnSpPr>
          <p:spPr>
            <a:xfrm flipH="1">
              <a:off x="1421879" y="2130432"/>
              <a:ext cx="544766" cy="29220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84ADF87B-A345-B543-8A41-C18BA30E7275}"/>
              </a:ext>
            </a:extLst>
          </p:cNvPr>
          <p:cNvGrpSpPr/>
          <p:nvPr/>
        </p:nvGrpSpPr>
        <p:grpSpPr>
          <a:xfrm>
            <a:off x="3371690" y="2415264"/>
            <a:ext cx="1663054" cy="1235884"/>
            <a:chOff x="580766" y="1664570"/>
            <a:chExt cx="1663054" cy="1235884"/>
          </a:xfrm>
        </p:grpSpPr>
        <p:sp>
          <p:nvSpPr>
            <p:cNvPr id="188" name="Rounded Rectangle 187">
              <a:extLst>
                <a:ext uri="{FF2B5EF4-FFF2-40B4-BE49-F238E27FC236}">
                  <a16:creationId xmlns:a16="http://schemas.microsoft.com/office/drawing/2014/main" id="{4F01093C-385E-1342-905A-6AFA69F730FA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EC8ADB10-4853-A444-92FC-50CC128D76E5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5DA3D305-F03B-4043-8A21-CB7BD7F9191C}"/>
                </a:ext>
              </a:extLst>
            </p:cNvPr>
            <p:cNvSpPr/>
            <p:nvPr/>
          </p:nvSpPr>
          <p:spPr>
            <a:xfrm>
              <a:off x="1689468" y="2434592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6FBB4219-7339-6B4B-9EDB-C9A852961F21}"/>
                </a:ext>
              </a:extLst>
            </p:cNvPr>
            <p:cNvCxnSpPr>
              <a:cxnSpLocks/>
              <a:stCxn id="188" idx="2"/>
              <a:endCxn id="190" idx="0"/>
            </p:cNvCxnSpPr>
            <p:nvPr/>
          </p:nvCxnSpPr>
          <p:spPr>
            <a:xfrm>
              <a:off x="857942" y="2143081"/>
              <a:ext cx="1108702" cy="29151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94DC6CAE-4E1C-8445-8194-45B58D60ADC4}"/>
                </a:ext>
              </a:extLst>
            </p:cNvPr>
            <p:cNvCxnSpPr>
              <a:cxnSpLocks/>
              <a:stCxn id="189" idx="2"/>
              <a:endCxn id="190" idx="0"/>
            </p:cNvCxnSpPr>
            <p:nvPr/>
          </p:nvCxnSpPr>
          <p:spPr>
            <a:xfrm flipH="1">
              <a:off x="1966644" y="2130432"/>
              <a:ext cx="1" cy="3041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47840F05-DF3B-A34E-B988-8306CFB6C91B}"/>
              </a:ext>
            </a:extLst>
          </p:cNvPr>
          <p:cNvGrpSpPr/>
          <p:nvPr/>
        </p:nvGrpSpPr>
        <p:grpSpPr>
          <a:xfrm>
            <a:off x="5072555" y="2412901"/>
            <a:ext cx="1663054" cy="1199321"/>
            <a:chOff x="580766" y="1664570"/>
            <a:chExt cx="1663054" cy="1199321"/>
          </a:xfrm>
        </p:grpSpPr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2A737B20-88A6-6542-B25A-D3FC7D0AEC50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ounded Rectangle 194">
              <a:extLst>
                <a:ext uri="{FF2B5EF4-FFF2-40B4-BE49-F238E27FC236}">
                  <a16:creationId xmlns:a16="http://schemas.microsoft.com/office/drawing/2014/main" id="{77007508-4780-D643-B44C-D27E3C93A612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ounded Rectangle 195">
              <a:extLst>
                <a:ext uri="{FF2B5EF4-FFF2-40B4-BE49-F238E27FC236}">
                  <a16:creationId xmlns:a16="http://schemas.microsoft.com/office/drawing/2014/main" id="{CA7AEC8F-1F93-034E-BED6-6E1E24A7E699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20FE545E-B247-2140-A1FD-16A6B7730A2E}"/>
                </a:ext>
              </a:extLst>
            </p:cNvPr>
            <p:cNvCxnSpPr>
              <a:cxnSpLocks/>
              <a:stCxn id="194" idx="2"/>
              <a:endCxn id="196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5B16FC55-243C-C140-A367-3E295E26C0BD}"/>
                </a:ext>
              </a:extLst>
            </p:cNvPr>
            <p:cNvCxnSpPr>
              <a:cxnSpLocks/>
              <a:stCxn id="195" idx="2"/>
              <a:endCxn id="196" idx="0"/>
            </p:cNvCxnSpPr>
            <p:nvPr/>
          </p:nvCxnSpPr>
          <p:spPr>
            <a:xfrm flipH="1">
              <a:off x="857942" y="2130432"/>
              <a:ext cx="1108703" cy="267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32EEF60-BEDB-DD40-913C-B2D6978E1E9B}"/>
              </a:ext>
            </a:extLst>
          </p:cNvPr>
          <p:cNvGrpSpPr/>
          <p:nvPr/>
        </p:nvGrpSpPr>
        <p:grpSpPr>
          <a:xfrm>
            <a:off x="5072555" y="2416780"/>
            <a:ext cx="1663054" cy="1199321"/>
            <a:chOff x="580766" y="1664570"/>
            <a:chExt cx="1663054" cy="1199321"/>
          </a:xfrm>
        </p:grpSpPr>
        <p:sp>
          <p:nvSpPr>
            <p:cNvPr id="200" name="Rounded Rectangle 199">
              <a:extLst>
                <a:ext uri="{FF2B5EF4-FFF2-40B4-BE49-F238E27FC236}">
                  <a16:creationId xmlns:a16="http://schemas.microsoft.com/office/drawing/2014/main" id="{E2AD2A88-0CFC-2641-BC37-40840457D238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4ED3C499-5B18-9542-AA20-B86EE7F6D6E2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ounded Rectangle 201">
              <a:extLst>
                <a:ext uri="{FF2B5EF4-FFF2-40B4-BE49-F238E27FC236}">
                  <a16:creationId xmlns:a16="http://schemas.microsoft.com/office/drawing/2014/main" id="{B27CCCD3-2787-5B4D-BD76-3E273844B400}"/>
                </a:ext>
              </a:extLst>
            </p:cNvPr>
            <p:cNvSpPr/>
            <p:nvPr/>
          </p:nvSpPr>
          <p:spPr>
            <a:xfrm>
              <a:off x="1135118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CECDE5BB-2B75-3A48-BB30-2630BAD28700}"/>
                </a:ext>
              </a:extLst>
            </p:cNvPr>
            <p:cNvCxnSpPr>
              <a:cxnSpLocks/>
              <a:stCxn id="200" idx="2"/>
              <a:endCxn id="202" idx="0"/>
            </p:cNvCxnSpPr>
            <p:nvPr/>
          </p:nvCxnSpPr>
          <p:spPr>
            <a:xfrm>
              <a:off x="857942" y="2143081"/>
              <a:ext cx="554352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EE1FC592-FEB8-594D-80B4-1D58C0EA0E4F}"/>
                </a:ext>
              </a:extLst>
            </p:cNvPr>
            <p:cNvCxnSpPr>
              <a:cxnSpLocks/>
              <a:stCxn id="201" idx="2"/>
              <a:endCxn id="202" idx="0"/>
            </p:cNvCxnSpPr>
            <p:nvPr/>
          </p:nvCxnSpPr>
          <p:spPr>
            <a:xfrm flipH="1">
              <a:off x="1412294" y="2130432"/>
              <a:ext cx="554351" cy="267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2D1D8F5-FFFE-2542-8E15-7ED92BF60379}"/>
              </a:ext>
            </a:extLst>
          </p:cNvPr>
          <p:cNvGrpSpPr/>
          <p:nvPr/>
        </p:nvGrpSpPr>
        <p:grpSpPr>
          <a:xfrm>
            <a:off x="5626906" y="2402615"/>
            <a:ext cx="1663054" cy="1223927"/>
            <a:chOff x="580766" y="1664570"/>
            <a:chExt cx="1663054" cy="1223927"/>
          </a:xfrm>
        </p:grpSpPr>
        <p:sp>
          <p:nvSpPr>
            <p:cNvPr id="206" name="Rounded Rectangle 205">
              <a:extLst>
                <a:ext uri="{FF2B5EF4-FFF2-40B4-BE49-F238E27FC236}">
                  <a16:creationId xmlns:a16="http://schemas.microsoft.com/office/drawing/2014/main" id="{1EE2408E-0BA1-6F4A-B099-A89D8018D697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ounded Rectangle 206">
              <a:extLst>
                <a:ext uri="{FF2B5EF4-FFF2-40B4-BE49-F238E27FC236}">
                  <a16:creationId xmlns:a16="http://schemas.microsoft.com/office/drawing/2014/main" id="{E1A433D6-9BDA-414E-9347-F96E3649B4F2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8E32AE23-6348-284E-85A3-1C398EE8C25C}"/>
                </a:ext>
              </a:extLst>
            </p:cNvPr>
            <p:cNvSpPr/>
            <p:nvPr/>
          </p:nvSpPr>
          <p:spPr>
            <a:xfrm>
              <a:off x="1144703" y="242263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DF64EB17-F086-D340-B644-83AFEFCFEDC6}"/>
                </a:ext>
              </a:extLst>
            </p:cNvPr>
            <p:cNvCxnSpPr>
              <a:cxnSpLocks/>
              <a:stCxn id="206" idx="2"/>
              <a:endCxn id="208" idx="0"/>
            </p:cNvCxnSpPr>
            <p:nvPr/>
          </p:nvCxnSpPr>
          <p:spPr>
            <a:xfrm>
              <a:off x="857942" y="2143081"/>
              <a:ext cx="563937" cy="27955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6A426612-CA52-474B-ACB4-5C26F6D62D1A}"/>
                </a:ext>
              </a:extLst>
            </p:cNvPr>
            <p:cNvCxnSpPr>
              <a:cxnSpLocks/>
              <a:stCxn id="207" idx="2"/>
              <a:endCxn id="208" idx="0"/>
            </p:cNvCxnSpPr>
            <p:nvPr/>
          </p:nvCxnSpPr>
          <p:spPr>
            <a:xfrm flipH="1">
              <a:off x="1421879" y="2130432"/>
              <a:ext cx="544766" cy="29220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D9FD9C53-C9CF-1D4D-B6FD-38F50959A6B5}"/>
              </a:ext>
            </a:extLst>
          </p:cNvPr>
          <p:cNvGrpSpPr/>
          <p:nvPr/>
        </p:nvGrpSpPr>
        <p:grpSpPr>
          <a:xfrm>
            <a:off x="5626906" y="2404978"/>
            <a:ext cx="1663054" cy="1235884"/>
            <a:chOff x="580766" y="1664570"/>
            <a:chExt cx="1663054" cy="1235884"/>
          </a:xfrm>
        </p:grpSpPr>
        <p:sp>
          <p:nvSpPr>
            <p:cNvPr id="212" name="Rounded Rectangle 211">
              <a:extLst>
                <a:ext uri="{FF2B5EF4-FFF2-40B4-BE49-F238E27FC236}">
                  <a16:creationId xmlns:a16="http://schemas.microsoft.com/office/drawing/2014/main" id="{14205EE6-A7A2-2642-8A67-2CCBE4E018C9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ounded Rectangle 212">
              <a:extLst>
                <a:ext uri="{FF2B5EF4-FFF2-40B4-BE49-F238E27FC236}">
                  <a16:creationId xmlns:a16="http://schemas.microsoft.com/office/drawing/2014/main" id="{AFFB3DD7-513D-DF4A-B2E0-9A09B0B90E91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FC85FBFF-E128-3E47-AD47-56F578424563}"/>
                </a:ext>
              </a:extLst>
            </p:cNvPr>
            <p:cNvSpPr/>
            <p:nvPr/>
          </p:nvSpPr>
          <p:spPr>
            <a:xfrm>
              <a:off x="1689468" y="2434592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213CF996-A132-5746-A297-7A0554E2A4D7}"/>
                </a:ext>
              </a:extLst>
            </p:cNvPr>
            <p:cNvCxnSpPr>
              <a:cxnSpLocks/>
              <a:stCxn id="212" idx="2"/>
              <a:endCxn id="214" idx="0"/>
            </p:cNvCxnSpPr>
            <p:nvPr/>
          </p:nvCxnSpPr>
          <p:spPr>
            <a:xfrm>
              <a:off x="857942" y="2143081"/>
              <a:ext cx="1108702" cy="29151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F5CB6F85-D181-D941-A96E-4F01E643461C}"/>
                </a:ext>
              </a:extLst>
            </p:cNvPr>
            <p:cNvCxnSpPr>
              <a:cxnSpLocks/>
              <a:stCxn id="213" idx="2"/>
              <a:endCxn id="214" idx="0"/>
            </p:cNvCxnSpPr>
            <p:nvPr/>
          </p:nvCxnSpPr>
          <p:spPr>
            <a:xfrm flipH="1">
              <a:off x="1966644" y="2130432"/>
              <a:ext cx="1" cy="3041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2F3F3100-9EE5-E64B-99FE-B79344246B32}"/>
              </a:ext>
            </a:extLst>
          </p:cNvPr>
          <p:cNvGrpSpPr/>
          <p:nvPr/>
        </p:nvGrpSpPr>
        <p:grpSpPr>
          <a:xfrm>
            <a:off x="7318716" y="2402615"/>
            <a:ext cx="1663054" cy="1199321"/>
            <a:chOff x="580766" y="1664570"/>
            <a:chExt cx="1663054" cy="1199321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F89F73A9-11C3-134B-9103-7B13DE8BD692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ounded Rectangle 218">
              <a:extLst>
                <a:ext uri="{FF2B5EF4-FFF2-40B4-BE49-F238E27FC236}">
                  <a16:creationId xmlns:a16="http://schemas.microsoft.com/office/drawing/2014/main" id="{80A85A3A-1A84-B442-8E11-0011ABC555F1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ounded Rectangle 219">
              <a:extLst>
                <a:ext uri="{FF2B5EF4-FFF2-40B4-BE49-F238E27FC236}">
                  <a16:creationId xmlns:a16="http://schemas.microsoft.com/office/drawing/2014/main" id="{3914CC4E-F4D4-8540-A86F-1937021A41FB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55877E9F-39B6-9145-A38C-87D008A85F5D}"/>
                </a:ext>
              </a:extLst>
            </p:cNvPr>
            <p:cNvCxnSpPr>
              <a:cxnSpLocks/>
              <a:stCxn id="218" idx="2"/>
              <a:endCxn id="220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0886C3A2-DD09-AC4D-AC9E-882AEFAB3917}"/>
                </a:ext>
              </a:extLst>
            </p:cNvPr>
            <p:cNvCxnSpPr>
              <a:cxnSpLocks/>
              <a:stCxn id="219" idx="2"/>
              <a:endCxn id="220" idx="0"/>
            </p:cNvCxnSpPr>
            <p:nvPr/>
          </p:nvCxnSpPr>
          <p:spPr>
            <a:xfrm flipH="1">
              <a:off x="857942" y="2130432"/>
              <a:ext cx="1108703" cy="267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7B93D09F-D0AF-5A47-9404-E6A0DDEC6D12}"/>
              </a:ext>
            </a:extLst>
          </p:cNvPr>
          <p:cNvGrpSpPr/>
          <p:nvPr/>
        </p:nvGrpSpPr>
        <p:grpSpPr>
          <a:xfrm>
            <a:off x="7318716" y="2406494"/>
            <a:ext cx="1663054" cy="1199321"/>
            <a:chOff x="580766" y="1664570"/>
            <a:chExt cx="1663054" cy="1199321"/>
          </a:xfrm>
        </p:grpSpPr>
        <p:sp>
          <p:nvSpPr>
            <p:cNvPr id="224" name="Rounded Rectangle 223">
              <a:extLst>
                <a:ext uri="{FF2B5EF4-FFF2-40B4-BE49-F238E27FC236}">
                  <a16:creationId xmlns:a16="http://schemas.microsoft.com/office/drawing/2014/main" id="{E9E78746-C2EE-F44E-8B12-56D2007D6EDA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ounded Rectangle 224">
              <a:extLst>
                <a:ext uri="{FF2B5EF4-FFF2-40B4-BE49-F238E27FC236}">
                  <a16:creationId xmlns:a16="http://schemas.microsoft.com/office/drawing/2014/main" id="{6CD78954-8627-D942-8E48-34F17500F690}"/>
                </a:ext>
              </a:extLst>
            </p:cNvPr>
            <p:cNvSpPr/>
            <p:nvPr/>
          </p:nvSpPr>
          <p:spPr>
            <a:xfrm>
              <a:off x="1689469" y="166457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ounded Rectangle 225">
              <a:extLst>
                <a:ext uri="{FF2B5EF4-FFF2-40B4-BE49-F238E27FC236}">
                  <a16:creationId xmlns:a16="http://schemas.microsoft.com/office/drawing/2014/main" id="{E3CAFA66-70E3-F74A-8B35-94D761B3F452}"/>
                </a:ext>
              </a:extLst>
            </p:cNvPr>
            <p:cNvSpPr/>
            <p:nvPr/>
          </p:nvSpPr>
          <p:spPr>
            <a:xfrm>
              <a:off x="1135118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7CFF9C28-6B43-624C-A232-E9D6EB577629}"/>
                </a:ext>
              </a:extLst>
            </p:cNvPr>
            <p:cNvCxnSpPr>
              <a:cxnSpLocks/>
              <a:stCxn id="224" idx="2"/>
              <a:endCxn id="226" idx="0"/>
            </p:cNvCxnSpPr>
            <p:nvPr/>
          </p:nvCxnSpPr>
          <p:spPr>
            <a:xfrm>
              <a:off x="857942" y="2143081"/>
              <a:ext cx="554352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C517131E-A899-5649-9758-680C843CA751}"/>
                </a:ext>
              </a:extLst>
            </p:cNvPr>
            <p:cNvCxnSpPr>
              <a:cxnSpLocks/>
              <a:stCxn id="225" idx="2"/>
              <a:endCxn id="226" idx="0"/>
            </p:cNvCxnSpPr>
            <p:nvPr/>
          </p:nvCxnSpPr>
          <p:spPr>
            <a:xfrm flipH="1">
              <a:off x="1412294" y="2130432"/>
              <a:ext cx="554351" cy="267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D28E00-AD1C-9D40-A1E9-9A0D6E4E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6" y="903180"/>
            <a:ext cx="8395089" cy="42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28E00-AD1C-9D40-A1E9-9A0D6E4E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6" y="903180"/>
            <a:ext cx="8395089" cy="4218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74DBAF-46C9-0146-B101-293B64E8DBEF}"/>
              </a:ext>
            </a:extLst>
          </p:cNvPr>
          <p:cNvSpPr txBox="1"/>
          <p:nvPr/>
        </p:nvSpPr>
        <p:spPr>
          <a:xfrm>
            <a:off x="580766" y="317534"/>
            <a:ext cx="456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2-Way External Merge Sort Trace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15275-8231-4F45-B65D-0F78ACCE507A}"/>
              </a:ext>
            </a:extLst>
          </p:cNvPr>
          <p:cNvSpPr txBox="1"/>
          <p:nvPr/>
        </p:nvSpPr>
        <p:spPr>
          <a:xfrm>
            <a:off x="9080937" y="903180"/>
            <a:ext cx="190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Unsorted file on disk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 = 15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623FA-A9A9-F74C-B48A-589C9F1AEC0C}"/>
              </a:ext>
            </a:extLst>
          </p:cNvPr>
          <p:cNvSpPr txBox="1"/>
          <p:nvPr/>
        </p:nvSpPr>
        <p:spPr>
          <a:xfrm>
            <a:off x="2243819" y="5398315"/>
            <a:ext cx="190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= 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725A7C-80EE-4A40-92FF-F302D0023922}"/>
              </a:ext>
            </a:extLst>
          </p:cNvPr>
          <p:cNvSpPr/>
          <p:nvPr/>
        </p:nvSpPr>
        <p:spPr>
          <a:xfrm>
            <a:off x="580766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8EA8A9-0622-5F40-8CA0-D58E5D667CD8}"/>
              </a:ext>
            </a:extLst>
          </p:cNvPr>
          <p:cNvSpPr/>
          <p:nvPr/>
        </p:nvSpPr>
        <p:spPr>
          <a:xfrm>
            <a:off x="1135117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14AA6B-9D63-674B-8022-09BC41013809}"/>
              </a:ext>
            </a:extLst>
          </p:cNvPr>
          <p:cNvSpPr/>
          <p:nvPr/>
        </p:nvSpPr>
        <p:spPr>
          <a:xfrm>
            <a:off x="1689468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57A3E-4341-214C-9965-4231E14A524A}"/>
              </a:ext>
            </a:extLst>
          </p:cNvPr>
          <p:cNvSpPr txBox="1"/>
          <p:nvPr/>
        </p:nvSpPr>
        <p:spPr>
          <a:xfrm>
            <a:off x="9080936" y="1623991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0 – Streaming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15 sorted runs of length 1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200DF-A89E-B541-80AF-3CCFC1749487}"/>
              </a:ext>
            </a:extLst>
          </p:cNvPr>
          <p:cNvSpPr txBox="1"/>
          <p:nvPr/>
        </p:nvSpPr>
        <p:spPr>
          <a:xfrm>
            <a:off x="9080936" y="2344802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1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8 sorted runs of length 2 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CC0EA8E-0B48-C243-AB2E-28FE861BE0FF}"/>
              </a:ext>
            </a:extLst>
          </p:cNvPr>
          <p:cNvSpPr/>
          <p:nvPr/>
        </p:nvSpPr>
        <p:spPr>
          <a:xfrm flipV="1">
            <a:off x="580766" y="1571170"/>
            <a:ext cx="554351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C3EBC9-BBF4-5D42-B11E-8603F5C7BA04}"/>
              </a:ext>
            </a:extLst>
          </p:cNvPr>
          <p:cNvSpPr/>
          <p:nvPr/>
        </p:nvSpPr>
        <p:spPr>
          <a:xfrm flipV="1">
            <a:off x="580766" y="2291980"/>
            <a:ext cx="1108702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641CED-7725-5F47-ADD3-1EF0061F2594}"/>
              </a:ext>
            </a:extLst>
          </p:cNvPr>
          <p:cNvSpPr/>
          <p:nvPr/>
        </p:nvSpPr>
        <p:spPr>
          <a:xfrm flipV="1">
            <a:off x="580765" y="3099288"/>
            <a:ext cx="2236575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D35762-F15F-D44B-B09B-8CBF6527A0A5}"/>
              </a:ext>
            </a:extLst>
          </p:cNvPr>
          <p:cNvSpPr txBox="1"/>
          <p:nvPr/>
        </p:nvSpPr>
        <p:spPr>
          <a:xfrm>
            <a:off x="9080935" y="3099288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2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4 sorted runs of length 4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74F650E-5E64-2F4C-8F1F-6477DBB204E2}"/>
              </a:ext>
            </a:extLst>
          </p:cNvPr>
          <p:cNvSpPr txBox="1"/>
          <p:nvPr/>
        </p:nvSpPr>
        <p:spPr>
          <a:xfrm>
            <a:off x="9080935" y="3820099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3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 sorted runs of length 8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1AD6BEB-5922-2F43-9BCF-5A29A6B7692E}"/>
              </a:ext>
            </a:extLst>
          </p:cNvPr>
          <p:cNvSpPr txBox="1"/>
          <p:nvPr/>
        </p:nvSpPr>
        <p:spPr>
          <a:xfrm>
            <a:off x="9080934" y="4574585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4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 sorted run of length 15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7038A31-1D6E-7549-A169-8AD7458BC457}"/>
              </a:ext>
            </a:extLst>
          </p:cNvPr>
          <p:cNvSpPr/>
          <p:nvPr/>
        </p:nvSpPr>
        <p:spPr>
          <a:xfrm flipV="1">
            <a:off x="588011" y="3820098"/>
            <a:ext cx="4441189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390974B-5832-E942-BC0E-761A64879891}"/>
              </a:ext>
            </a:extLst>
          </p:cNvPr>
          <p:cNvSpPr/>
          <p:nvPr/>
        </p:nvSpPr>
        <p:spPr>
          <a:xfrm flipV="1">
            <a:off x="580765" y="4583947"/>
            <a:ext cx="8395089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CFD1D53-113B-1C4A-8091-9FA6BCD86353}"/>
              </a:ext>
            </a:extLst>
          </p:cNvPr>
          <p:cNvSpPr txBox="1"/>
          <p:nvPr/>
        </p:nvSpPr>
        <p:spPr>
          <a:xfrm>
            <a:off x="5540348" y="5398315"/>
            <a:ext cx="429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Each pass costs 2N IOs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Read the file  + Sort +  Write the file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A9CEA04-049D-B343-B04C-F6CF51624866}"/>
                  </a:ext>
                </a:extLst>
              </p:cNvPr>
              <p:cNvSpPr txBox="1"/>
              <p:nvPr/>
            </p:nvSpPr>
            <p:spPr>
              <a:xfrm>
                <a:off x="9080935" y="5383279"/>
                <a:ext cx="23676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There are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14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𝑁</m:t>
                            </m:r>
                          </m:e>
                        </m:func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+1</m:t>
                    </m:r>
                  </m:oMath>
                </a14:m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passes</a:t>
                </a: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A9CEA04-049D-B343-B04C-F6CF51624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935" y="5383279"/>
                <a:ext cx="2367648" cy="523220"/>
              </a:xfrm>
              <a:prstGeom prst="rect">
                <a:avLst/>
              </a:prstGeom>
              <a:blipFill>
                <a:blip r:embed="rId4"/>
                <a:stretch>
                  <a:fillRect l="-1070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BBD0456-67EF-0840-9FC4-F682D1713B46}"/>
                  </a:ext>
                </a:extLst>
              </p:cNvPr>
              <p:cNvSpPr txBox="1"/>
              <p:nvPr/>
            </p:nvSpPr>
            <p:spPr>
              <a:xfrm>
                <a:off x="3550909" y="6094857"/>
                <a:ext cx="4485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Total Cost: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𝑁</m:t>
                                </m:r>
                              </m:e>
                            </m:func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IOs</a:t>
                </a: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BBD0456-67EF-0840-9FC4-F682D1713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09" y="6094857"/>
                <a:ext cx="4485503" cy="369332"/>
              </a:xfrm>
              <a:prstGeom prst="rect">
                <a:avLst/>
              </a:prstGeom>
              <a:blipFill>
                <a:blip r:embed="rId5"/>
                <a:stretch>
                  <a:fillRect l="-1130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8129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82195E-F1F5-EC47-869C-983F99B5FA8B}"/>
              </a:ext>
            </a:extLst>
          </p:cNvPr>
          <p:cNvSpPr/>
          <p:nvPr/>
        </p:nvSpPr>
        <p:spPr>
          <a:xfrm>
            <a:off x="501033" y="5752237"/>
            <a:ext cx="6976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What if B &gt; 3 buffer pages?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D44C5D-21DA-B147-AB55-9B75047D649C}"/>
              </a:ext>
            </a:extLst>
          </p:cNvPr>
          <p:cNvGrpSpPr/>
          <p:nvPr/>
        </p:nvGrpSpPr>
        <p:grpSpPr>
          <a:xfrm>
            <a:off x="778124" y="1063817"/>
            <a:ext cx="1663053" cy="465862"/>
            <a:chOff x="3434827" y="656044"/>
            <a:chExt cx="1663053" cy="465862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D262279-1E4E-D442-B010-8C4006DE295C}"/>
                </a:ext>
              </a:extLst>
            </p:cNvPr>
            <p:cNvSpPr/>
            <p:nvPr/>
          </p:nvSpPr>
          <p:spPr>
            <a:xfrm>
              <a:off x="3434827" y="656044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D632AD4-6F89-6A42-BC60-62C096F2590D}"/>
                </a:ext>
              </a:extLst>
            </p:cNvPr>
            <p:cNvSpPr/>
            <p:nvPr/>
          </p:nvSpPr>
          <p:spPr>
            <a:xfrm>
              <a:off x="3989178" y="656044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82CCB4C-BB24-BC48-A3D8-D162DDD4544D}"/>
                </a:ext>
              </a:extLst>
            </p:cNvPr>
            <p:cNvSpPr/>
            <p:nvPr/>
          </p:nvSpPr>
          <p:spPr>
            <a:xfrm>
              <a:off x="4543529" y="656044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DB19B0E-C566-0D47-BC3D-4F902452A31B}"/>
              </a:ext>
            </a:extLst>
          </p:cNvPr>
          <p:cNvSpPr/>
          <p:nvPr/>
        </p:nvSpPr>
        <p:spPr>
          <a:xfrm>
            <a:off x="2481088" y="1063817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CAB3D6"/>
          </a:solidFill>
          <a:ln w="9525">
            <a:solidFill>
              <a:srgbClr val="6A3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AB20F4D-6E1A-D440-86B1-1AA2A53D73C9}"/>
              </a:ext>
            </a:extLst>
          </p:cNvPr>
          <p:cNvSpPr/>
          <p:nvPr/>
        </p:nvSpPr>
        <p:spPr>
          <a:xfrm>
            <a:off x="3035439" y="1063817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CAB3D6"/>
          </a:solidFill>
          <a:ln w="9525">
            <a:solidFill>
              <a:srgbClr val="6A3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CA52256-0E2B-0645-A7A8-61B2747DFDF9}"/>
              </a:ext>
            </a:extLst>
          </p:cNvPr>
          <p:cNvSpPr/>
          <p:nvPr/>
        </p:nvSpPr>
        <p:spPr>
          <a:xfrm>
            <a:off x="3589790" y="1063817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CAB3D6"/>
          </a:solidFill>
          <a:ln w="9525">
            <a:solidFill>
              <a:srgbClr val="6A3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C70CB-FD20-8645-9F94-F2D181797DC5}"/>
              </a:ext>
            </a:extLst>
          </p:cNvPr>
          <p:cNvSpPr txBox="1"/>
          <p:nvPr/>
        </p:nvSpPr>
        <p:spPr>
          <a:xfrm>
            <a:off x="2481088" y="694485"/>
            <a:ext cx="161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Prefetch these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4065F-6721-9644-AC9A-235B0A90C197}"/>
              </a:ext>
            </a:extLst>
          </p:cNvPr>
          <p:cNvSpPr txBox="1"/>
          <p:nvPr/>
        </p:nvSpPr>
        <p:spPr>
          <a:xfrm>
            <a:off x="1083277" y="3179293"/>
            <a:ext cx="209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Double Buffering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DF06960-1A6A-F842-BCC8-947FE6A2FEC5}"/>
              </a:ext>
            </a:extLst>
          </p:cNvPr>
          <p:cNvSpPr/>
          <p:nvPr/>
        </p:nvSpPr>
        <p:spPr>
          <a:xfrm>
            <a:off x="4164097" y="1063817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CAB3D6"/>
          </a:solidFill>
          <a:ln w="9525">
            <a:solidFill>
              <a:srgbClr val="6A3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C3D26FA-767E-6640-8C11-51A4169A50EC}"/>
              </a:ext>
            </a:extLst>
          </p:cNvPr>
          <p:cNvSpPr/>
          <p:nvPr/>
        </p:nvSpPr>
        <p:spPr>
          <a:xfrm>
            <a:off x="4718448" y="1063817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CAB3D6"/>
          </a:solidFill>
          <a:ln w="9525">
            <a:solidFill>
              <a:srgbClr val="6A3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35FC282-1969-834B-A53F-60866CB70703}"/>
              </a:ext>
            </a:extLst>
          </p:cNvPr>
          <p:cNvSpPr/>
          <p:nvPr/>
        </p:nvSpPr>
        <p:spPr>
          <a:xfrm>
            <a:off x="5272799" y="1063817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CAB3D6"/>
          </a:solidFill>
          <a:ln w="9525">
            <a:solidFill>
              <a:srgbClr val="6A3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53DF8-60FA-984E-9059-531E206D0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548"/>
          <a:stretch/>
        </p:blipFill>
        <p:spPr>
          <a:xfrm>
            <a:off x="778124" y="1063817"/>
            <a:ext cx="8395089" cy="12003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C5530F-7D93-EB42-B6EF-63A9C6F69915}"/>
              </a:ext>
            </a:extLst>
          </p:cNvPr>
          <p:cNvSpPr/>
          <p:nvPr/>
        </p:nvSpPr>
        <p:spPr>
          <a:xfrm>
            <a:off x="3989178" y="2608719"/>
            <a:ext cx="684237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Prefetch the next run in the background while the system is processing this run.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Reduces the wait time for IO requests.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Requires support for asynchronous IO, multi-threading: the buffer manager brings in the next run while the sorting thread processes the pages currently in the buffer.</a:t>
            </a:r>
          </a:p>
        </p:txBody>
      </p:sp>
    </p:spTree>
    <p:extLst>
      <p:ext uri="{BB962C8B-B14F-4D97-AF65-F5344CB8AC3E}">
        <p14:creationId xmlns:p14="http://schemas.microsoft.com/office/powerpoint/2010/main" val="24055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13268 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E08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1A12C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1A12C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E08A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1A12C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E08A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0" grpId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Dubai" panose="020B0503030403030204" pitchFamily="34" charset="-78"/>
              <a:ea typeface="Helvetica Neue" panose="02000503000000020004" pitchFamily="2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279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K</a:t>
            </a: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-Way Merge Sort</a:t>
            </a:r>
          </a:p>
        </p:txBody>
      </p:sp>
    </p:spTree>
    <p:extLst>
      <p:ext uri="{BB962C8B-B14F-4D97-AF65-F5344CB8AC3E}">
        <p14:creationId xmlns:p14="http://schemas.microsoft.com/office/powerpoint/2010/main" val="97876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40C371-1FDA-C346-A860-AE7F9A009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20" y="871747"/>
            <a:ext cx="8516414" cy="4279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74DBAF-46C9-0146-B101-293B64E8DBEF}"/>
              </a:ext>
            </a:extLst>
          </p:cNvPr>
          <p:cNvSpPr txBox="1"/>
          <p:nvPr/>
        </p:nvSpPr>
        <p:spPr>
          <a:xfrm>
            <a:off x="580766" y="317534"/>
            <a:ext cx="899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K-Way External Merge Sort Trace: Optimizing the Streaming Phase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15275-8231-4F45-B65D-0F78ACCE507A}"/>
              </a:ext>
            </a:extLst>
          </p:cNvPr>
          <p:cNvSpPr txBox="1"/>
          <p:nvPr/>
        </p:nvSpPr>
        <p:spPr>
          <a:xfrm>
            <a:off x="9080937" y="903180"/>
            <a:ext cx="190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Unsorted file on disk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 = 15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623FA-A9A9-F74C-B48A-589C9F1AEC0C}"/>
              </a:ext>
            </a:extLst>
          </p:cNvPr>
          <p:cNvSpPr txBox="1"/>
          <p:nvPr/>
        </p:nvSpPr>
        <p:spPr>
          <a:xfrm>
            <a:off x="2243819" y="4799351"/>
            <a:ext cx="190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= 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725A7C-80EE-4A40-92FF-F302D0023922}"/>
              </a:ext>
            </a:extLst>
          </p:cNvPr>
          <p:cNvSpPr/>
          <p:nvPr/>
        </p:nvSpPr>
        <p:spPr>
          <a:xfrm>
            <a:off x="580766" y="4646962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8EA8A9-0622-5F40-8CA0-D58E5D667CD8}"/>
              </a:ext>
            </a:extLst>
          </p:cNvPr>
          <p:cNvSpPr/>
          <p:nvPr/>
        </p:nvSpPr>
        <p:spPr>
          <a:xfrm>
            <a:off x="1135117" y="4646962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14AA6B-9D63-674B-8022-09BC41013809}"/>
              </a:ext>
            </a:extLst>
          </p:cNvPr>
          <p:cNvSpPr/>
          <p:nvPr/>
        </p:nvSpPr>
        <p:spPr>
          <a:xfrm>
            <a:off x="1689468" y="4646962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57A3E-4341-214C-9965-4231E14A524A}"/>
              </a:ext>
            </a:extLst>
          </p:cNvPr>
          <p:cNvSpPr txBox="1"/>
          <p:nvPr/>
        </p:nvSpPr>
        <p:spPr>
          <a:xfrm>
            <a:off x="9080936" y="1623991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0 – Streaming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5 sorted runs of length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200DF-A89E-B541-80AF-3CCFC1749487}"/>
              </a:ext>
            </a:extLst>
          </p:cNvPr>
          <p:cNvSpPr txBox="1"/>
          <p:nvPr/>
        </p:nvSpPr>
        <p:spPr>
          <a:xfrm>
            <a:off x="9080936" y="2344802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1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3 sorted runs of length 6 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CC0EA8E-0B48-C243-AB2E-28FE861BE0FF}"/>
              </a:ext>
            </a:extLst>
          </p:cNvPr>
          <p:cNvSpPr/>
          <p:nvPr/>
        </p:nvSpPr>
        <p:spPr>
          <a:xfrm flipV="1">
            <a:off x="580766" y="1578270"/>
            <a:ext cx="1663053" cy="45719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C3EBC9-BBF4-5D42-B11E-8603F5C7BA04}"/>
              </a:ext>
            </a:extLst>
          </p:cNvPr>
          <p:cNvSpPr/>
          <p:nvPr/>
        </p:nvSpPr>
        <p:spPr>
          <a:xfrm flipV="1">
            <a:off x="580766" y="2291980"/>
            <a:ext cx="3373396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641CED-7725-5F47-ADD3-1EF0061F2594}"/>
              </a:ext>
            </a:extLst>
          </p:cNvPr>
          <p:cNvSpPr/>
          <p:nvPr/>
        </p:nvSpPr>
        <p:spPr>
          <a:xfrm flipV="1">
            <a:off x="580765" y="3077018"/>
            <a:ext cx="6771505" cy="54864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D35762-F15F-D44B-B09B-8CBF6527A0A5}"/>
              </a:ext>
            </a:extLst>
          </p:cNvPr>
          <p:cNvSpPr txBox="1"/>
          <p:nvPr/>
        </p:nvSpPr>
        <p:spPr>
          <a:xfrm>
            <a:off x="9080935" y="3099288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2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 sorted runs of length 12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74F650E-5E64-2F4C-8F1F-6477DBB204E2}"/>
              </a:ext>
            </a:extLst>
          </p:cNvPr>
          <p:cNvSpPr txBox="1"/>
          <p:nvPr/>
        </p:nvSpPr>
        <p:spPr>
          <a:xfrm>
            <a:off x="9080935" y="3820099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3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 sorted runs of length 15 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390974B-5832-E942-BC0E-761A64879891}"/>
              </a:ext>
            </a:extLst>
          </p:cNvPr>
          <p:cNvSpPr/>
          <p:nvPr/>
        </p:nvSpPr>
        <p:spPr>
          <a:xfrm flipV="1">
            <a:off x="580765" y="3829260"/>
            <a:ext cx="8395089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CFD1D53-113B-1C4A-8091-9FA6BCD86353}"/>
              </a:ext>
            </a:extLst>
          </p:cNvPr>
          <p:cNvSpPr txBox="1"/>
          <p:nvPr/>
        </p:nvSpPr>
        <p:spPr>
          <a:xfrm>
            <a:off x="4680223" y="4628262"/>
            <a:ext cx="429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Each pass costs 2N IOs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Read the file  + Sort +  Write the file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A9CEA04-049D-B343-B04C-F6CF51624866}"/>
                  </a:ext>
                </a:extLst>
              </p:cNvPr>
              <p:cNvSpPr txBox="1"/>
              <p:nvPr/>
            </p:nvSpPr>
            <p:spPr>
              <a:xfrm>
                <a:off x="8914070" y="4541165"/>
                <a:ext cx="23676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There are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14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𝑁</m:t>
                            </m:r>
                          </m:e>
                        </m:func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+1</m:t>
                    </m:r>
                  </m:oMath>
                </a14:m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passes</a:t>
                </a: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A9CEA04-049D-B343-B04C-F6CF51624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070" y="4541165"/>
                <a:ext cx="2367648" cy="523220"/>
              </a:xfrm>
              <a:prstGeom prst="rect">
                <a:avLst/>
              </a:prstGeom>
              <a:blipFill>
                <a:blip r:embed="rId4"/>
                <a:stretch>
                  <a:fillRect l="-532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BBD0456-67EF-0840-9FC4-F682D1713B46}"/>
                  </a:ext>
                </a:extLst>
              </p:cNvPr>
              <p:cNvSpPr txBox="1"/>
              <p:nvPr/>
            </p:nvSpPr>
            <p:spPr>
              <a:xfrm>
                <a:off x="3563266" y="5514368"/>
                <a:ext cx="4485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Total Cost: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𝑁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𝐵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IOs</a:t>
                </a: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BBD0456-67EF-0840-9FC4-F682D1713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266" y="5514368"/>
                <a:ext cx="4485503" cy="369332"/>
              </a:xfrm>
              <a:prstGeom prst="rect">
                <a:avLst/>
              </a:prstGeom>
              <a:blipFill>
                <a:blip r:embed="rId5"/>
                <a:stretch>
                  <a:fillRect l="-113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F72C3E-4FD7-FB46-B6B6-AB0AABB60264}"/>
                  </a:ext>
                </a:extLst>
              </p:cNvPr>
              <p:cNvSpPr txBox="1"/>
              <p:nvPr/>
            </p:nvSpPr>
            <p:spPr>
              <a:xfrm>
                <a:off x="8929336" y="5064385"/>
                <a:ext cx="23676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There are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14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⌈"/>
                                <m:endChr m:val="⌉"/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𝑁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/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+1</m:t>
                    </m:r>
                  </m:oMath>
                </a14:m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passes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F72C3E-4FD7-FB46-B6B6-AB0AABB60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336" y="5064385"/>
                <a:ext cx="2367648" cy="523220"/>
              </a:xfrm>
              <a:prstGeom prst="rect">
                <a:avLst/>
              </a:prstGeom>
              <a:blipFill>
                <a:blip r:embed="rId6"/>
                <a:stretch>
                  <a:fillRect l="-1070" t="-2326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52EA14FE-AC39-924B-A290-88C615502DF9}"/>
              </a:ext>
            </a:extLst>
          </p:cNvPr>
          <p:cNvSpPr/>
          <p:nvPr/>
        </p:nvSpPr>
        <p:spPr>
          <a:xfrm>
            <a:off x="9795438" y="4454068"/>
            <a:ext cx="604911" cy="589964"/>
          </a:xfrm>
          <a:custGeom>
            <a:avLst/>
            <a:gdLst>
              <a:gd name="connsiteX0" fmla="*/ 0 w 604911"/>
              <a:gd name="connsiteY0" fmla="*/ 294982 h 589964"/>
              <a:gd name="connsiteX1" fmla="*/ 302456 w 604911"/>
              <a:gd name="connsiteY1" fmla="*/ 0 h 589964"/>
              <a:gd name="connsiteX2" fmla="*/ 604912 w 604911"/>
              <a:gd name="connsiteY2" fmla="*/ 294982 h 589964"/>
              <a:gd name="connsiteX3" fmla="*/ 302456 w 604911"/>
              <a:gd name="connsiteY3" fmla="*/ 589964 h 589964"/>
              <a:gd name="connsiteX4" fmla="*/ 0 w 604911"/>
              <a:gd name="connsiteY4" fmla="*/ 294982 h 589964"/>
              <a:gd name="connsiteX5" fmla="*/ 510698 w 604911"/>
              <a:gd name="connsiteY5" fmla="*/ 487230 h 589964"/>
              <a:gd name="connsiteX6" fmla="*/ 500064 w 604911"/>
              <a:gd name="connsiteY6" fmla="*/ 92366 h 589964"/>
              <a:gd name="connsiteX7" fmla="*/ 105343 w 604911"/>
              <a:gd name="connsiteY7" fmla="*/ 91907 h 589964"/>
              <a:gd name="connsiteX8" fmla="*/ 510698 w 604911"/>
              <a:gd name="connsiteY8" fmla="*/ 487230 h 589964"/>
              <a:gd name="connsiteX9" fmla="*/ 94213 w 604911"/>
              <a:gd name="connsiteY9" fmla="*/ 102734 h 589964"/>
              <a:gd name="connsiteX10" fmla="*/ 104847 w 604911"/>
              <a:gd name="connsiteY10" fmla="*/ 497598 h 589964"/>
              <a:gd name="connsiteX11" fmla="*/ 499568 w 604911"/>
              <a:gd name="connsiteY11" fmla="*/ 498057 h 589964"/>
              <a:gd name="connsiteX12" fmla="*/ 94213 w 604911"/>
              <a:gd name="connsiteY12" fmla="*/ 102734 h 58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4911" h="589964" fill="none" extrusionOk="0">
                <a:moveTo>
                  <a:pt x="0" y="294982"/>
                </a:moveTo>
                <a:cubicBezTo>
                  <a:pt x="6230" y="139699"/>
                  <a:pt x="164351" y="-25336"/>
                  <a:pt x="302456" y="0"/>
                </a:cubicBezTo>
                <a:cubicBezTo>
                  <a:pt x="475169" y="-26675"/>
                  <a:pt x="570161" y="137774"/>
                  <a:pt x="604912" y="294982"/>
                </a:cubicBezTo>
                <a:cubicBezTo>
                  <a:pt x="575168" y="437373"/>
                  <a:pt x="450691" y="588629"/>
                  <a:pt x="302456" y="589964"/>
                </a:cubicBezTo>
                <a:cubicBezTo>
                  <a:pt x="122037" y="562695"/>
                  <a:pt x="1196" y="441723"/>
                  <a:pt x="0" y="294982"/>
                </a:cubicBezTo>
                <a:close/>
                <a:moveTo>
                  <a:pt x="510698" y="487230"/>
                </a:moveTo>
                <a:cubicBezTo>
                  <a:pt x="593794" y="390387"/>
                  <a:pt x="608336" y="210270"/>
                  <a:pt x="500064" y="92366"/>
                </a:cubicBezTo>
                <a:cubicBezTo>
                  <a:pt x="405562" y="2016"/>
                  <a:pt x="214700" y="24190"/>
                  <a:pt x="105343" y="91907"/>
                </a:cubicBezTo>
                <a:cubicBezTo>
                  <a:pt x="185098" y="186917"/>
                  <a:pt x="419513" y="408778"/>
                  <a:pt x="510698" y="487230"/>
                </a:cubicBezTo>
                <a:close/>
                <a:moveTo>
                  <a:pt x="94213" y="102734"/>
                </a:moveTo>
                <a:cubicBezTo>
                  <a:pt x="-10792" y="251972"/>
                  <a:pt x="18451" y="381826"/>
                  <a:pt x="104847" y="497598"/>
                </a:cubicBezTo>
                <a:cubicBezTo>
                  <a:pt x="214499" y="575690"/>
                  <a:pt x="393392" y="601037"/>
                  <a:pt x="499568" y="498057"/>
                </a:cubicBezTo>
                <a:cubicBezTo>
                  <a:pt x="310826" y="334477"/>
                  <a:pt x="180239" y="222329"/>
                  <a:pt x="94213" y="102734"/>
                </a:cubicBezTo>
                <a:close/>
              </a:path>
              <a:path w="604911" h="589964" stroke="0" extrusionOk="0">
                <a:moveTo>
                  <a:pt x="0" y="294982"/>
                </a:moveTo>
                <a:cubicBezTo>
                  <a:pt x="-29988" y="113571"/>
                  <a:pt x="111479" y="8983"/>
                  <a:pt x="302456" y="0"/>
                </a:cubicBezTo>
                <a:cubicBezTo>
                  <a:pt x="491352" y="4601"/>
                  <a:pt x="571374" y="133134"/>
                  <a:pt x="604912" y="294982"/>
                </a:cubicBezTo>
                <a:cubicBezTo>
                  <a:pt x="588193" y="474223"/>
                  <a:pt x="468198" y="597152"/>
                  <a:pt x="302456" y="589964"/>
                </a:cubicBezTo>
                <a:cubicBezTo>
                  <a:pt x="119070" y="581022"/>
                  <a:pt x="12540" y="463888"/>
                  <a:pt x="0" y="294982"/>
                </a:cubicBezTo>
                <a:close/>
                <a:moveTo>
                  <a:pt x="510698" y="487230"/>
                </a:moveTo>
                <a:cubicBezTo>
                  <a:pt x="638911" y="377587"/>
                  <a:pt x="616984" y="194236"/>
                  <a:pt x="500064" y="92366"/>
                </a:cubicBezTo>
                <a:cubicBezTo>
                  <a:pt x="369853" y="-12919"/>
                  <a:pt x="206151" y="-702"/>
                  <a:pt x="105343" y="91907"/>
                </a:cubicBezTo>
                <a:cubicBezTo>
                  <a:pt x="253788" y="213694"/>
                  <a:pt x="379129" y="389099"/>
                  <a:pt x="510698" y="487230"/>
                </a:cubicBezTo>
                <a:close/>
                <a:moveTo>
                  <a:pt x="94213" y="102734"/>
                </a:moveTo>
                <a:cubicBezTo>
                  <a:pt x="-36796" y="189061"/>
                  <a:pt x="-9189" y="396732"/>
                  <a:pt x="104847" y="497598"/>
                </a:cubicBezTo>
                <a:cubicBezTo>
                  <a:pt x="183845" y="598067"/>
                  <a:pt x="396506" y="578854"/>
                  <a:pt x="499568" y="498057"/>
                </a:cubicBezTo>
                <a:cubicBezTo>
                  <a:pt x="381628" y="375618"/>
                  <a:pt x="200392" y="210360"/>
                  <a:pt x="94213" y="102734"/>
                </a:cubicBezTo>
                <a:close/>
              </a:path>
            </a:pathLst>
          </a:custGeom>
          <a:solidFill>
            <a:srgbClr val="E31B1B"/>
          </a:solidFill>
          <a:ln>
            <a:solidFill>
              <a:srgbClr val="E31B1B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noSmoking">
                    <a:avLst>
                      <a:gd name="adj" fmla="val 263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F8649F2-DFB1-C140-A0CC-6799B225BD61}"/>
                  </a:ext>
                </a:extLst>
              </p:cNvPr>
              <p:cNvSpPr txBox="1"/>
              <p:nvPr/>
            </p:nvSpPr>
            <p:spPr>
              <a:xfrm>
                <a:off x="599274" y="1318066"/>
                <a:ext cx="22007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Run length </a:t>
                </a:r>
                <a14:m>
                  <m:oMath xmlns:m="http://schemas.openxmlformats.org/officeDocument/2006/math">
                    <m:r>
                      <a:rPr lang="en-US" sz="1200" b="0" i="0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≤ 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𝐵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 = 3</m:t>
                    </m:r>
                  </m:oMath>
                </a14:m>
                <a:endParaRPr lang="en-US" sz="12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F8649F2-DFB1-C140-A0CC-6799B225B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74" y="1318066"/>
                <a:ext cx="2200783" cy="276999"/>
              </a:xfrm>
              <a:prstGeom prst="rect">
                <a:avLst/>
              </a:prstGeom>
              <a:blipFill>
                <a:blip r:embed="rId7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603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62690-16EB-0545-B80E-EE0F5F349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75" y="894583"/>
            <a:ext cx="8530147" cy="4286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74DBAF-46C9-0146-B101-293B64E8DBEF}"/>
              </a:ext>
            </a:extLst>
          </p:cNvPr>
          <p:cNvSpPr txBox="1"/>
          <p:nvPr/>
        </p:nvSpPr>
        <p:spPr>
          <a:xfrm>
            <a:off x="580766" y="317534"/>
            <a:ext cx="8364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K-Way External Merge Sort Trace: Making use of more buffers!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15275-8231-4F45-B65D-0F78ACCE507A}"/>
              </a:ext>
            </a:extLst>
          </p:cNvPr>
          <p:cNvSpPr txBox="1"/>
          <p:nvPr/>
        </p:nvSpPr>
        <p:spPr>
          <a:xfrm>
            <a:off x="9080937" y="903180"/>
            <a:ext cx="190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Unsorted file on disk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 = 15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623FA-A9A9-F74C-B48A-589C9F1AEC0C}"/>
              </a:ext>
            </a:extLst>
          </p:cNvPr>
          <p:cNvSpPr txBox="1"/>
          <p:nvPr/>
        </p:nvSpPr>
        <p:spPr>
          <a:xfrm>
            <a:off x="2808325" y="4086674"/>
            <a:ext cx="190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= 4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725A7C-80EE-4A40-92FF-F302D0023922}"/>
              </a:ext>
            </a:extLst>
          </p:cNvPr>
          <p:cNvSpPr/>
          <p:nvPr/>
        </p:nvSpPr>
        <p:spPr>
          <a:xfrm>
            <a:off x="580766" y="3918648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8EA8A9-0622-5F40-8CA0-D58E5D667CD8}"/>
              </a:ext>
            </a:extLst>
          </p:cNvPr>
          <p:cNvSpPr/>
          <p:nvPr/>
        </p:nvSpPr>
        <p:spPr>
          <a:xfrm>
            <a:off x="1135117" y="3918648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14AA6B-9D63-674B-8022-09BC41013809}"/>
              </a:ext>
            </a:extLst>
          </p:cNvPr>
          <p:cNvSpPr/>
          <p:nvPr/>
        </p:nvSpPr>
        <p:spPr>
          <a:xfrm>
            <a:off x="1689468" y="3918648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57A3E-4341-214C-9965-4231E14A524A}"/>
              </a:ext>
            </a:extLst>
          </p:cNvPr>
          <p:cNvSpPr txBox="1"/>
          <p:nvPr/>
        </p:nvSpPr>
        <p:spPr>
          <a:xfrm>
            <a:off x="9080936" y="1623991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0 – Streaming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4 sorted runs of length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200DF-A89E-B541-80AF-3CCFC1749487}"/>
              </a:ext>
            </a:extLst>
          </p:cNvPr>
          <p:cNvSpPr txBox="1"/>
          <p:nvPr/>
        </p:nvSpPr>
        <p:spPr>
          <a:xfrm>
            <a:off x="9080936" y="2344802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1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 sorted runs of length 12 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CC0EA8E-0B48-C243-AB2E-28FE861BE0FF}"/>
              </a:ext>
            </a:extLst>
          </p:cNvPr>
          <p:cNvSpPr/>
          <p:nvPr/>
        </p:nvSpPr>
        <p:spPr>
          <a:xfrm flipV="1">
            <a:off x="580766" y="1578269"/>
            <a:ext cx="2212293" cy="52819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C3EBC9-BBF4-5D42-B11E-8603F5C7BA04}"/>
              </a:ext>
            </a:extLst>
          </p:cNvPr>
          <p:cNvSpPr/>
          <p:nvPr/>
        </p:nvSpPr>
        <p:spPr>
          <a:xfrm>
            <a:off x="580766" y="2344798"/>
            <a:ext cx="6771504" cy="54864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641CED-7725-5F47-ADD3-1EF0061F2594}"/>
              </a:ext>
            </a:extLst>
          </p:cNvPr>
          <p:cNvSpPr/>
          <p:nvPr/>
        </p:nvSpPr>
        <p:spPr>
          <a:xfrm flipV="1">
            <a:off x="580765" y="3086162"/>
            <a:ext cx="8488957" cy="45719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D35762-F15F-D44B-B09B-8CBF6527A0A5}"/>
              </a:ext>
            </a:extLst>
          </p:cNvPr>
          <p:cNvSpPr txBox="1"/>
          <p:nvPr/>
        </p:nvSpPr>
        <p:spPr>
          <a:xfrm>
            <a:off x="9080935" y="3099288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2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 sorted run of length 15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CFD1D53-113B-1C4A-8091-9FA6BCD86353}"/>
              </a:ext>
            </a:extLst>
          </p:cNvPr>
          <p:cNvSpPr txBox="1"/>
          <p:nvPr/>
        </p:nvSpPr>
        <p:spPr>
          <a:xfrm>
            <a:off x="5025966" y="3894939"/>
            <a:ext cx="296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Each pass costs 2N IOs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Read the file  + Sort +  Write the file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BBD0456-67EF-0840-9FC4-F682D1713B46}"/>
                  </a:ext>
                </a:extLst>
              </p:cNvPr>
              <p:cNvSpPr txBox="1"/>
              <p:nvPr/>
            </p:nvSpPr>
            <p:spPr>
              <a:xfrm>
                <a:off x="3505186" y="4827978"/>
                <a:ext cx="4485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Total Cost: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𝐵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−1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𝑁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𝐵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IOs</a:t>
                </a: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BBD0456-67EF-0840-9FC4-F682D1713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186" y="4827978"/>
                <a:ext cx="4485503" cy="369332"/>
              </a:xfrm>
              <a:prstGeom prst="rect">
                <a:avLst/>
              </a:prstGeom>
              <a:blipFill>
                <a:blip r:embed="rId4"/>
                <a:stretch>
                  <a:fillRect l="-113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F72C3E-4FD7-FB46-B6B6-AB0AABB60264}"/>
                  </a:ext>
                </a:extLst>
              </p:cNvPr>
              <p:cNvSpPr txBox="1"/>
              <p:nvPr/>
            </p:nvSpPr>
            <p:spPr>
              <a:xfrm>
                <a:off x="9040725" y="3799876"/>
                <a:ext cx="23676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There are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14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⌈"/>
                                <m:endChr m:val="⌉"/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𝑁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/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+1</m:t>
                    </m:r>
                  </m:oMath>
                </a14:m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passes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F72C3E-4FD7-FB46-B6B6-AB0AABB60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725" y="3799876"/>
                <a:ext cx="2367648" cy="523220"/>
              </a:xfrm>
              <a:prstGeom prst="rect">
                <a:avLst/>
              </a:prstGeom>
              <a:blipFill>
                <a:blip r:embed="rId5"/>
                <a:stretch>
                  <a:fillRect l="-532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52EA14FE-AC39-924B-A290-88C615502DF9}"/>
              </a:ext>
            </a:extLst>
          </p:cNvPr>
          <p:cNvSpPr/>
          <p:nvPr/>
        </p:nvSpPr>
        <p:spPr>
          <a:xfrm>
            <a:off x="9879072" y="3695843"/>
            <a:ext cx="604911" cy="589964"/>
          </a:xfrm>
          <a:custGeom>
            <a:avLst/>
            <a:gdLst>
              <a:gd name="connsiteX0" fmla="*/ 0 w 604911"/>
              <a:gd name="connsiteY0" fmla="*/ 294982 h 589964"/>
              <a:gd name="connsiteX1" fmla="*/ 302456 w 604911"/>
              <a:gd name="connsiteY1" fmla="*/ 0 h 589964"/>
              <a:gd name="connsiteX2" fmla="*/ 604912 w 604911"/>
              <a:gd name="connsiteY2" fmla="*/ 294982 h 589964"/>
              <a:gd name="connsiteX3" fmla="*/ 302456 w 604911"/>
              <a:gd name="connsiteY3" fmla="*/ 589964 h 589964"/>
              <a:gd name="connsiteX4" fmla="*/ 0 w 604911"/>
              <a:gd name="connsiteY4" fmla="*/ 294982 h 589964"/>
              <a:gd name="connsiteX5" fmla="*/ 510698 w 604911"/>
              <a:gd name="connsiteY5" fmla="*/ 487230 h 589964"/>
              <a:gd name="connsiteX6" fmla="*/ 500064 w 604911"/>
              <a:gd name="connsiteY6" fmla="*/ 92366 h 589964"/>
              <a:gd name="connsiteX7" fmla="*/ 105343 w 604911"/>
              <a:gd name="connsiteY7" fmla="*/ 91907 h 589964"/>
              <a:gd name="connsiteX8" fmla="*/ 510698 w 604911"/>
              <a:gd name="connsiteY8" fmla="*/ 487230 h 589964"/>
              <a:gd name="connsiteX9" fmla="*/ 94213 w 604911"/>
              <a:gd name="connsiteY9" fmla="*/ 102734 h 589964"/>
              <a:gd name="connsiteX10" fmla="*/ 104847 w 604911"/>
              <a:gd name="connsiteY10" fmla="*/ 497598 h 589964"/>
              <a:gd name="connsiteX11" fmla="*/ 499568 w 604911"/>
              <a:gd name="connsiteY11" fmla="*/ 498057 h 589964"/>
              <a:gd name="connsiteX12" fmla="*/ 94213 w 604911"/>
              <a:gd name="connsiteY12" fmla="*/ 102734 h 58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4911" h="589964" fill="none" extrusionOk="0">
                <a:moveTo>
                  <a:pt x="0" y="294982"/>
                </a:moveTo>
                <a:cubicBezTo>
                  <a:pt x="6230" y="139699"/>
                  <a:pt x="164351" y="-25336"/>
                  <a:pt x="302456" y="0"/>
                </a:cubicBezTo>
                <a:cubicBezTo>
                  <a:pt x="475169" y="-26675"/>
                  <a:pt x="570161" y="137774"/>
                  <a:pt x="604912" y="294982"/>
                </a:cubicBezTo>
                <a:cubicBezTo>
                  <a:pt x="575168" y="437373"/>
                  <a:pt x="450691" y="588629"/>
                  <a:pt x="302456" y="589964"/>
                </a:cubicBezTo>
                <a:cubicBezTo>
                  <a:pt x="122037" y="562695"/>
                  <a:pt x="1196" y="441723"/>
                  <a:pt x="0" y="294982"/>
                </a:cubicBezTo>
                <a:close/>
                <a:moveTo>
                  <a:pt x="510698" y="487230"/>
                </a:moveTo>
                <a:cubicBezTo>
                  <a:pt x="593794" y="390387"/>
                  <a:pt x="608336" y="210270"/>
                  <a:pt x="500064" y="92366"/>
                </a:cubicBezTo>
                <a:cubicBezTo>
                  <a:pt x="405562" y="2016"/>
                  <a:pt x="214700" y="24190"/>
                  <a:pt x="105343" y="91907"/>
                </a:cubicBezTo>
                <a:cubicBezTo>
                  <a:pt x="185098" y="186917"/>
                  <a:pt x="419513" y="408778"/>
                  <a:pt x="510698" y="487230"/>
                </a:cubicBezTo>
                <a:close/>
                <a:moveTo>
                  <a:pt x="94213" y="102734"/>
                </a:moveTo>
                <a:cubicBezTo>
                  <a:pt x="-10792" y="251972"/>
                  <a:pt x="18451" y="381826"/>
                  <a:pt x="104847" y="497598"/>
                </a:cubicBezTo>
                <a:cubicBezTo>
                  <a:pt x="214499" y="575690"/>
                  <a:pt x="393392" y="601037"/>
                  <a:pt x="499568" y="498057"/>
                </a:cubicBezTo>
                <a:cubicBezTo>
                  <a:pt x="310826" y="334477"/>
                  <a:pt x="180239" y="222329"/>
                  <a:pt x="94213" y="102734"/>
                </a:cubicBezTo>
                <a:close/>
              </a:path>
              <a:path w="604911" h="589964" stroke="0" extrusionOk="0">
                <a:moveTo>
                  <a:pt x="0" y="294982"/>
                </a:moveTo>
                <a:cubicBezTo>
                  <a:pt x="-29988" y="113571"/>
                  <a:pt x="111479" y="8983"/>
                  <a:pt x="302456" y="0"/>
                </a:cubicBezTo>
                <a:cubicBezTo>
                  <a:pt x="491352" y="4601"/>
                  <a:pt x="571374" y="133134"/>
                  <a:pt x="604912" y="294982"/>
                </a:cubicBezTo>
                <a:cubicBezTo>
                  <a:pt x="588193" y="474223"/>
                  <a:pt x="468198" y="597152"/>
                  <a:pt x="302456" y="589964"/>
                </a:cubicBezTo>
                <a:cubicBezTo>
                  <a:pt x="119070" y="581022"/>
                  <a:pt x="12540" y="463888"/>
                  <a:pt x="0" y="294982"/>
                </a:cubicBezTo>
                <a:close/>
                <a:moveTo>
                  <a:pt x="510698" y="487230"/>
                </a:moveTo>
                <a:cubicBezTo>
                  <a:pt x="638911" y="377587"/>
                  <a:pt x="616984" y="194236"/>
                  <a:pt x="500064" y="92366"/>
                </a:cubicBezTo>
                <a:cubicBezTo>
                  <a:pt x="369853" y="-12919"/>
                  <a:pt x="206151" y="-702"/>
                  <a:pt x="105343" y="91907"/>
                </a:cubicBezTo>
                <a:cubicBezTo>
                  <a:pt x="253788" y="213694"/>
                  <a:pt x="379129" y="389099"/>
                  <a:pt x="510698" y="487230"/>
                </a:cubicBezTo>
                <a:close/>
                <a:moveTo>
                  <a:pt x="94213" y="102734"/>
                </a:moveTo>
                <a:cubicBezTo>
                  <a:pt x="-36796" y="189061"/>
                  <a:pt x="-9189" y="396732"/>
                  <a:pt x="104847" y="497598"/>
                </a:cubicBezTo>
                <a:cubicBezTo>
                  <a:pt x="183845" y="598067"/>
                  <a:pt x="396506" y="578854"/>
                  <a:pt x="499568" y="498057"/>
                </a:cubicBezTo>
                <a:cubicBezTo>
                  <a:pt x="381628" y="375618"/>
                  <a:pt x="200392" y="210360"/>
                  <a:pt x="94213" y="102734"/>
                </a:cubicBezTo>
                <a:close/>
              </a:path>
            </a:pathLst>
          </a:custGeom>
          <a:solidFill>
            <a:srgbClr val="E31B1B"/>
          </a:solidFill>
          <a:ln>
            <a:solidFill>
              <a:srgbClr val="E31B1B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noSmoking">
                    <a:avLst>
                      <a:gd name="adj" fmla="val 263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0D5B88-7978-7A46-82FD-99BA7FD0ADB5}"/>
              </a:ext>
            </a:extLst>
          </p:cNvPr>
          <p:cNvSpPr/>
          <p:nvPr/>
        </p:nvSpPr>
        <p:spPr>
          <a:xfrm>
            <a:off x="2238708" y="3921123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6BB5ED-0BC2-D14F-8DE7-1A4DA42719C5}"/>
                  </a:ext>
                </a:extLst>
              </p:cNvPr>
              <p:cNvSpPr txBox="1"/>
              <p:nvPr/>
            </p:nvSpPr>
            <p:spPr>
              <a:xfrm>
                <a:off x="9029511" y="4323096"/>
                <a:ext cx="23676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There are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14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𝐵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−1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⌈"/>
                                <m:endChr m:val="⌉"/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𝑁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/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+1</m:t>
                    </m:r>
                  </m:oMath>
                </a14:m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passes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6BB5ED-0BC2-D14F-8DE7-1A4DA4271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11" y="4323096"/>
                <a:ext cx="2367648" cy="523220"/>
              </a:xfrm>
              <a:prstGeom prst="rect">
                <a:avLst/>
              </a:prstGeom>
              <a:blipFill>
                <a:blip r:embed="rId6"/>
                <a:stretch>
                  <a:fillRect l="-532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1CF7D1E-1948-D44E-A9F9-1B4325A67472}"/>
                  </a:ext>
                </a:extLst>
              </p:cNvPr>
              <p:cNvSpPr txBox="1"/>
              <p:nvPr/>
            </p:nvSpPr>
            <p:spPr>
              <a:xfrm>
                <a:off x="599274" y="1318066"/>
                <a:ext cx="22007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Run length </a:t>
                </a:r>
                <a14:m>
                  <m:oMath xmlns:m="http://schemas.openxmlformats.org/officeDocument/2006/math">
                    <m:r>
                      <a:rPr lang="en-US" sz="1200" b="0" i="0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≤ 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𝐵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 =4</m:t>
                    </m:r>
                  </m:oMath>
                </a14:m>
                <a:endParaRPr lang="en-US" sz="12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1CF7D1E-1948-D44E-A9F9-1B4325A67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74" y="1318066"/>
                <a:ext cx="2200783" cy="276999"/>
              </a:xfrm>
              <a:prstGeom prst="rect">
                <a:avLst/>
              </a:prstGeom>
              <a:blipFill>
                <a:blip r:embed="rId7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5E40C7-47EC-B74E-81B2-8D00141A325E}"/>
                  </a:ext>
                </a:extLst>
              </p:cNvPr>
              <p:cNvSpPr txBox="1"/>
              <p:nvPr/>
            </p:nvSpPr>
            <p:spPr>
              <a:xfrm>
                <a:off x="599274" y="2048347"/>
                <a:ext cx="35795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Run length </a:t>
                </a:r>
                <a14:m>
                  <m:oMath xmlns:m="http://schemas.openxmlformats.org/officeDocument/2006/math">
                    <m:r>
                      <a:rPr lang="en-US" sz="1200" b="0" i="0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≤ 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𝐵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(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𝐵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−1) =4∗3 =12</m:t>
                    </m:r>
                  </m:oMath>
                </a14:m>
                <a:endParaRPr lang="en-US" sz="12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5E40C7-47EC-B74E-81B2-8D00141A3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74" y="2048347"/>
                <a:ext cx="3579518" cy="276999"/>
              </a:xfrm>
              <a:prstGeom prst="rect">
                <a:avLst/>
              </a:prstGeom>
              <a:blipFill>
                <a:blip r:embed="rId8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D0ABCDA-3673-214A-9086-C5C8906A2430}"/>
                  </a:ext>
                </a:extLst>
              </p:cNvPr>
              <p:cNvSpPr txBox="1"/>
              <p:nvPr/>
            </p:nvSpPr>
            <p:spPr>
              <a:xfrm>
                <a:off x="599274" y="2834071"/>
                <a:ext cx="59138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Run length </a:t>
                </a:r>
                <a14:m>
                  <m:oMath xmlns:m="http://schemas.openxmlformats.org/officeDocument/2006/math">
                    <m:r>
                      <a:rPr lang="en-US" sz="1200" b="0" i="0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≤ 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𝐵</m:t>
                    </m:r>
                    <m:d>
                      <m:dPr>
                        <m:ctrlPr>
                          <a:rPr lang="en-US" sz="120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r>
                          <a:rPr lang="en-US" sz="120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𝐵</m:t>
                        </m:r>
                        <m:r>
                          <a:rPr lang="en-US" sz="120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−1</m:t>
                        </m:r>
                      </m:e>
                    </m:d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∗</m:t>
                    </m:r>
                    <m:d>
                      <m:dPr>
                        <m:ctrlPr>
                          <a:rPr lang="en-US" sz="120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r>
                          <a:rPr lang="en-US" sz="120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𝐵</m:t>
                        </m:r>
                        <m:r>
                          <a:rPr lang="en-US" sz="120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−1</m:t>
                        </m:r>
                      </m:e>
                    </m:d>
                    <m:r>
                      <a:rPr lang="en-US" sz="1200" b="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=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𝐵</m:t>
                    </m:r>
                    <m:sSup>
                      <m:sSupPr>
                        <m:ctrlPr>
                          <a:rPr lang="en-US" sz="1200" b="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200" b="0" i="1" dirty="0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dPr>
                          <m:e>
                            <m:r>
                              <a:rPr lang="en-US" sz="1200" b="0" i="1" dirty="0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𝐵</m:t>
                            </m:r>
                            <m:r>
                              <a:rPr lang="en-US" sz="1200" b="0" i="1" dirty="0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1200" b="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𝑝</m:t>
                        </m:r>
                      </m:sup>
                    </m:sSup>
                    <m:r>
                      <a:rPr lang="en-US" sz="1200" b="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= 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𝐵</m:t>
                    </m:r>
                    <m:sSup>
                      <m:sSupPr>
                        <m:ctrlPr>
                          <a:rPr lang="en-US" sz="1200" b="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200" b="0" i="1" dirty="0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dPr>
                          <m:e>
                            <m:r>
                              <a:rPr lang="en-US" sz="1200" b="0" i="1" dirty="0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𝐵</m:t>
                            </m:r>
                            <m:r>
                              <a:rPr lang="en-US" sz="1200" b="0" i="1" dirty="0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1200" b="0" i="1" dirty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2</m:t>
                        </m:r>
                      </m:sup>
                    </m:sSup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 =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4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∗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3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∗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3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 =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36</m:t>
                    </m:r>
                  </m:oMath>
                </a14:m>
                <a:endParaRPr lang="en-US" sz="12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D0ABCDA-3673-214A-9086-C5C8906A2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74" y="2834071"/>
                <a:ext cx="5913821" cy="276999"/>
              </a:xfrm>
              <a:prstGeom prst="rect">
                <a:avLst/>
              </a:prstGeom>
              <a:blipFill>
                <a:blip r:embed="rId9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3317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C6211-9B28-A64E-96F1-3FC5B1902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6" y="903181"/>
            <a:ext cx="8545057" cy="4294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74DBAF-46C9-0146-B101-293B64E8DBEF}"/>
              </a:ext>
            </a:extLst>
          </p:cNvPr>
          <p:cNvSpPr txBox="1"/>
          <p:nvPr/>
        </p:nvSpPr>
        <p:spPr>
          <a:xfrm>
            <a:off x="580766" y="317534"/>
            <a:ext cx="8364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K-Way External Merge Sort Trace: Making use of more buffers!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15275-8231-4F45-B65D-0F78ACCE507A}"/>
              </a:ext>
            </a:extLst>
          </p:cNvPr>
          <p:cNvSpPr txBox="1"/>
          <p:nvPr/>
        </p:nvSpPr>
        <p:spPr>
          <a:xfrm>
            <a:off x="9080937" y="903180"/>
            <a:ext cx="190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Unsorted file on disk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 = 15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623FA-A9A9-F74C-B48A-589C9F1AEC0C}"/>
              </a:ext>
            </a:extLst>
          </p:cNvPr>
          <p:cNvSpPr txBox="1"/>
          <p:nvPr/>
        </p:nvSpPr>
        <p:spPr>
          <a:xfrm>
            <a:off x="3387479" y="3086376"/>
            <a:ext cx="1345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= 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725A7C-80EE-4A40-92FF-F302D0023922}"/>
              </a:ext>
            </a:extLst>
          </p:cNvPr>
          <p:cNvSpPr/>
          <p:nvPr/>
        </p:nvSpPr>
        <p:spPr>
          <a:xfrm>
            <a:off x="580766" y="312793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8EA8A9-0622-5F40-8CA0-D58E5D667CD8}"/>
              </a:ext>
            </a:extLst>
          </p:cNvPr>
          <p:cNvSpPr/>
          <p:nvPr/>
        </p:nvSpPr>
        <p:spPr>
          <a:xfrm>
            <a:off x="1135117" y="312793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14AA6B-9D63-674B-8022-09BC41013809}"/>
              </a:ext>
            </a:extLst>
          </p:cNvPr>
          <p:cNvSpPr/>
          <p:nvPr/>
        </p:nvSpPr>
        <p:spPr>
          <a:xfrm>
            <a:off x="1689468" y="312793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57A3E-4341-214C-9965-4231E14A524A}"/>
              </a:ext>
            </a:extLst>
          </p:cNvPr>
          <p:cNvSpPr txBox="1"/>
          <p:nvPr/>
        </p:nvSpPr>
        <p:spPr>
          <a:xfrm>
            <a:off x="9080936" y="1623991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0 – Streaming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4 sorted runs of length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200DF-A89E-B541-80AF-3CCFC1749487}"/>
              </a:ext>
            </a:extLst>
          </p:cNvPr>
          <p:cNvSpPr txBox="1"/>
          <p:nvPr/>
        </p:nvSpPr>
        <p:spPr>
          <a:xfrm>
            <a:off x="9080936" y="2344802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1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 sorted runs of length 12 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CC0EA8E-0B48-C243-AB2E-28FE861BE0FF}"/>
              </a:ext>
            </a:extLst>
          </p:cNvPr>
          <p:cNvSpPr/>
          <p:nvPr/>
        </p:nvSpPr>
        <p:spPr>
          <a:xfrm flipV="1">
            <a:off x="580766" y="1585367"/>
            <a:ext cx="2786678" cy="54864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C3EBC9-BBF4-5D42-B11E-8603F5C7BA04}"/>
              </a:ext>
            </a:extLst>
          </p:cNvPr>
          <p:cNvSpPr/>
          <p:nvPr/>
        </p:nvSpPr>
        <p:spPr>
          <a:xfrm>
            <a:off x="580766" y="2344797"/>
            <a:ext cx="8488956" cy="54864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CFD1D53-113B-1C4A-8091-9FA6BCD86353}"/>
              </a:ext>
            </a:extLst>
          </p:cNvPr>
          <p:cNvSpPr txBox="1"/>
          <p:nvPr/>
        </p:nvSpPr>
        <p:spPr>
          <a:xfrm>
            <a:off x="5025966" y="3104227"/>
            <a:ext cx="296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Each pass costs 2N IOs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Read the file  + Sort +  Write the file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BBD0456-67EF-0840-9FC4-F682D1713B46}"/>
                  </a:ext>
                </a:extLst>
              </p:cNvPr>
              <p:cNvSpPr txBox="1"/>
              <p:nvPr/>
            </p:nvSpPr>
            <p:spPr>
              <a:xfrm>
                <a:off x="3506084" y="3926979"/>
                <a:ext cx="4485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Total Cost: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𝐵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−1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𝑁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/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Helvetica Neue Light" panose="02000403000000020004" pitchFamily="2" charset="0"/>
                                      </a:rPr>
                                      <m:t>𝐵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IOs</a:t>
                </a: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BBD0456-67EF-0840-9FC4-F682D1713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084" y="3926979"/>
                <a:ext cx="4485503" cy="369332"/>
              </a:xfrm>
              <a:prstGeom prst="rect">
                <a:avLst/>
              </a:prstGeom>
              <a:blipFill>
                <a:blip r:embed="rId4"/>
                <a:stretch>
                  <a:fillRect l="-113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0D5B88-7978-7A46-82FD-99BA7FD0ADB5}"/>
              </a:ext>
            </a:extLst>
          </p:cNvPr>
          <p:cNvSpPr/>
          <p:nvPr/>
        </p:nvSpPr>
        <p:spPr>
          <a:xfrm>
            <a:off x="2238708" y="312793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6BB5ED-0BC2-D14F-8DE7-1A4DA42719C5}"/>
                  </a:ext>
                </a:extLst>
              </p:cNvPr>
              <p:cNvSpPr txBox="1"/>
              <p:nvPr/>
            </p:nvSpPr>
            <p:spPr>
              <a:xfrm>
                <a:off x="9094955" y="3065613"/>
                <a:ext cx="23676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There are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14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𝐵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−1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⌈"/>
                                <m:endChr m:val="⌉"/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𝑁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/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Helvetica Neue Light" panose="02000403000000020004" pitchFamily="2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+1</m:t>
                    </m:r>
                  </m:oMath>
                </a14:m>
                <a:r>
                  <a:rPr lang="en-US" sz="1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passes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6BB5ED-0BC2-D14F-8DE7-1A4DA4271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955" y="3065613"/>
                <a:ext cx="2367648" cy="523220"/>
              </a:xfrm>
              <a:prstGeom prst="rect">
                <a:avLst/>
              </a:prstGeom>
              <a:blipFill>
                <a:blip r:embed="rId5"/>
                <a:stretch>
                  <a:fillRect l="-1070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89A7623-DA1C-DD44-BDF9-8935AFAF3E54}"/>
              </a:ext>
            </a:extLst>
          </p:cNvPr>
          <p:cNvSpPr/>
          <p:nvPr/>
        </p:nvSpPr>
        <p:spPr>
          <a:xfrm>
            <a:off x="2813093" y="312793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40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956B416-A850-7642-862A-08A7CCFF4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13" y="1628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3838E-159F-AD4A-8D3F-A6B5CB6A36DC}"/>
              </a:ext>
            </a:extLst>
          </p:cNvPr>
          <p:cNvSpPr/>
          <p:nvPr/>
        </p:nvSpPr>
        <p:spPr>
          <a:xfrm>
            <a:off x="942559" y="2516827"/>
            <a:ext cx="31286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# of Passes of </a:t>
            </a:r>
          </a:p>
          <a:p>
            <a:r>
              <a:rPr lang="en-US" sz="3600" dirty="0">
                <a:latin typeface="Avenir Next" panose="020B0503020202020204" pitchFamily="34" charset="0"/>
              </a:rPr>
              <a:t>External Sort</a:t>
            </a:r>
            <a:endParaRPr lang="en-US" sz="36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70E6CEF-D60F-3841-AD3F-45BFE7F8A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959384"/>
              </p:ext>
            </p:extLst>
          </p:nvPr>
        </p:nvGraphicFramePr>
        <p:xfrm>
          <a:off x="4408949" y="1373144"/>
          <a:ext cx="6840492" cy="2976435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2309902">
                  <a:extLst>
                    <a:ext uri="{9D8B030D-6E8A-4147-A177-3AD203B41FA5}">
                      <a16:colId xmlns:a16="http://schemas.microsoft.com/office/drawing/2014/main" val="2550496644"/>
                    </a:ext>
                  </a:extLst>
                </a:gridCol>
                <a:gridCol w="704950">
                  <a:extLst>
                    <a:ext uri="{9D8B030D-6E8A-4147-A177-3AD203B41FA5}">
                      <a16:colId xmlns:a16="http://schemas.microsoft.com/office/drawing/2014/main" val="212100610"/>
                    </a:ext>
                  </a:extLst>
                </a:gridCol>
                <a:gridCol w="765129">
                  <a:extLst>
                    <a:ext uri="{9D8B030D-6E8A-4147-A177-3AD203B41FA5}">
                      <a16:colId xmlns:a16="http://schemas.microsoft.com/office/drawing/2014/main" val="848036867"/>
                    </a:ext>
                  </a:extLst>
                </a:gridCol>
                <a:gridCol w="716290">
                  <a:extLst>
                    <a:ext uri="{9D8B030D-6E8A-4147-A177-3AD203B41FA5}">
                      <a16:colId xmlns:a16="http://schemas.microsoft.com/office/drawing/2014/main" val="886866620"/>
                    </a:ext>
                  </a:extLst>
                </a:gridCol>
                <a:gridCol w="700011">
                  <a:extLst>
                    <a:ext uri="{9D8B030D-6E8A-4147-A177-3AD203B41FA5}">
                      <a16:colId xmlns:a16="http://schemas.microsoft.com/office/drawing/2014/main" val="3898984777"/>
                    </a:ext>
                  </a:extLst>
                </a:gridCol>
                <a:gridCol w="732569">
                  <a:extLst>
                    <a:ext uri="{9D8B030D-6E8A-4147-A177-3AD203B41FA5}">
                      <a16:colId xmlns:a16="http://schemas.microsoft.com/office/drawing/2014/main" val="3427996420"/>
                    </a:ext>
                  </a:extLst>
                </a:gridCol>
                <a:gridCol w="911641">
                  <a:extLst>
                    <a:ext uri="{9D8B030D-6E8A-4147-A177-3AD203B41FA5}">
                      <a16:colId xmlns:a16="http://schemas.microsoft.com/office/drawing/2014/main" val="1159363829"/>
                    </a:ext>
                  </a:extLst>
                </a:gridCol>
              </a:tblGrid>
              <a:tr h="302728">
                <a:tc rowSpan="2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# of pages in a file to sort (N)</a:t>
                      </a:r>
                    </a:p>
                  </a:txBody>
                  <a:tcPr marL="65125" marR="65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Buffer Size </a:t>
                      </a:r>
                      <a:r>
                        <a:rPr lang="en-US" sz="1600" b="0" i="1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(B)</a:t>
                      </a:r>
                    </a:p>
                  </a:txBody>
                  <a:tcPr marL="65125" marR="65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04658"/>
                  </a:ext>
                </a:extLst>
              </a:tr>
              <a:tr h="302728">
                <a:tc vMerge="1"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b="1" i="1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</a:t>
                      </a:r>
                      <a:endParaRPr lang="en-US" sz="500" b="1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5</a:t>
                      </a:r>
                      <a:endParaRPr lang="en-US" sz="500" b="1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9</a:t>
                      </a:r>
                      <a:endParaRPr lang="en-US" sz="500" b="1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17</a:t>
                      </a:r>
                      <a:endParaRPr lang="en-US" sz="500" b="1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129</a:t>
                      </a:r>
                      <a:endParaRPr lang="en-US" dirty="0"/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257</a:t>
                      </a:r>
                      <a:endParaRPr lang="en-US" sz="500" b="1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936893"/>
                  </a:ext>
                </a:extLst>
              </a:tr>
              <a:tr h="302728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17907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7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27051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32639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81905404"/>
                  </a:ext>
                </a:extLst>
              </a:tr>
              <a:tr h="302728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7907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5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27051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2639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</a:t>
                      </a:r>
                      <a:endParaRPr lang="en-US" sz="500" b="0" i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438130021"/>
                  </a:ext>
                </a:extLst>
              </a:tr>
              <a:tr h="302728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7907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7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5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27051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2639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3746166618"/>
                  </a:ext>
                </a:extLst>
              </a:tr>
              <a:tr h="302728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7907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17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9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6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27051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5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2639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2327970748"/>
                  </a:ext>
                </a:extLst>
              </a:tr>
              <a:tr h="302728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1,000,000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7907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7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27051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5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2639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2322715050"/>
                  </a:ext>
                </a:extLst>
              </a:tr>
              <a:tr h="302728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10,000,000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7907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12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8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27051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6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2639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3866091236"/>
                  </a:ext>
                </a:extLst>
              </a:tr>
              <a:tr h="302728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100,000,000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7907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26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14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9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27051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7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2639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2570435115"/>
                  </a:ext>
                </a:extLst>
              </a:tr>
              <a:tr h="251883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1,000,000,000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907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15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3335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7051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8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2639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5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834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663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7D325E-BCDA-7E4A-9575-1BC3279CD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3582"/>
              </p:ext>
            </p:extLst>
          </p:nvPr>
        </p:nvGraphicFramePr>
        <p:xfrm>
          <a:off x="5782962" y="1154391"/>
          <a:ext cx="5987147" cy="3203975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1525812">
                  <a:extLst>
                    <a:ext uri="{9D8B030D-6E8A-4147-A177-3AD203B41FA5}">
                      <a16:colId xmlns:a16="http://schemas.microsoft.com/office/drawing/2014/main" val="2550496644"/>
                    </a:ext>
                  </a:extLst>
                </a:gridCol>
                <a:gridCol w="1525812">
                  <a:extLst>
                    <a:ext uri="{9D8B030D-6E8A-4147-A177-3AD203B41FA5}">
                      <a16:colId xmlns:a16="http://schemas.microsoft.com/office/drawing/2014/main" val="3441940727"/>
                    </a:ext>
                  </a:extLst>
                </a:gridCol>
                <a:gridCol w="1438560">
                  <a:extLst>
                    <a:ext uri="{9D8B030D-6E8A-4147-A177-3AD203B41FA5}">
                      <a16:colId xmlns:a16="http://schemas.microsoft.com/office/drawing/2014/main" val="2111460680"/>
                    </a:ext>
                  </a:extLst>
                </a:gridCol>
                <a:gridCol w="1496963">
                  <a:extLst>
                    <a:ext uri="{9D8B030D-6E8A-4147-A177-3AD203B41FA5}">
                      <a16:colId xmlns:a16="http://schemas.microsoft.com/office/drawing/2014/main" val="4255567837"/>
                    </a:ext>
                  </a:extLst>
                </a:gridCol>
              </a:tblGrid>
              <a:tr h="328501">
                <a:tc gridSpan="2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File Size</a:t>
                      </a:r>
                    </a:p>
                  </a:txBody>
                  <a:tcPr marL="65125" marR="651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2- Pass Buffer Size</a:t>
                      </a:r>
                    </a:p>
                  </a:txBody>
                  <a:tcPr marL="65125" marR="651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1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04658"/>
                  </a:ext>
                </a:extLst>
              </a:tr>
              <a:tr h="302640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Pages (N)</a:t>
                      </a:r>
                      <a:endParaRPr lang="en-US" sz="500" b="1" i="1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Bytes</a:t>
                      </a:r>
                      <a:endParaRPr lang="en-US" dirty="0"/>
                    </a:p>
                  </a:txBody>
                  <a:tcPr marL="65125" marR="651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Pages (B)</a:t>
                      </a:r>
                    </a:p>
                  </a:txBody>
                  <a:tcPr marL="65125" marR="651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Bytes</a:t>
                      </a:r>
                    </a:p>
                  </a:txBody>
                  <a:tcPr marL="65125" marR="65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936893"/>
                  </a:ext>
                </a:extLst>
              </a:tr>
              <a:tr h="328501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400 KB</a:t>
                      </a:r>
                    </a:p>
                  </a:txBody>
                  <a:tcPr marL="65125" marR="651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40 KB</a:t>
                      </a:r>
                    </a:p>
                  </a:txBody>
                  <a:tcPr marL="65125" marR="6512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81905404"/>
                  </a:ext>
                </a:extLst>
              </a:tr>
              <a:tr h="328501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 MB</a:t>
                      </a:r>
                    </a:p>
                  </a:txBody>
                  <a:tcPr marL="65125" marR="651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32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128 KB</a:t>
                      </a: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438130021"/>
                  </a:ext>
                </a:extLst>
              </a:tr>
              <a:tr h="328501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40 MB</a:t>
                      </a:r>
                    </a:p>
                  </a:txBody>
                  <a:tcPr marL="65125" marR="651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400KB</a:t>
                      </a: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3746166618"/>
                  </a:ext>
                </a:extLst>
              </a:tr>
              <a:tr h="328501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400 MB</a:t>
                      </a:r>
                    </a:p>
                  </a:txBody>
                  <a:tcPr marL="65125" marR="651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317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1.27 MB</a:t>
                      </a: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2327970748"/>
                  </a:ext>
                </a:extLst>
              </a:tr>
              <a:tr h="328501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1,000,000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 GB</a:t>
                      </a:r>
                    </a:p>
                  </a:txBody>
                  <a:tcPr marL="65125" marR="651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 MB</a:t>
                      </a: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2322715050"/>
                  </a:ext>
                </a:extLst>
              </a:tr>
              <a:tr h="328501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10,000,000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40 GB</a:t>
                      </a:r>
                    </a:p>
                  </a:txBody>
                  <a:tcPr marL="65125" marR="651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3163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12.65 MB</a:t>
                      </a: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3866091236"/>
                  </a:ext>
                </a:extLst>
              </a:tr>
              <a:tr h="328501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100,000,000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4000 GB</a:t>
                      </a:r>
                    </a:p>
                  </a:txBody>
                  <a:tcPr marL="65125" marR="651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38862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40 MB</a:t>
                      </a:r>
                    </a:p>
                  </a:txBody>
                  <a:tcPr marL="65125" marR="65125" marT="0" marB="0"/>
                </a:tc>
                <a:extLst>
                  <a:ext uri="{0D108BD9-81ED-4DB2-BD59-A6C34878D82A}">
                    <a16:rowId xmlns:a16="http://schemas.microsoft.com/office/drawing/2014/main" val="2570435115"/>
                  </a:ext>
                </a:extLst>
              </a:tr>
              <a:tr h="273327"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1,000,000,000</a:t>
                      </a:r>
                      <a:endParaRPr lang="en-US" sz="500" b="0" i="0" dirty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 TB</a:t>
                      </a:r>
                    </a:p>
                  </a:txBody>
                  <a:tcPr marL="65125" marR="6512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8620" algn="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31623</a:t>
                      </a:r>
                    </a:p>
                  </a:txBody>
                  <a:tcPr marL="65125" marR="65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8620" algn="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126.5 MB</a:t>
                      </a:r>
                    </a:p>
                  </a:txBody>
                  <a:tcPr marL="65125" marR="6512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83426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956B416-A850-7642-862A-08A7CCFF4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13" y="1628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3838E-159F-AD4A-8D3F-A6B5CB6A36DC}"/>
              </a:ext>
            </a:extLst>
          </p:cNvPr>
          <p:cNvSpPr/>
          <p:nvPr/>
        </p:nvSpPr>
        <p:spPr>
          <a:xfrm>
            <a:off x="599238" y="2110048"/>
            <a:ext cx="4976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2-Pass External Sort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931F819-1376-1F4D-94C6-EA79A6482BE0}"/>
                  </a:ext>
                </a:extLst>
              </p:cNvPr>
              <p:cNvSpPr/>
              <p:nvPr/>
            </p:nvSpPr>
            <p:spPr>
              <a:xfrm>
                <a:off x="599238" y="2780452"/>
                <a:ext cx="5183724" cy="3159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After the streaming pass, each sorted run is of length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𝐵</m:t>
                    </m:r>
                  </m:oMath>
                </a14:m>
                <a:endParaRPr lang="en-US" dirty="0">
                  <a:latin typeface="Gill Sans Light" panose="020B0302020104020203" pitchFamily="34" charset="-79"/>
                  <a:cs typeface="Gill Sans Light" panose="020B0302020104020203" pitchFamily="34" charset="-79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In each subsequent merge pass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𝑝</m:t>
                    </m:r>
                  </m:oMath>
                </a14:m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, we merge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−1</m:t>
                    </m:r>
                  </m:oMath>
                </a14:m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runs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Run length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≤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i="1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</a:t>
                </a:r>
                <a:endParaRPr lang="en-US" dirty="0">
                  <a:latin typeface="Gill Sans Light" panose="020B0302020104020203" pitchFamily="34" charset="-79"/>
                  <a:cs typeface="Gill Sans Light" panose="020B0302020104020203" pitchFamily="34" charset="-79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In two passes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𝑝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 =1</m:t>
                    </m:r>
                  </m:oMath>
                </a14:m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), we want the run length to be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≥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𝑁</m:t>
                    </m:r>
                  </m:oMath>
                </a14:m>
                <a:endParaRPr lang="en-US" dirty="0">
                  <a:latin typeface="Gill Sans Light" panose="020B0302020104020203" pitchFamily="34" charset="-79"/>
                  <a:cs typeface="Gill Sans Light" panose="020B0302020104020203" pitchFamily="34" charset="-79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or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dirty="0">
                  <a:latin typeface="Gill Sans Light" panose="020B0302020104020203" pitchFamily="34" charset="-79"/>
                  <a:cs typeface="Gill Sans Light" panose="020B0302020104020203" pitchFamily="34" charset="-79"/>
                </a:endParaRPr>
              </a:p>
              <a:p>
                <a:endParaRPr lang="en-US" dirty="0">
                  <a:latin typeface="Gill Sans Light" panose="020B0302020104020203" pitchFamily="34" charset="-79"/>
                  <a:cs typeface="Gill Sans Light" panose="020B0302020104020203" pitchFamily="34" charset="-79"/>
                </a:endParaRPr>
              </a:p>
              <a:p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A buffer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is needed to sort a table of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𝑁</m:t>
                    </m:r>
                  </m:oMath>
                </a14:m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in two passes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1</m:t>
                    </m:r>
                  </m:oMath>
                </a14:m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streaming +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1</m:t>
                    </m:r>
                  </m:oMath>
                </a14:m>
                <a:r>
                  <a:rPr lang="en-US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merge)</a:t>
                </a: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931F819-1376-1F4D-94C6-EA79A6482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38" y="2780452"/>
                <a:ext cx="5183724" cy="3159968"/>
              </a:xfrm>
              <a:prstGeom prst="rect">
                <a:avLst/>
              </a:prstGeom>
              <a:blipFill>
                <a:blip r:embed="rId3"/>
                <a:stretch>
                  <a:fillRect l="-978" t="-800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4241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F2C4-3FD2-C244-BD31-48A242D8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690" y="2340244"/>
            <a:ext cx="3919780" cy="1325563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Where we are right now?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D0C3D-9C3D-324D-A0DA-9F23732E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897" y="1063702"/>
            <a:ext cx="4398264" cy="457561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7231E5-C51C-BA42-9CAA-56FE4AAEBFE8}"/>
              </a:ext>
            </a:extLst>
          </p:cNvPr>
          <p:cNvSpPr/>
          <p:nvPr/>
        </p:nvSpPr>
        <p:spPr>
          <a:xfrm>
            <a:off x="5746314" y="1063703"/>
            <a:ext cx="4152276" cy="1276541"/>
          </a:xfrm>
          <a:prstGeom prst="roundRect">
            <a:avLst>
              <a:gd name="adj" fmla="val 3854"/>
            </a:avLst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93039F5-1199-444E-AB3F-4CEF8B03D36E}"/>
              </a:ext>
            </a:extLst>
          </p:cNvPr>
          <p:cNvSpPr/>
          <p:nvPr/>
        </p:nvSpPr>
        <p:spPr>
          <a:xfrm>
            <a:off x="5741891" y="2929180"/>
            <a:ext cx="4152276" cy="1940083"/>
          </a:xfrm>
          <a:prstGeom prst="roundRect">
            <a:avLst>
              <a:gd name="adj" fmla="val 3854"/>
            </a:avLst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89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Dubai" panose="020B0503030403030204" pitchFamily="34" charset="-78"/>
              <a:ea typeface="Helvetica Neue" panose="02000503000000020004" pitchFamily="2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2420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External Hashing</a:t>
            </a:r>
            <a:b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</a:b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When order isn’t important!</a:t>
            </a:r>
          </a:p>
        </p:txBody>
      </p:sp>
    </p:spTree>
    <p:extLst>
      <p:ext uri="{BB962C8B-B14F-4D97-AF65-F5344CB8AC3E}">
        <p14:creationId xmlns:p14="http://schemas.microsoft.com/office/powerpoint/2010/main" val="3692687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66813227-F642-6A44-88A1-505559A6B285}"/>
              </a:ext>
            </a:extLst>
          </p:cNvPr>
          <p:cNvSpPr/>
          <p:nvPr/>
        </p:nvSpPr>
        <p:spPr>
          <a:xfrm>
            <a:off x="2857500" y="1854200"/>
            <a:ext cx="2489200" cy="3708400"/>
          </a:xfrm>
          <a:prstGeom prst="roundRect">
            <a:avLst>
              <a:gd name="adj" fmla="val 497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72526781-70FA-9845-8810-58C498BF8792}"/>
              </a:ext>
            </a:extLst>
          </p:cNvPr>
          <p:cNvSpPr/>
          <p:nvPr/>
        </p:nvSpPr>
        <p:spPr>
          <a:xfrm>
            <a:off x="778922" y="1517115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A0748DF-CD10-F84E-8DCD-7943F0B1F04A}"/>
              </a:ext>
            </a:extLst>
          </p:cNvPr>
          <p:cNvSpPr/>
          <p:nvPr/>
        </p:nvSpPr>
        <p:spPr>
          <a:xfrm>
            <a:off x="778922" y="2113628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1E37A48-2DE7-974F-B81C-5069390BB640}"/>
              </a:ext>
            </a:extLst>
          </p:cNvPr>
          <p:cNvSpPr/>
          <p:nvPr/>
        </p:nvSpPr>
        <p:spPr>
          <a:xfrm>
            <a:off x="778922" y="2710141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3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FA8E71F-3453-ED44-8D6A-B7E55331C3CB}"/>
              </a:ext>
            </a:extLst>
          </p:cNvPr>
          <p:cNvSpPr/>
          <p:nvPr/>
        </p:nvSpPr>
        <p:spPr>
          <a:xfrm>
            <a:off x="778922" y="3306654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4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09C2C47-A97E-5042-83B7-D0BCCCADD5AF}"/>
              </a:ext>
            </a:extLst>
          </p:cNvPr>
          <p:cNvSpPr/>
          <p:nvPr/>
        </p:nvSpPr>
        <p:spPr>
          <a:xfrm>
            <a:off x="778922" y="5184780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86A940D-9661-9A4A-81B6-1C69D2ACB563}"/>
              </a:ext>
            </a:extLst>
          </p:cNvPr>
          <p:cNvSpPr/>
          <p:nvPr/>
        </p:nvSpPr>
        <p:spPr>
          <a:xfrm>
            <a:off x="2946721" y="3308456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Input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54258E4-509B-F34F-BA00-343FC67BFE53}"/>
              </a:ext>
            </a:extLst>
          </p:cNvPr>
          <p:cNvSpPr/>
          <p:nvPr/>
        </p:nvSpPr>
        <p:spPr>
          <a:xfrm>
            <a:off x="4613443" y="1951612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172FC5A-D538-9946-9309-54309119DDB2}"/>
              </a:ext>
            </a:extLst>
          </p:cNvPr>
          <p:cNvSpPr/>
          <p:nvPr/>
        </p:nvSpPr>
        <p:spPr>
          <a:xfrm>
            <a:off x="4613443" y="2569605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22B1A3B-2221-9D4C-B4D2-E0A46A1BD696}"/>
              </a:ext>
            </a:extLst>
          </p:cNvPr>
          <p:cNvSpPr/>
          <p:nvPr/>
        </p:nvSpPr>
        <p:spPr>
          <a:xfrm>
            <a:off x="4613443" y="3187598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3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9675E223-B53A-3D49-9496-8A3D391E24C5}"/>
              </a:ext>
            </a:extLst>
          </p:cNvPr>
          <p:cNvSpPr/>
          <p:nvPr/>
        </p:nvSpPr>
        <p:spPr>
          <a:xfrm>
            <a:off x="4613443" y="3805592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4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4A5EA5DC-E2A2-DD48-99C7-EFFF926DD23E}"/>
              </a:ext>
            </a:extLst>
          </p:cNvPr>
          <p:cNvSpPr/>
          <p:nvPr/>
        </p:nvSpPr>
        <p:spPr>
          <a:xfrm>
            <a:off x="4613443" y="4912931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B-1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C78B3C-4A1B-8347-ADD0-2994513B67EC}"/>
              </a:ext>
            </a:extLst>
          </p:cNvPr>
          <p:cNvSpPr txBox="1"/>
          <p:nvPr/>
        </p:nvSpPr>
        <p:spPr>
          <a:xfrm>
            <a:off x="580766" y="317534"/>
            <a:ext cx="6218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External Hashing: Streaming Phase - Partition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27DAAC-51EA-9041-ADBA-923305C2253F}"/>
              </a:ext>
            </a:extLst>
          </p:cNvPr>
          <p:cNvSpPr txBox="1"/>
          <p:nvPr/>
        </p:nvSpPr>
        <p:spPr>
          <a:xfrm>
            <a:off x="3149728" y="1478541"/>
            <a:ext cx="197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C0C0F5-629C-4E47-A81C-99B683B9ADF4}"/>
              </a:ext>
            </a:extLst>
          </p:cNvPr>
          <p:cNvSpPr txBox="1"/>
          <p:nvPr/>
        </p:nvSpPr>
        <p:spPr>
          <a:xfrm>
            <a:off x="487122" y="5728477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File Size N</a:t>
            </a:r>
          </a:p>
        </p:txBody>
      </p:sp>
    </p:spTree>
    <p:extLst>
      <p:ext uri="{BB962C8B-B14F-4D97-AF65-F5344CB8AC3E}">
        <p14:creationId xmlns:p14="http://schemas.microsoft.com/office/powerpoint/2010/main" val="2466674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66813227-F642-6A44-88A1-505559A6B285}"/>
              </a:ext>
            </a:extLst>
          </p:cNvPr>
          <p:cNvSpPr/>
          <p:nvPr/>
        </p:nvSpPr>
        <p:spPr>
          <a:xfrm>
            <a:off x="2857500" y="1854200"/>
            <a:ext cx="2489200" cy="3708400"/>
          </a:xfrm>
          <a:prstGeom prst="roundRect">
            <a:avLst>
              <a:gd name="adj" fmla="val 497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72526781-70FA-9845-8810-58C498BF8792}"/>
              </a:ext>
            </a:extLst>
          </p:cNvPr>
          <p:cNvSpPr/>
          <p:nvPr/>
        </p:nvSpPr>
        <p:spPr>
          <a:xfrm>
            <a:off x="778922" y="1517115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A0748DF-CD10-F84E-8DCD-7943F0B1F04A}"/>
              </a:ext>
            </a:extLst>
          </p:cNvPr>
          <p:cNvSpPr/>
          <p:nvPr/>
        </p:nvSpPr>
        <p:spPr>
          <a:xfrm>
            <a:off x="778922" y="2113628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1E37A48-2DE7-974F-B81C-5069390BB640}"/>
              </a:ext>
            </a:extLst>
          </p:cNvPr>
          <p:cNvSpPr/>
          <p:nvPr/>
        </p:nvSpPr>
        <p:spPr>
          <a:xfrm>
            <a:off x="778922" y="2710141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3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FA8E71F-3453-ED44-8D6A-B7E55331C3CB}"/>
              </a:ext>
            </a:extLst>
          </p:cNvPr>
          <p:cNvSpPr/>
          <p:nvPr/>
        </p:nvSpPr>
        <p:spPr>
          <a:xfrm>
            <a:off x="778922" y="3306654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4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09C2C47-A97E-5042-83B7-D0BCCCADD5AF}"/>
              </a:ext>
            </a:extLst>
          </p:cNvPr>
          <p:cNvSpPr/>
          <p:nvPr/>
        </p:nvSpPr>
        <p:spPr>
          <a:xfrm>
            <a:off x="778922" y="5184780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86A940D-9661-9A4A-81B6-1C69D2ACB563}"/>
              </a:ext>
            </a:extLst>
          </p:cNvPr>
          <p:cNvSpPr/>
          <p:nvPr/>
        </p:nvSpPr>
        <p:spPr>
          <a:xfrm>
            <a:off x="2946721" y="3308456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Input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54258E4-509B-F34F-BA00-343FC67BFE53}"/>
              </a:ext>
            </a:extLst>
          </p:cNvPr>
          <p:cNvSpPr/>
          <p:nvPr/>
        </p:nvSpPr>
        <p:spPr>
          <a:xfrm>
            <a:off x="4613443" y="1951612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172FC5A-D538-9946-9309-54309119DDB2}"/>
              </a:ext>
            </a:extLst>
          </p:cNvPr>
          <p:cNvSpPr/>
          <p:nvPr/>
        </p:nvSpPr>
        <p:spPr>
          <a:xfrm>
            <a:off x="4613443" y="2569605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22B1A3B-2221-9D4C-B4D2-E0A46A1BD696}"/>
              </a:ext>
            </a:extLst>
          </p:cNvPr>
          <p:cNvSpPr/>
          <p:nvPr/>
        </p:nvSpPr>
        <p:spPr>
          <a:xfrm>
            <a:off x="4613443" y="3187598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3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9675E223-B53A-3D49-9496-8A3D391E24C5}"/>
              </a:ext>
            </a:extLst>
          </p:cNvPr>
          <p:cNvSpPr/>
          <p:nvPr/>
        </p:nvSpPr>
        <p:spPr>
          <a:xfrm>
            <a:off x="4613443" y="3805592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4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4A5EA5DC-E2A2-DD48-99C7-EFFF926DD23E}"/>
              </a:ext>
            </a:extLst>
          </p:cNvPr>
          <p:cNvSpPr/>
          <p:nvPr/>
        </p:nvSpPr>
        <p:spPr>
          <a:xfrm>
            <a:off x="4613443" y="4912931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B-1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C78B3C-4A1B-8347-ADD0-2994513B67EC}"/>
              </a:ext>
            </a:extLst>
          </p:cNvPr>
          <p:cNvSpPr txBox="1"/>
          <p:nvPr/>
        </p:nvSpPr>
        <p:spPr>
          <a:xfrm>
            <a:off x="580766" y="317534"/>
            <a:ext cx="6218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External Hashing: Streaming Phase - Partition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6BB7F0-437F-E049-A698-D214A5728D2A}"/>
              </a:ext>
            </a:extLst>
          </p:cNvPr>
          <p:cNvGrpSpPr/>
          <p:nvPr/>
        </p:nvGrpSpPr>
        <p:grpSpPr>
          <a:xfrm>
            <a:off x="3576915" y="2223461"/>
            <a:ext cx="1036528" cy="2961319"/>
            <a:chOff x="3576915" y="2223461"/>
            <a:chExt cx="1036528" cy="296131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F29662C-B8CD-BD45-9387-3BA8F0BBD8CF}"/>
                </a:ext>
              </a:extLst>
            </p:cNvPr>
            <p:cNvCxnSpPr>
              <a:stCxn id="55" idx="3"/>
              <a:endCxn id="56" idx="1"/>
            </p:cNvCxnSpPr>
            <p:nvPr/>
          </p:nvCxnSpPr>
          <p:spPr>
            <a:xfrm flipV="1">
              <a:off x="3576915" y="2223461"/>
              <a:ext cx="1036528" cy="13568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0001C27-3A73-DC40-9648-4B12F77BE9EF}"/>
                </a:ext>
              </a:extLst>
            </p:cNvPr>
            <p:cNvCxnSpPr>
              <a:cxnSpLocks/>
              <a:stCxn id="55" idx="3"/>
              <a:endCxn id="57" idx="1"/>
            </p:cNvCxnSpPr>
            <p:nvPr/>
          </p:nvCxnSpPr>
          <p:spPr>
            <a:xfrm flipV="1">
              <a:off x="3576915" y="2841454"/>
              <a:ext cx="1036528" cy="7388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7217364-218C-6A45-8C08-DD13429B1586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 flipV="1">
              <a:off x="3576915" y="3459447"/>
              <a:ext cx="1036528" cy="1208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FCC44D-0C96-0545-A34B-59B7B712B482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3576915" y="3580305"/>
              <a:ext cx="1036528" cy="4971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FBB6E98-CD4C-894E-949F-9D3F1FE0F276}"/>
                </a:ext>
              </a:extLst>
            </p:cNvPr>
            <p:cNvCxnSpPr>
              <a:cxnSpLocks/>
            </p:cNvCxnSpPr>
            <p:nvPr/>
          </p:nvCxnSpPr>
          <p:spPr>
            <a:xfrm>
              <a:off x="3576915" y="3580305"/>
              <a:ext cx="1036528" cy="16044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769073-6203-9540-8408-8285572EF4DD}"/>
              </a:ext>
            </a:extLst>
          </p:cNvPr>
          <p:cNvGrpSpPr/>
          <p:nvPr/>
        </p:nvGrpSpPr>
        <p:grpSpPr>
          <a:xfrm>
            <a:off x="4837100" y="2247945"/>
            <a:ext cx="392430" cy="2048722"/>
            <a:chOff x="4837100" y="2247945"/>
            <a:chExt cx="392430" cy="2048722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9F3D2D-2AEB-F04E-80D6-733765C593A3}"/>
                </a:ext>
              </a:extLst>
            </p:cNvPr>
            <p:cNvSpPr/>
            <p:nvPr/>
          </p:nvSpPr>
          <p:spPr>
            <a:xfrm>
              <a:off x="5046650" y="2247945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93A2BC98-280E-3247-945B-7FDF23C748E3}"/>
                </a:ext>
              </a:extLst>
            </p:cNvPr>
            <p:cNvSpPr/>
            <p:nvPr/>
          </p:nvSpPr>
          <p:spPr>
            <a:xfrm>
              <a:off x="5046650" y="3479303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379974B7-428F-CB4C-B981-91ACADC526CD}"/>
                </a:ext>
              </a:extLst>
            </p:cNvPr>
            <p:cNvSpPr/>
            <p:nvPr/>
          </p:nvSpPr>
          <p:spPr>
            <a:xfrm>
              <a:off x="4837100" y="4113787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01F0CE-2548-1246-8E69-85651711BCE9}"/>
              </a:ext>
            </a:extLst>
          </p:cNvPr>
          <p:cNvGrpSpPr/>
          <p:nvPr/>
        </p:nvGrpSpPr>
        <p:grpSpPr>
          <a:xfrm>
            <a:off x="4627550" y="2028719"/>
            <a:ext cx="601980" cy="3145340"/>
            <a:chOff x="4627550" y="2028719"/>
            <a:chExt cx="601980" cy="314534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73736B7-F04E-BD4D-8012-6E680CD6FC1A}"/>
                </a:ext>
              </a:extLst>
            </p:cNvPr>
            <p:cNvSpPr/>
            <p:nvPr/>
          </p:nvSpPr>
          <p:spPr>
            <a:xfrm>
              <a:off x="4627550" y="2028719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EBC8BBE1-0696-6249-8F85-8DF10757C86F}"/>
                </a:ext>
              </a:extLst>
            </p:cNvPr>
            <p:cNvSpPr/>
            <p:nvPr/>
          </p:nvSpPr>
          <p:spPr>
            <a:xfrm>
              <a:off x="4837100" y="2028719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6BAB79E5-BBDC-FE4B-8BC8-E122136B2F67}"/>
                </a:ext>
              </a:extLst>
            </p:cNvPr>
            <p:cNvSpPr/>
            <p:nvPr/>
          </p:nvSpPr>
          <p:spPr>
            <a:xfrm>
              <a:off x="4627550" y="2657324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40C9F5E-A5AE-F541-B951-0318D92FEF5C}"/>
                </a:ext>
              </a:extLst>
            </p:cNvPr>
            <p:cNvSpPr/>
            <p:nvPr/>
          </p:nvSpPr>
          <p:spPr>
            <a:xfrm>
              <a:off x="4627550" y="3260077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6BF4F328-591C-6B45-A5E3-EBDF7F6DB864}"/>
                </a:ext>
              </a:extLst>
            </p:cNvPr>
            <p:cNvSpPr/>
            <p:nvPr/>
          </p:nvSpPr>
          <p:spPr>
            <a:xfrm>
              <a:off x="4837100" y="3260077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CE6C4103-6006-C641-AD59-37521928A0BC}"/>
                </a:ext>
              </a:extLst>
            </p:cNvPr>
            <p:cNvSpPr/>
            <p:nvPr/>
          </p:nvSpPr>
          <p:spPr>
            <a:xfrm>
              <a:off x="5046650" y="3260077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3C7A6113-1677-F347-A480-F8934E938B9A}"/>
                </a:ext>
              </a:extLst>
            </p:cNvPr>
            <p:cNvSpPr/>
            <p:nvPr/>
          </p:nvSpPr>
          <p:spPr>
            <a:xfrm>
              <a:off x="4627550" y="3894561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E5146F7F-FC51-5149-B654-310034F8BBCF}"/>
                </a:ext>
              </a:extLst>
            </p:cNvPr>
            <p:cNvSpPr/>
            <p:nvPr/>
          </p:nvSpPr>
          <p:spPr>
            <a:xfrm>
              <a:off x="4627550" y="4991179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8A5BC1CD-D760-F043-8F27-9E33D3FA8A5E}"/>
                </a:ext>
              </a:extLst>
            </p:cNvPr>
            <p:cNvSpPr/>
            <p:nvPr/>
          </p:nvSpPr>
          <p:spPr>
            <a:xfrm>
              <a:off x="4837100" y="4991179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32F522-C927-0449-A22A-6A071CD74012}"/>
              </a:ext>
            </a:extLst>
          </p:cNvPr>
          <p:cNvGrpSpPr/>
          <p:nvPr/>
        </p:nvGrpSpPr>
        <p:grpSpPr>
          <a:xfrm>
            <a:off x="4627550" y="2028719"/>
            <a:ext cx="601980" cy="3145340"/>
            <a:chOff x="4627550" y="2028719"/>
            <a:chExt cx="601980" cy="3145340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574B25AF-CED6-9D4D-BBD1-715D2537AB9D}"/>
                </a:ext>
              </a:extLst>
            </p:cNvPr>
            <p:cNvSpPr/>
            <p:nvPr/>
          </p:nvSpPr>
          <p:spPr>
            <a:xfrm>
              <a:off x="5046650" y="2028719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A53E1173-3FB1-8C4D-8459-4FF29C6AFE6B}"/>
                </a:ext>
              </a:extLst>
            </p:cNvPr>
            <p:cNvSpPr/>
            <p:nvPr/>
          </p:nvSpPr>
          <p:spPr>
            <a:xfrm>
              <a:off x="4627550" y="2247945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E782070C-31A1-014F-85CA-D57F4E52F732}"/>
                </a:ext>
              </a:extLst>
            </p:cNvPr>
            <p:cNvSpPr/>
            <p:nvPr/>
          </p:nvSpPr>
          <p:spPr>
            <a:xfrm>
              <a:off x="4837100" y="2657324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D2047D0D-8474-A24F-B668-728423F9DD97}"/>
                </a:ext>
              </a:extLst>
            </p:cNvPr>
            <p:cNvSpPr/>
            <p:nvPr/>
          </p:nvSpPr>
          <p:spPr>
            <a:xfrm>
              <a:off x="5046650" y="2657324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04914C93-54AA-B747-B332-1AD14C710817}"/>
                </a:ext>
              </a:extLst>
            </p:cNvPr>
            <p:cNvSpPr/>
            <p:nvPr/>
          </p:nvSpPr>
          <p:spPr>
            <a:xfrm>
              <a:off x="4627550" y="3479303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6CFC24E6-8420-5940-9BCB-1C7F8660CEE6}"/>
                </a:ext>
              </a:extLst>
            </p:cNvPr>
            <p:cNvSpPr/>
            <p:nvPr/>
          </p:nvSpPr>
          <p:spPr>
            <a:xfrm>
              <a:off x="4837100" y="3894561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D1395E3D-BCB8-374E-A024-9380EDB58677}"/>
                </a:ext>
              </a:extLst>
            </p:cNvPr>
            <p:cNvSpPr/>
            <p:nvPr/>
          </p:nvSpPr>
          <p:spPr>
            <a:xfrm>
              <a:off x="5046650" y="3894561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F44E8546-C388-6247-A0BD-ED81AB81AC07}"/>
                </a:ext>
              </a:extLst>
            </p:cNvPr>
            <p:cNvSpPr/>
            <p:nvPr/>
          </p:nvSpPr>
          <p:spPr>
            <a:xfrm>
              <a:off x="5046650" y="4991179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5E19BB-D6B1-094B-9D52-B66D4EBB0EDF}"/>
              </a:ext>
            </a:extLst>
          </p:cNvPr>
          <p:cNvGrpSpPr/>
          <p:nvPr/>
        </p:nvGrpSpPr>
        <p:grpSpPr>
          <a:xfrm>
            <a:off x="4627550" y="2247945"/>
            <a:ext cx="601980" cy="3145340"/>
            <a:chOff x="4627550" y="2247945"/>
            <a:chExt cx="601980" cy="3145340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C165D55-16AB-564E-B855-711B34B7A2E5}"/>
                </a:ext>
              </a:extLst>
            </p:cNvPr>
            <p:cNvSpPr/>
            <p:nvPr/>
          </p:nvSpPr>
          <p:spPr>
            <a:xfrm>
              <a:off x="4837100" y="2247945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5A8EE0B3-4AB1-D04C-9F6B-3FF4B5C62F59}"/>
                </a:ext>
              </a:extLst>
            </p:cNvPr>
            <p:cNvSpPr/>
            <p:nvPr/>
          </p:nvSpPr>
          <p:spPr>
            <a:xfrm>
              <a:off x="4627550" y="2876550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F1AAE341-64BF-6848-8EFA-5037FF0F72DA}"/>
                </a:ext>
              </a:extLst>
            </p:cNvPr>
            <p:cNvSpPr/>
            <p:nvPr/>
          </p:nvSpPr>
          <p:spPr>
            <a:xfrm>
              <a:off x="4837100" y="2876550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DB04D323-F413-134D-8FA0-058045595286}"/>
                </a:ext>
              </a:extLst>
            </p:cNvPr>
            <p:cNvSpPr/>
            <p:nvPr/>
          </p:nvSpPr>
          <p:spPr>
            <a:xfrm>
              <a:off x="4837100" y="3479303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9A8B66A2-C0BC-E545-A61D-071B1C4CA0E9}"/>
                </a:ext>
              </a:extLst>
            </p:cNvPr>
            <p:cNvSpPr/>
            <p:nvPr/>
          </p:nvSpPr>
          <p:spPr>
            <a:xfrm>
              <a:off x="4627550" y="4113787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CD89C1BA-61E8-9546-9638-A123D3D8778C}"/>
                </a:ext>
              </a:extLst>
            </p:cNvPr>
            <p:cNvSpPr/>
            <p:nvPr/>
          </p:nvSpPr>
          <p:spPr>
            <a:xfrm>
              <a:off x="4627550" y="5210405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17F0C228-27C2-E946-81B1-E988F993E3CA}"/>
                </a:ext>
              </a:extLst>
            </p:cNvPr>
            <p:cNvSpPr/>
            <p:nvPr/>
          </p:nvSpPr>
          <p:spPr>
            <a:xfrm>
              <a:off x="4837100" y="5210405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EB8031CD-2CC1-C14B-AE47-B8DFC84A2E70}"/>
                </a:ext>
              </a:extLst>
            </p:cNvPr>
            <p:cNvSpPr/>
            <p:nvPr/>
          </p:nvSpPr>
          <p:spPr>
            <a:xfrm>
              <a:off x="5046650" y="5210405"/>
              <a:ext cx="182880" cy="182880"/>
            </a:xfrm>
            <a:prstGeom prst="roundRect">
              <a:avLst/>
            </a:prstGeom>
            <a:solidFill>
              <a:srgbClr val="A6CEE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52911B83-D23D-F746-B04D-743CCF7012A5}"/>
              </a:ext>
            </a:extLst>
          </p:cNvPr>
          <p:cNvSpPr/>
          <p:nvPr/>
        </p:nvSpPr>
        <p:spPr>
          <a:xfrm>
            <a:off x="5649971" y="4912931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34724F67-C99F-9E49-988D-9CF4C8708643}"/>
              </a:ext>
            </a:extLst>
          </p:cNvPr>
          <p:cNvSpPr/>
          <p:nvPr/>
        </p:nvSpPr>
        <p:spPr>
          <a:xfrm>
            <a:off x="4614317" y="4902210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B-1</a:t>
            </a: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B11BD646-FD29-1041-91DA-E3641C6C556C}"/>
              </a:ext>
            </a:extLst>
          </p:cNvPr>
          <p:cNvSpPr/>
          <p:nvPr/>
        </p:nvSpPr>
        <p:spPr>
          <a:xfrm>
            <a:off x="5599171" y="3142107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FCE75AA7-D99D-064E-9F0E-9E013AFB2130}"/>
              </a:ext>
            </a:extLst>
          </p:cNvPr>
          <p:cNvSpPr/>
          <p:nvPr/>
        </p:nvSpPr>
        <p:spPr>
          <a:xfrm>
            <a:off x="5599171" y="1887128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997B6097-FF49-0445-B644-48EA1179B4EE}"/>
              </a:ext>
            </a:extLst>
          </p:cNvPr>
          <p:cNvSpPr/>
          <p:nvPr/>
        </p:nvSpPr>
        <p:spPr>
          <a:xfrm>
            <a:off x="6339180" y="4912931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33F8B872-76F5-8347-9079-FC8B728A7360}"/>
              </a:ext>
            </a:extLst>
          </p:cNvPr>
          <p:cNvSpPr/>
          <p:nvPr/>
        </p:nvSpPr>
        <p:spPr>
          <a:xfrm>
            <a:off x="5599171" y="3755670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3A5198FB-9AE9-474B-A483-8D0B499729A0}"/>
              </a:ext>
            </a:extLst>
          </p:cNvPr>
          <p:cNvSpPr/>
          <p:nvPr/>
        </p:nvSpPr>
        <p:spPr>
          <a:xfrm>
            <a:off x="5612455" y="2516796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415CE898-7D35-2B40-A45C-02677832340A}"/>
              </a:ext>
            </a:extLst>
          </p:cNvPr>
          <p:cNvSpPr/>
          <p:nvPr/>
        </p:nvSpPr>
        <p:spPr>
          <a:xfrm>
            <a:off x="6299230" y="3143886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AF7FD2A5-4195-BC4D-8D02-D0F04E023CA0}"/>
              </a:ext>
            </a:extLst>
          </p:cNvPr>
          <p:cNvSpPr/>
          <p:nvPr/>
        </p:nvSpPr>
        <p:spPr>
          <a:xfrm>
            <a:off x="7011989" y="3151402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CEE3DDC4-06C4-2A47-AD1D-81D11D9BB352}"/>
              </a:ext>
            </a:extLst>
          </p:cNvPr>
          <p:cNvSpPr/>
          <p:nvPr/>
        </p:nvSpPr>
        <p:spPr>
          <a:xfrm>
            <a:off x="7037389" y="4921416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2850FCB8-9A26-6546-8420-8FD052D22DFF}"/>
              </a:ext>
            </a:extLst>
          </p:cNvPr>
          <p:cNvSpPr/>
          <p:nvPr/>
        </p:nvSpPr>
        <p:spPr>
          <a:xfrm>
            <a:off x="6299230" y="1887128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95AFBB98-B5D9-964A-8E63-4AB290794E51}"/>
              </a:ext>
            </a:extLst>
          </p:cNvPr>
          <p:cNvSpPr/>
          <p:nvPr/>
        </p:nvSpPr>
        <p:spPr>
          <a:xfrm>
            <a:off x="7005654" y="1887127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CBFF7D-7D6F-3E40-9DA4-9D239AB9D063}"/>
              </a:ext>
            </a:extLst>
          </p:cNvPr>
          <p:cNvSpPr txBox="1"/>
          <p:nvPr/>
        </p:nvSpPr>
        <p:spPr>
          <a:xfrm>
            <a:off x="2445644" y="2318602"/>
            <a:ext cx="184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Partitioning hash function: </a:t>
            </a:r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</a:t>
            </a:r>
            <a:r>
              <a:rPr lang="en-US" i="1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31EA5C-D5A5-1C40-B711-F070C56AD8A7}"/>
              </a:ext>
            </a:extLst>
          </p:cNvPr>
          <p:cNvSpPr txBox="1"/>
          <p:nvPr/>
        </p:nvSpPr>
        <p:spPr>
          <a:xfrm>
            <a:off x="3149728" y="1478541"/>
            <a:ext cx="197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B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D05BADB-FA45-A041-8F55-E6DE47CBD1B7}"/>
              </a:ext>
            </a:extLst>
          </p:cNvPr>
          <p:cNvSpPr txBox="1"/>
          <p:nvPr/>
        </p:nvSpPr>
        <p:spPr>
          <a:xfrm>
            <a:off x="487122" y="5728477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File Size 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1D0F024-7B0A-EE44-9E43-02E3DE8439FD}"/>
              </a:ext>
            </a:extLst>
          </p:cNvPr>
          <p:cNvSpPr txBox="1"/>
          <p:nvPr/>
        </p:nvSpPr>
        <p:spPr>
          <a:xfrm>
            <a:off x="5346700" y="5619856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B-1 partitions of size ~N/(B-1)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C4F9D311-C14E-B643-8C92-B0AA0403F224}"/>
              </a:ext>
            </a:extLst>
          </p:cNvPr>
          <p:cNvSpPr/>
          <p:nvPr/>
        </p:nvSpPr>
        <p:spPr>
          <a:xfrm>
            <a:off x="778922" y="3306654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4</a:t>
            </a:r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12ECD3B9-5E83-8445-9933-93515CCC3839}"/>
              </a:ext>
            </a:extLst>
          </p:cNvPr>
          <p:cNvSpPr/>
          <p:nvPr/>
        </p:nvSpPr>
        <p:spPr>
          <a:xfrm>
            <a:off x="778922" y="2705962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3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0C83FC5-0EA1-6D4A-B5A4-4D7E896372A8}"/>
              </a:ext>
            </a:extLst>
          </p:cNvPr>
          <p:cNvSpPr/>
          <p:nvPr/>
        </p:nvSpPr>
        <p:spPr>
          <a:xfrm>
            <a:off x="778922" y="2113627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7D418BB-22FC-494C-802E-1E200FB1C287}"/>
              </a:ext>
            </a:extLst>
          </p:cNvPr>
          <p:cNvSpPr/>
          <p:nvPr/>
        </p:nvSpPr>
        <p:spPr>
          <a:xfrm>
            <a:off x="778922" y="1517115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B154662F-5446-6340-9787-EC4413BEE1D4}"/>
              </a:ext>
            </a:extLst>
          </p:cNvPr>
          <p:cNvSpPr/>
          <p:nvPr/>
        </p:nvSpPr>
        <p:spPr>
          <a:xfrm>
            <a:off x="4613443" y="3187598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3</a:t>
            </a:r>
          </a:p>
        </p:txBody>
      </p:sp>
      <p:sp>
        <p:nvSpPr>
          <p:cNvPr id="137" name="Rounded Rectangle 136">
            <a:extLst>
              <a:ext uri="{FF2B5EF4-FFF2-40B4-BE49-F238E27FC236}">
                <a16:creationId xmlns:a16="http://schemas.microsoft.com/office/drawing/2014/main" id="{970EBBD8-090F-814C-9F0B-1CE04D3B53C1}"/>
              </a:ext>
            </a:extLst>
          </p:cNvPr>
          <p:cNvSpPr/>
          <p:nvPr/>
        </p:nvSpPr>
        <p:spPr>
          <a:xfrm>
            <a:off x="4613443" y="1957722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4001649B-7152-5643-9059-B0BEB85740B7}"/>
              </a:ext>
            </a:extLst>
          </p:cNvPr>
          <p:cNvSpPr/>
          <p:nvPr/>
        </p:nvSpPr>
        <p:spPr>
          <a:xfrm>
            <a:off x="6299230" y="3760003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0F66647-0F3D-CA41-B3A3-060DB38CA42A}"/>
              </a:ext>
            </a:extLst>
          </p:cNvPr>
          <p:cNvSpPr txBox="1"/>
          <p:nvPr/>
        </p:nvSpPr>
        <p:spPr>
          <a:xfrm>
            <a:off x="8412137" y="1936627"/>
            <a:ext cx="3145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The streaming partition phase produces partitions that have: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Many different values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Duplicate values that are not contiguous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Different sizes!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FF6CA48-EB48-3145-8DDE-01A55DD0DA2F}"/>
                  </a:ext>
                </a:extLst>
              </p:cNvPr>
              <p:cNvSpPr txBox="1"/>
              <p:nvPr/>
            </p:nvSpPr>
            <p:spPr>
              <a:xfrm>
                <a:off x="8412137" y="4621847"/>
                <a:ext cx="16208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Cost: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𝑁</m:t>
                    </m:r>
                  </m:oMath>
                </a14:m>
                <a:endPara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FF6CA48-EB48-3145-8DDE-01A55DD0D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137" y="4621847"/>
                <a:ext cx="1620863" cy="369332"/>
              </a:xfrm>
              <a:prstGeom prst="rect">
                <a:avLst/>
              </a:prstGeom>
              <a:blipFill>
                <a:blip r:embed="rId3"/>
                <a:stretch>
                  <a:fillRect l="-3101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333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178 0.2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023 L 0.18034 0.1777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7878 0.0877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116 L 0.17878 0.0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  <p:bldP spid="120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37" grpId="0"/>
      <p:bldP spid="135" grpId="0"/>
      <p:bldP spid="132" grpId="0" animBg="1"/>
      <p:bldP spid="132" grpId="1" animBg="1"/>
      <p:bldP spid="131" grpId="0" animBg="1"/>
      <p:bldP spid="131" grpId="1" animBg="1"/>
      <p:bldP spid="63" grpId="0" animBg="1"/>
      <p:bldP spid="63" grpId="1" animBg="1"/>
      <p:bldP spid="16" grpId="0" animBg="1"/>
      <p:bldP spid="16" grpId="1" animBg="1"/>
      <p:bldP spid="136" grpId="0" animBg="1"/>
      <p:bldP spid="137" grpId="0" animBg="1"/>
      <p:bldP spid="138" grpId="0" animBg="1"/>
      <p:bldP spid="45" grpId="0"/>
      <p:bldP spid="1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52C78B3C-4A1B-8347-ADD0-2994513B67EC}"/>
              </a:ext>
            </a:extLst>
          </p:cNvPr>
          <p:cNvSpPr txBox="1"/>
          <p:nvPr/>
        </p:nvSpPr>
        <p:spPr>
          <a:xfrm>
            <a:off x="580766" y="317534"/>
            <a:ext cx="3644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External Hashing: </a:t>
            </a:r>
            <a:r>
              <a:rPr lang="en-US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ReHash</a:t>
            </a: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52911B83-D23D-F746-B04D-743CCF7012A5}"/>
              </a:ext>
            </a:extLst>
          </p:cNvPr>
          <p:cNvSpPr/>
          <p:nvPr/>
        </p:nvSpPr>
        <p:spPr>
          <a:xfrm>
            <a:off x="1073525" y="4798631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B11BD646-FD29-1041-91DA-E3641C6C556C}"/>
              </a:ext>
            </a:extLst>
          </p:cNvPr>
          <p:cNvSpPr/>
          <p:nvPr/>
        </p:nvSpPr>
        <p:spPr>
          <a:xfrm>
            <a:off x="1022725" y="3027807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FCE75AA7-D99D-064E-9F0E-9E013AFB2130}"/>
              </a:ext>
            </a:extLst>
          </p:cNvPr>
          <p:cNvSpPr/>
          <p:nvPr/>
        </p:nvSpPr>
        <p:spPr>
          <a:xfrm>
            <a:off x="1022725" y="1772828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997B6097-FF49-0445-B644-48EA1179B4EE}"/>
              </a:ext>
            </a:extLst>
          </p:cNvPr>
          <p:cNvSpPr/>
          <p:nvPr/>
        </p:nvSpPr>
        <p:spPr>
          <a:xfrm>
            <a:off x="1762734" y="4798631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33F8B872-76F5-8347-9079-FC8B728A7360}"/>
              </a:ext>
            </a:extLst>
          </p:cNvPr>
          <p:cNvSpPr/>
          <p:nvPr/>
        </p:nvSpPr>
        <p:spPr>
          <a:xfrm>
            <a:off x="1022725" y="3641370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3A5198FB-9AE9-474B-A483-8D0B499729A0}"/>
              </a:ext>
            </a:extLst>
          </p:cNvPr>
          <p:cNvSpPr/>
          <p:nvPr/>
        </p:nvSpPr>
        <p:spPr>
          <a:xfrm>
            <a:off x="1036009" y="2402496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415CE898-7D35-2B40-A45C-02677832340A}"/>
              </a:ext>
            </a:extLst>
          </p:cNvPr>
          <p:cNvSpPr/>
          <p:nvPr/>
        </p:nvSpPr>
        <p:spPr>
          <a:xfrm>
            <a:off x="1722784" y="3029586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AF7FD2A5-4195-BC4D-8D02-D0F04E023CA0}"/>
              </a:ext>
            </a:extLst>
          </p:cNvPr>
          <p:cNvSpPr/>
          <p:nvPr/>
        </p:nvSpPr>
        <p:spPr>
          <a:xfrm>
            <a:off x="2435543" y="3037102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CEE3DDC4-06C4-2A47-AD1D-81D11D9BB352}"/>
              </a:ext>
            </a:extLst>
          </p:cNvPr>
          <p:cNvSpPr/>
          <p:nvPr/>
        </p:nvSpPr>
        <p:spPr>
          <a:xfrm>
            <a:off x="2460943" y="4807116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2850FCB8-9A26-6546-8420-8FD052D22DFF}"/>
              </a:ext>
            </a:extLst>
          </p:cNvPr>
          <p:cNvSpPr/>
          <p:nvPr/>
        </p:nvSpPr>
        <p:spPr>
          <a:xfrm>
            <a:off x="1722784" y="1772828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95AFBB98-B5D9-964A-8E63-4AB290794E51}"/>
              </a:ext>
            </a:extLst>
          </p:cNvPr>
          <p:cNvSpPr/>
          <p:nvPr/>
        </p:nvSpPr>
        <p:spPr>
          <a:xfrm>
            <a:off x="2429208" y="1772827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1D0F024-7B0A-EE44-9E43-02E3DE8439FD}"/>
              </a:ext>
            </a:extLst>
          </p:cNvPr>
          <p:cNvSpPr txBox="1"/>
          <p:nvPr/>
        </p:nvSpPr>
        <p:spPr>
          <a:xfrm>
            <a:off x="770254" y="5505556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B-1 partitions of size ~N/(B-1)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4001649B-7152-5643-9059-B0BEB85740B7}"/>
              </a:ext>
            </a:extLst>
          </p:cNvPr>
          <p:cNvSpPr/>
          <p:nvPr/>
        </p:nvSpPr>
        <p:spPr>
          <a:xfrm>
            <a:off x="1722784" y="3645703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5EACAC60-C742-3045-84E3-334FDB29487B}"/>
              </a:ext>
            </a:extLst>
          </p:cNvPr>
          <p:cNvSpPr/>
          <p:nvPr/>
        </p:nvSpPr>
        <p:spPr>
          <a:xfrm>
            <a:off x="4815176" y="1936879"/>
            <a:ext cx="883020" cy="3586946"/>
          </a:xfrm>
          <a:prstGeom prst="roundRect">
            <a:avLst>
              <a:gd name="adj" fmla="val 497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F7BDB9CB-939B-CB4D-95DF-2EBD2C3D2230}"/>
              </a:ext>
            </a:extLst>
          </p:cNvPr>
          <p:cNvSpPr/>
          <p:nvPr/>
        </p:nvSpPr>
        <p:spPr>
          <a:xfrm>
            <a:off x="4943210" y="2038165"/>
            <a:ext cx="630194" cy="3443953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14CE123-6429-5440-BA7B-7D0C98F6FEA6}"/>
              </a:ext>
            </a:extLst>
          </p:cNvPr>
          <p:cNvSpPr txBox="1"/>
          <p:nvPr/>
        </p:nvSpPr>
        <p:spPr>
          <a:xfrm>
            <a:off x="4586665" y="1334175"/>
            <a:ext cx="127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185E89D-5C07-BE43-ACF7-99C302E82327}"/>
              </a:ext>
            </a:extLst>
          </p:cNvPr>
          <p:cNvSpPr txBox="1"/>
          <p:nvPr/>
        </p:nvSpPr>
        <p:spPr>
          <a:xfrm>
            <a:off x="1006361" y="996006"/>
            <a:ext cx="269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Assume each partition 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&lt;= 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6E2E1E-CBD9-E541-9A9F-49A8D42528AA}"/>
              </a:ext>
            </a:extLst>
          </p:cNvPr>
          <p:cNvSpPr/>
          <p:nvPr/>
        </p:nvSpPr>
        <p:spPr>
          <a:xfrm>
            <a:off x="577903" y="179305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E25CB00-7BDB-0043-B1E1-07B6934458AB}"/>
              </a:ext>
            </a:extLst>
          </p:cNvPr>
          <p:cNvSpPr/>
          <p:nvPr/>
        </p:nvSpPr>
        <p:spPr>
          <a:xfrm>
            <a:off x="577903" y="244028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C33F2E0-B807-714E-AF21-E133BF65F8A5}"/>
              </a:ext>
            </a:extLst>
          </p:cNvPr>
          <p:cNvSpPr/>
          <p:nvPr/>
        </p:nvSpPr>
        <p:spPr>
          <a:xfrm>
            <a:off x="577903" y="310076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3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972C7BC-A7CA-624B-8473-C530D9FEFCDE}"/>
              </a:ext>
            </a:extLst>
          </p:cNvPr>
          <p:cNvSpPr/>
          <p:nvPr/>
        </p:nvSpPr>
        <p:spPr>
          <a:xfrm>
            <a:off x="577903" y="4890268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B-1</a:t>
            </a:r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47A3476-0C55-0743-B660-D07AEEEE420F}"/>
              </a:ext>
            </a:extLst>
          </p:cNvPr>
          <p:cNvSpPr/>
          <p:nvPr/>
        </p:nvSpPr>
        <p:spPr>
          <a:xfrm>
            <a:off x="577903" y="379107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4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140CE8-EFE1-9A4C-9899-B2B2F9609390}"/>
              </a:ext>
            </a:extLst>
          </p:cNvPr>
          <p:cNvCxnSpPr>
            <a:cxnSpLocks/>
            <a:stCxn id="7" idx="3"/>
            <a:endCxn id="76" idx="1"/>
          </p:cNvCxnSpPr>
          <p:nvPr/>
        </p:nvCxnSpPr>
        <p:spPr>
          <a:xfrm>
            <a:off x="3103837" y="2038836"/>
            <a:ext cx="1711339" cy="16915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476CF01A-7439-1F46-8A10-870399254FA3}"/>
              </a:ext>
            </a:extLst>
          </p:cNvPr>
          <p:cNvSpPr txBox="1"/>
          <p:nvPr/>
        </p:nvSpPr>
        <p:spPr>
          <a:xfrm>
            <a:off x="3344701" y="1847571"/>
            <a:ext cx="133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Rehashing function: </a:t>
            </a:r>
            <a:r>
              <a:rPr lang="en-US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</a:t>
            </a:r>
            <a:r>
              <a:rPr lang="en-US" i="1" baseline="-25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</a:t>
            </a:r>
            <a:endParaRPr lang="en-US" i="1" baseline="-25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A109DEF-D263-FA4F-8F0C-8C9FB787F59A}"/>
              </a:ext>
            </a:extLst>
          </p:cNvPr>
          <p:cNvSpPr txBox="1"/>
          <p:nvPr/>
        </p:nvSpPr>
        <p:spPr>
          <a:xfrm>
            <a:off x="7277374" y="1467230"/>
            <a:ext cx="43367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h</a:t>
            </a:r>
            <a:r>
              <a:rPr lang="en-US" sz="2000" i="1" baseline="-250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r</a:t>
            </a: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has to be different from </a:t>
            </a:r>
            <a:r>
              <a:rPr lang="en-US" sz="20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</a:t>
            </a:r>
            <a:r>
              <a:rPr lang="en-US" sz="2000" i="1" baseline="-25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Each in-memory hash table: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Different values in different buckets modulo collisions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Duplicate values (same key) stored contiguously in the same bucket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On processing a partition spill out the hash table to disk and process the next partition (note partitions are disjoint!)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A686B28-E3A7-DE49-99CE-6D1C8645DCF8}"/>
              </a:ext>
            </a:extLst>
          </p:cNvPr>
          <p:cNvSpPr/>
          <p:nvPr/>
        </p:nvSpPr>
        <p:spPr>
          <a:xfrm>
            <a:off x="980008" y="1714757"/>
            <a:ext cx="2123829" cy="648158"/>
          </a:xfrm>
          <a:prstGeom prst="roundRect">
            <a:avLst>
              <a:gd name="adj" fmla="val 5765"/>
            </a:avLst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270003E2-B884-DF49-9F0B-6084BFC5E910}"/>
              </a:ext>
            </a:extLst>
          </p:cNvPr>
          <p:cNvSpPr/>
          <p:nvPr/>
        </p:nvSpPr>
        <p:spPr>
          <a:xfrm>
            <a:off x="6273809" y="2875304"/>
            <a:ext cx="226241" cy="225458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52332DEB-0FC3-884E-B956-80BFD5D01DB8}"/>
              </a:ext>
            </a:extLst>
          </p:cNvPr>
          <p:cNvSpPr/>
          <p:nvPr/>
        </p:nvSpPr>
        <p:spPr>
          <a:xfrm>
            <a:off x="6273809" y="4018851"/>
            <a:ext cx="226241" cy="225458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4E2AD8BF-5AB8-7041-B34E-424FD890A561}"/>
              </a:ext>
            </a:extLst>
          </p:cNvPr>
          <p:cNvSpPr/>
          <p:nvPr/>
        </p:nvSpPr>
        <p:spPr>
          <a:xfrm>
            <a:off x="6273809" y="3157619"/>
            <a:ext cx="226241" cy="225458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F0F48911-77C5-7148-8623-AFE9BC43B1B7}"/>
              </a:ext>
            </a:extLst>
          </p:cNvPr>
          <p:cNvSpPr/>
          <p:nvPr/>
        </p:nvSpPr>
        <p:spPr>
          <a:xfrm>
            <a:off x="6273809" y="3445356"/>
            <a:ext cx="226241" cy="225458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B14F89AA-6A53-E542-B063-8EEBB0270957}"/>
              </a:ext>
            </a:extLst>
          </p:cNvPr>
          <p:cNvSpPr/>
          <p:nvPr/>
        </p:nvSpPr>
        <p:spPr>
          <a:xfrm>
            <a:off x="6273809" y="3733093"/>
            <a:ext cx="226241" cy="225458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0F01B26E-C3D6-EF47-A57B-D1B896EA6D7C}"/>
              </a:ext>
            </a:extLst>
          </p:cNvPr>
          <p:cNvSpPr/>
          <p:nvPr/>
        </p:nvSpPr>
        <p:spPr>
          <a:xfrm>
            <a:off x="6273809" y="4298392"/>
            <a:ext cx="226241" cy="225458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7089FF3B-C44C-864E-B0D5-29F40DB4C48F}"/>
              </a:ext>
            </a:extLst>
          </p:cNvPr>
          <p:cNvCxnSpPr>
            <a:cxnSpLocks/>
            <a:stCxn id="82" idx="3"/>
          </p:cNvCxnSpPr>
          <p:nvPr/>
        </p:nvCxnSpPr>
        <p:spPr>
          <a:xfrm>
            <a:off x="5573404" y="3760142"/>
            <a:ext cx="659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20771B14-F5B1-0F4D-A863-910D9C3A5889}"/>
              </a:ext>
            </a:extLst>
          </p:cNvPr>
          <p:cNvSpPr txBox="1"/>
          <p:nvPr/>
        </p:nvSpPr>
        <p:spPr>
          <a:xfrm>
            <a:off x="4586665" y="5577908"/>
            <a:ext cx="1955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Create in-memory hash table for each partition</a:t>
            </a:r>
            <a:endParaRPr lang="en-US" i="1" baseline="-25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7F6601-5D3B-EA4D-B68F-D373B1E50388}"/>
              </a:ext>
            </a:extLst>
          </p:cNvPr>
          <p:cNvSpPr/>
          <p:nvPr/>
        </p:nvSpPr>
        <p:spPr>
          <a:xfrm>
            <a:off x="6056905" y="1936879"/>
            <a:ext cx="1171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Fully hashed table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22B3E8DF-83F3-1544-9455-8A306A995FE4}"/>
                  </a:ext>
                </a:extLst>
              </p:cNvPr>
              <p:cNvSpPr txBox="1"/>
              <p:nvPr/>
            </p:nvSpPr>
            <p:spPr>
              <a:xfrm>
                <a:off x="7277374" y="5208576"/>
                <a:ext cx="16208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Cost: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𝑁</m:t>
                    </m:r>
                  </m:oMath>
                </a14:m>
                <a:endPara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22B3E8DF-83F3-1544-9455-8A306A995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374" y="5208576"/>
                <a:ext cx="1620863" cy="369332"/>
              </a:xfrm>
              <a:prstGeom prst="rect">
                <a:avLst/>
              </a:prstGeom>
              <a:blipFill>
                <a:blip r:embed="rId3"/>
                <a:stretch>
                  <a:fillRect l="-3906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956B416-A850-7642-862A-08A7CCFF4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13" y="1628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3838E-159F-AD4A-8D3F-A6B5CB6A36DC}"/>
              </a:ext>
            </a:extLst>
          </p:cNvPr>
          <p:cNvSpPr/>
          <p:nvPr/>
        </p:nvSpPr>
        <p:spPr>
          <a:xfrm>
            <a:off x="865938" y="2186950"/>
            <a:ext cx="3185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2-Pass External Hash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931F819-1376-1F4D-94C6-EA79A6482BE0}"/>
                  </a:ext>
                </a:extLst>
              </p:cNvPr>
              <p:cNvSpPr/>
              <p:nvPr/>
            </p:nvSpPr>
            <p:spPr>
              <a:xfrm>
                <a:off x="4798371" y="1049908"/>
                <a:ext cx="6125862" cy="4182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After the streaming partition pass, we have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𝐵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−1 </m:t>
                    </m:r>
                  </m:oMath>
                </a14:m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partitions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Each partition must be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≤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pages in size to create an in-memory hash table in the </a:t>
                </a:r>
                <a:r>
                  <a:rPr lang="en-US" sz="2400" dirty="0" err="1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ReHash</a:t>
                </a:r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phase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So the size of the file must be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−1)×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for a 2-pass external hash!</a:t>
                </a:r>
              </a:p>
              <a:p>
                <a:endParaRPr lang="en-US" sz="2400" dirty="0">
                  <a:latin typeface="Gill Sans Light" panose="020B0302020104020203" pitchFamily="34" charset="-79"/>
                  <a:cs typeface="Gill Sans Light" panose="020B0302020104020203" pitchFamily="34" charset="-79"/>
                </a:endParaRPr>
              </a:p>
              <a:p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A buffer of size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is needed to hash a table of size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𝑁</m:t>
                    </m:r>
                  </m:oMath>
                </a14:m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in two passes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1</m:t>
                    </m:r>
                  </m:oMath>
                </a14:m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partitioning +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1</m:t>
                    </m:r>
                  </m:oMath>
                </a14:m>
                <a:r>
                  <a:rPr lang="en-US" sz="2400" dirty="0">
                    <a:latin typeface="Gill Sans Light" panose="020B0302020104020203" pitchFamily="34" charset="-79"/>
                    <a:cs typeface="Gill Sans Light" panose="020B0302020104020203" pitchFamily="34" charset="-79"/>
                  </a:rPr>
                  <a:t> rehash)</a:t>
                </a: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931F819-1376-1F4D-94C6-EA79A6482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371" y="1049908"/>
                <a:ext cx="6125862" cy="4182492"/>
              </a:xfrm>
              <a:prstGeom prst="rect">
                <a:avLst/>
              </a:prstGeom>
              <a:blipFill>
                <a:blip r:embed="rId3"/>
                <a:stretch>
                  <a:fillRect l="-1446" t="-1212" r="-207"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685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956B416-A850-7642-862A-08A7CCFF4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13" y="1628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3838E-159F-AD4A-8D3F-A6B5CB6A36DC}"/>
              </a:ext>
            </a:extLst>
          </p:cNvPr>
          <p:cNvSpPr/>
          <p:nvPr/>
        </p:nvSpPr>
        <p:spPr>
          <a:xfrm>
            <a:off x="798791" y="630295"/>
            <a:ext cx="3566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Recursive Partitioning</a:t>
            </a:r>
          </a:p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What if the size of a partition &gt; B?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B72F5A1-9CF6-074B-B83C-4B4E0BBC2F16}"/>
              </a:ext>
            </a:extLst>
          </p:cNvPr>
          <p:cNvSpPr/>
          <p:nvPr/>
        </p:nvSpPr>
        <p:spPr>
          <a:xfrm>
            <a:off x="1661618" y="3678133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9D39A94-D4B0-DF4F-85C2-E2237EE3062B}"/>
              </a:ext>
            </a:extLst>
          </p:cNvPr>
          <p:cNvSpPr/>
          <p:nvPr/>
        </p:nvSpPr>
        <p:spPr>
          <a:xfrm>
            <a:off x="2361677" y="3678133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91386A5-93AD-0340-B96A-5BE861D7D078}"/>
              </a:ext>
            </a:extLst>
          </p:cNvPr>
          <p:cNvSpPr/>
          <p:nvPr/>
        </p:nvSpPr>
        <p:spPr>
          <a:xfrm>
            <a:off x="3068101" y="3678132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B8D2C8-F4E1-4D4F-AD3B-A80337C711B3}"/>
              </a:ext>
            </a:extLst>
          </p:cNvPr>
          <p:cNvSpPr txBox="1"/>
          <p:nvPr/>
        </p:nvSpPr>
        <p:spPr>
          <a:xfrm>
            <a:off x="2106613" y="3129038"/>
            <a:ext cx="269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Suppose 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&gt; 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2BF6DE-ED62-2D40-AA34-412BE0BFF41C}"/>
              </a:ext>
            </a:extLst>
          </p:cNvPr>
          <p:cNvSpPr/>
          <p:nvPr/>
        </p:nvSpPr>
        <p:spPr>
          <a:xfrm>
            <a:off x="1216796" y="369835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2A02DBB-850E-B243-B7C8-327F886088C9}"/>
              </a:ext>
            </a:extLst>
          </p:cNvPr>
          <p:cNvSpPr/>
          <p:nvPr/>
        </p:nvSpPr>
        <p:spPr>
          <a:xfrm>
            <a:off x="1618901" y="3620062"/>
            <a:ext cx="3328353" cy="648158"/>
          </a:xfrm>
          <a:prstGeom prst="roundRect">
            <a:avLst>
              <a:gd name="adj" fmla="val 5765"/>
            </a:avLst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A381106-6B61-D64F-A748-D8E7AA5418FA}"/>
              </a:ext>
            </a:extLst>
          </p:cNvPr>
          <p:cNvSpPr/>
          <p:nvPr/>
        </p:nvSpPr>
        <p:spPr>
          <a:xfrm>
            <a:off x="4269862" y="3665432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99C2B81-7EC6-C44F-B237-1C35F034B0D3}"/>
              </a:ext>
            </a:extLst>
          </p:cNvPr>
          <p:cNvSpPr/>
          <p:nvPr/>
        </p:nvSpPr>
        <p:spPr>
          <a:xfrm>
            <a:off x="5785610" y="2092302"/>
            <a:ext cx="2489200" cy="3708400"/>
          </a:xfrm>
          <a:prstGeom prst="roundRect">
            <a:avLst>
              <a:gd name="adj" fmla="val 497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21D4DC8-D618-B443-9B2F-01BF094A5516}"/>
              </a:ext>
            </a:extLst>
          </p:cNvPr>
          <p:cNvSpPr/>
          <p:nvPr/>
        </p:nvSpPr>
        <p:spPr>
          <a:xfrm>
            <a:off x="5874831" y="3546558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Input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5F9BA78-835E-9E43-98A8-B0255BE46F61}"/>
              </a:ext>
            </a:extLst>
          </p:cNvPr>
          <p:cNvSpPr/>
          <p:nvPr/>
        </p:nvSpPr>
        <p:spPr>
          <a:xfrm>
            <a:off x="7541553" y="2189714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CC91756-F56A-284F-8961-FA9C0F319F29}"/>
              </a:ext>
            </a:extLst>
          </p:cNvPr>
          <p:cNvSpPr/>
          <p:nvPr/>
        </p:nvSpPr>
        <p:spPr>
          <a:xfrm>
            <a:off x="7541553" y="2807707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9A1496-C25D-4644-885E-72AB6891A74F}"/>
              </a:ext>
            </a:extLst>
          </p:cNvPr>
          <p:cNvSpPr/>
          <p:nvPr/>
        </p:nvSpPr>
        <p:spPr>
          <a:xfrm>
            <a:off x="7541553" y="3425700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670E130-6512-BC40-8C2F-DD92CB865A5C}"/>
              </a:ext>
            </a:extLst>
          </p:cNvPr>
          <p:cNvSpPr/>
          <p:nvPr/>
        </p:nvSpPr>
        <p:spPr>
          <a:xfrm>
            <a:off x="7541553" y="4043694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4BB60E0-AA39-104A-911D-50B8F421D24F}"/>
              </a:ext>
            </a:extLst>
          </p:cNvPr>
          <p:cNvSpPr/>
          <p:nvPr/>
        </p:nvSpPr>
        <p:spPr>
          <a:xfrm>
            <a:off x="7541553" y="5151033"/>
            <a:ext cx="630194" cy="543697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B-1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3011CA-39FC-4A45-B014-82F28CBE1A37}"/>
              </a:ext>
            </a:extLst>
          </p:cNvPr>
          <p:cNvSpPr txBox="1"/>
          <p:nvPr/>
        </p:nvSpPr>
        <p:spPr>
          <a:xfrm>
            <a:off x="6077838" y="1716643"/>
            <a:ext cx="197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B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C11B77-5C0A-1745-A057-7A5B1896B278}"/>
              </a:ext>
            </a:extLst>
          </p:cNvPr>
          <p:cNvGrpSpPr/>
          <p:nvPr/>
        </p:nvGrpSpPr>
        <p:grpSpPr>
          <a:xfrm>
            <a:off x="6509970" y="2488737"/>
            <a:ext cx="1036528" cy="2961319"/>
            <a:chOff x="3576915" y="2223461"/>
            <a:chExt cx="1036528" cy="2961319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8071F70-FB54-664D-8CE7-5841DB8DE5F1}"/>
                </a:ext>
              </a:extLst>
            </p:cNvPr>
            <p:cNvCxnSpPr/>
            <p:nvPr/>
          </p:nvCxnSpPr>
          <p:spPr>
            <a:xfrm flipV="1">
              <a:off x="3576915" y="2223461"/>
              <a:ext cx="1036528" cy="13568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114E92B-E6BD-B143-AD26-2C74C68F7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6915" y="2841454"/>
              <a:ext cx="1036528" cy="7388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6C99884-0176-0E49-A1E0-4DCB1EE067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6915" y="3459447"/>
              <a:ext cx="1036528" cy="1208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E4FCDA2-98C0-6F4C-BF54-D97D1C391892}"/>
                </a:ext>
              </a:extLst>
            </p:cNvPr>
            <p:cNvCxnSpPr>
              <a:cxnSpLocks/>
            </p:cNvCxnSpPr>
            <p:nvPr/>
          </p:nvCxnSpPr>
          <p:spPr>
            <a:xfrm>
              <a:off x="3576915" y="3580305"/>
              <a:ext cx="1036528" cy="4971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12CE821-D105-0F4B-9FBB-A4692BACC76F}"/>
                </a:ext>
              </a:extLst>
            </p:cNvPr>
            <p:cNvCxnSpPr>
              <a:cxnSpLocks/>
            </p:cNvCxnSpPr>
            <p:nvPr/>
          </p:nvCxnSpPr>
          <p:spPr>
            <a:xfrm>
              <a:off x="3576915" y="3580305"/>
              <a:ext cx="1036528" cy="16044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807974C-351C-A24A-AEBA-E3B905FC3932}"/>
              </a:ext>
            </a:extLst>
          </p:cNvPr>
          <p:cNvSpPr/>
          <p:nvPr/>
        </p:nvSpPr>
        <p:spPr>
          <a:xfrm>
            <a:off x="9530369" y="5051393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078D0BF-FC04-5D4D-AD40-51D2300EAB1C}"/>
              </a:ext>
            </a:extLst>
          </p:cNvPr>
          <p:cNvSpPr/>
          <p:nvPr/>
        </p:nvSpPr>
        <p:spPr>
          <a:xfrm>
            <a:off x="9479569" y="3280569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0EA640F-5E51-074B-B464-814815E7EEB4}"/>
              </a:ext>
            </a:extLst>
          </p:cNvPr>
          <p:cNvSpPr/>
          <p:nvPr/>
        </p:nvSpPr>
        <p:spPr>
          <a:xfrm>
            <a:off x="9479569" y="2025590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B0B2F28-8C3F-F245-B16C-80476BA3F8AD}"/>
              </a:ext>
            </a:extLst>
          </p:cNvPr>
          <p:cNvSpPr/>
          <p:nvPr/>
        </p:nvSpPr>
        <p:spPr>
          <a:xfrm>
            <a:off x="9479569" y="3894132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5A13C7A-3482-A548-951C-6F43B95A3D8A}"/>
              </a:ext>
            </a:extLst>
          </p:cNvPr>
          <p:cNvSpPr/>
          <p:nvPr/>
        </p:nvSpPr>
        <p:spPr>
          <a:xfrm>
            <a:off x="9492853" y="2655258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3B312EE-D8E2-CB44-9197-F31E1DF7011B}"/>
              </a:ext>
            </a:extLst>
          </p:cNvPr>
          <p:cNvSpPr/>
          <p:nvPr/>
        </p:nvSpPr>
        <p:spPr>
          <a:xfrm>
            <a:off x="10179628" y="3282348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E116E94-60E6-7841-A7A6-FB6C84643EB8}"/>
              </a:ext>
            </a:extLst>
          </p:cNvPr>
          <p:cNvSpPr/>
          <p:nvPr/>
        </p:nvSpPr>
        <p:spPr>
          <a:xfrm>
            <a:off x="10179628" y="2025590"/>
            <a:ext cx="630194" cy="543697"/>
          </a:xfrm>
          <a:prstGeom prst="roundRect">
            <a:avLst>
              <a:gd name="adj" fmla="val 7017"/>
            </a:avLst>
          </a:prstGeom>
          <a:solidFill>
            <a:srgbClr val="A6CEE4"/>
          </a:solidFill>
          <a:ln w="15875">
            <a:solidFill>
              <a:srgbClr val="2078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89F654-6E74-884E-BBB5-A00FC48F00D1}"/>
              </a:ext>
            </a:extLst>
          </p:cNvPr>
          <p:cNvSpPr/>
          <p:nvPr/>
        </p:nvSpPr>
        <p:spPr>
          <a:xfrm>
            <a:off x="8881891" y="2066865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1,1</a:t>
            </a:r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8228059-B14A-D744-AABE-E6FE686E48B7}"/>
              </a:ext>
            </a:extLst>
          </p:cNvPr>
          <p:cNvSpPr/>
          <p:nvPr/>
        </p:nvSpPr>
        <p:spPr>
          <a:xfrm>
            <a:off x="8881891" y="2714094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1,2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41C78C-D8AE-DB44-8003-DA927DE0AE67}"/>
              </a:ext>
            </a:extLst>
          </p:cNvPr>
          <p:cNvSpPr/>
          <p:nvPr/>
        </p:nvSpPr>
        <p:spPr>
          <a:xfrm>
            <a:off x="8881891" y="3374573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1,3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AEECCAB-CB9C-7A48-AF39-34C549EAD55B}"/>
              </a:ext>
            </a:extLst>
          </p:cNvPr>
          <p:cNvSpPr/>
          <p:nvPr/>
        </p:nvSpPr>
        <p:spPr>
          <a:xfrm>
            <a:off x="8881891" y="5164079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1.B-1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7C1A3A8-3D6C-7340-B23C-D21E17BF6786}"/>
              </a:ext>
            </a:extLst>
          </p:cNvPr>
          <p:cNvSpPr/>
          <p:nvPr/>
        </p:nvSpPr>
        <p:spPr>
          <a:xfrm>
            <a:off x="8881891" y="4064890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</a:t>
            </a:r>
            <a:r>
              <a:rPr lang="en-US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1,4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3BAED10-1962-9E4E-B276-8F19DEBB3F90}"/>
              </a:ext>
            </a:extLst>
          </p:cNvPr>
          <p:cNvCxnSpPr>
            <a:stCxn id="26" idx="3"/>
            <a:endCxn id="28" idx="1"/>
          </p:cNvCxnSpPr>
          <p:nvPr/>
        </p:nvCxnSpPr>
        <p:spPr>
          <a:xfrm>
            <a:off x="4947254" y="3944141"/>
            <a:ext cx="838356" cy="2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986EB0-4D9C-DB4D-9DC2-60637D954564}"/>
              </a:ext>
            </a:extLst>
          </p:cNvPr>
          <p:cNvCxnSpPr>
            <a:cxnSpLocks/>
          </p:cNvCxnSpPr>
          <p:nvPr/>
        </p:nvCxnSpPr>
        <p:spPr>
          <a:xfrm>
            <a:off x="8274810" y="3817225"/>
            <a:ext cx="4764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449FEAB-B2BB-8244-A7A0-1769429237D2}"/>
              </a:ext>
            </a:extLst>
          </p:cNvPr>
          <p:cNvSpPr txBox="1"/>
          <p:nvPr/>
        </p:nvSpPr>
        <p:spPr>
          <a:xfrm>
            <a:off x="5836731" y="2410244"/>
            <a:ext cx="190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Partitioning hash function: </a:t>
            </a:r>
            <a:r>
              <a:rPr lang="en-US" sz="16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</a:t>
            </a:r>
            <a:r>
              <a:rPr lang="en-US" sz="1600" i="1" baseline="-25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p’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79DABA3-BE47-9F4E-A406-6CCD93A702E7}"/>
                  </a:ext>
                </a:extLst>
              </p:cNvPr>
              <p:cNvSpPr/>
              <p:nvPr/>
            </p:nvSpPr>
            <p:spPr>
              <a:xfrm>
                <a:off x="5877776" y="3007448"/>
                <a:ext cx="9829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h</a:t>
                </a:r>
                <a:r>
                  <a:rPr lang="en-US" i="1" baseline="-250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p</a:t>
                </a:r>
                <a:r>
                  <a:rPr lang="en-US" i="1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h</a:t>
                </a:r>
                <a:r>
                  <a:rPr lang="en-US" i="1" baseline="-250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p’ </a:t>
                </a:r>
                <a:endParaRPr lang="en-US" dirty="0"/>
              </a:p>
            </p:txBody>
          </p:sp>
        </mc:Choice>
        <mc:Fallback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79DABA3-BE47-9F4E-A406-6CCD93A70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776" y="3007448"/>
                <a:ext cx="982961" cy="369332"/>
              </a:xfrm>
              <a:prstGeom prst="rect">
                <a:avLst/>
              </a:prstGeom>
              <a:blipFill>
                <a:blip r:embed="rId3"/>
                <a:stretch>
                  <a:fillRect l="-5128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801EE176-9889-AD40-8571-16F120B8AC59}"/>
              </a:ext>
            </a:extLst>
          </p:cNvPr>
          <p:cNvSpPr txBox="1"/>
          <p:nvPr/>
        </p:nvSpPr>
        <p:spPr>
          <a:xfrm>
            <a:off x="8479319" y="514011"/>
            <a:ext cx="2913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31B1B"/>
                </a:solidFill>
                <a:latin typeface="xkcd Script" panose="03000503000000000000" pitchFamily="49" charset="0"/>
                <a:ea typeface="xkcd Script" panose="03000503000000000000" pitchFamily="49" charset="0"/>
              </a:rPr>
              <a:t>What about too many duplicates?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68871A-FD3B-4A44-AB4A-20AFE659F1D6}"/>
              </a:ext>
            </a:extLst>
          </p:cNvPr>
          <p:cNvSpPr txBox="1"/>
          <p:nvPr/>
        </p:nvSpPr>
        <p:spPr>
          <a:xfrm>
            <a:off x="8466481" y="1193423"/>
            <a:ext cx="2913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31B1B"/>
                </a:solidFill>
                <a:latin typeface="xkcd Script" panose="03000503000000000000" pitchFamily="49" charset="0"/>
                <a:ea typeface="xkcd Script" panose="03000503000000000000" pitchFamily="49" charset="0"/>
              </a:rPr>
              <a:t>What about too many collisions?</a:t>
            </a:r>
          </a:p>
        </p:txBody>
      </p:sp>
    </p:spTree>
    <p:extLst>
      <p:ext uri="{BB962C8B-B14F-4D97-AF65-F5344CB8AC3E}">
        <p14:creationId xmlns:p14="http://schemas.microsoft.com/office/powerpoint/2010/main" val="16720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Dubai" panose="020B0503030403030204" pitchFamily="34" charset="-78"/>
              <a:ea typeface="Helvetica Neue" panose="02000503000000020004" pitchFamily="2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5407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The Sort-Hash Duality</a:t>
            </a:r>
          </a:p>
        </p:txBody>
      </p:sp>
    </p:spTree>
    <p:extLst>
      <p:ext uri="{BB962C8B-B14F-4D97-AF65-F5344CB8AC3E}">
        <p14:creationId xmlns:p14="http://schemas.microsoft.com/office/powerpoint/2010/main" val="3826829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52C78B3C-4A1B-8347-ADD0-2994513B67EC}"/>
              </a:ext>
            </a:extLst>
          </p:cNvPr>
          <p:cNvSpPr txBox="1"/>
          <p:nvPr/>
        </p:nvSpPr>
        <p:spPr>
          <a:xfrm>
            <a:off x="1865221" y="919217"/>
            <a:ext cx="2283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External Sorting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5AA20A-0302-E54E-9186-FFF73C660A62}"/>
              </a:ext>
            </a:extLst>
          </p:cNvPr>
          <p:cNvGrpSpPr/>
          <p:nvPr/>
        </p:nvGrpSpPr>
        <p:grpSpPr>
          <a:xfrm>
            <a:off x="6323233" y="2025671"/>
            <a:ext cx="4712917" cy="2448067"/>
            <a:chOff x="6439380" y="2066774"/>
            <a:chExt cx="4712917" cy="24480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3DBF38-BDD0-DE47-95EC-0A095644AF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39380" y="2066774"/>
              <a:ext cx="3401847" cy="2448067"/>
              <a:chOff x="323884" y="1309751"/>
              <a:chExt cx="5852133" cy="4211362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6813227-F642-6A44-88A1-505559A6B285}"/>
                  </a:ext>
                </a:extLst>
              </p:cNvPr>
              <p:cNvSpPr/>
              <p:nvPr/>
            </p:nvSpPr>
            <p:spPr>
              <a:xfrm>
                <a:off x="1365934" y="1622950"/>
                <a:ext cx="2489200" cy="3708400"/>
              </a:xfrm>
              <a:prstGeom prst="roundRect">
                <a:avLst>
                  <a:gd name="adj" fmla="val 497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72526781-70FA-9845-8810-58C498BF8792}"/>
                  </a:ext>
                </a:extLst>
              </p:cNvPr>
              <p:cNvSpPr/>
              <p:nvPr/>
            </p:nvSpPr>
            <p:spPr>
              <a:xfrm>
                <a:off x="323884" y="1309751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1</a:t>
                </a: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CA0748DF-CD10-F84E-8DCD-7943F0B1F04A}"/>
                  </a:ext>
                </a:extLst>
              </p:cNvPr>
              <p:cNvSpPr/>
              <p:nvPr/>
            </p:nvSpPr>
            <p:spPr>
              <a:xfrm>
                <a:off x="323884" y="1906264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2</a:t>
                </a: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1E37A48-2DE7-974F-B81C-5069390BB640}"/>
                  </a:ext>
                </a:extLst>
              </p:cNvPr>
              <p:cNvSpPr/>
              <p:nvPr/>
            </p:nvSpPr>
            <p:spPr>
              <a:xfrm>
                <a:off x="323884" y="2502777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3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9FA8E71F-3453-ED44-8D6A-B7E55331C3CB}"/>
                  </a:ext>
                </a:extLst>
              </p:cNvPr>
              <p:cNvSpPr/>
              <p:nvPr/>
            </p:nvSpPr>
            <p:spPr>
              <a:xfrm>
                <a:off x="323884" y="3099290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4</a:t>
                </a:r>
              </a:p>
            </p:txBody>
          </p:sp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C09C2C47-A97E-5042-83B7-D0BCCCADD5AF}"/>
                  </a:ext>
                </a:extLst>
              </p:cNvPr>
              <p:cNvSpPr/>
              <p:nvPr/>
            </p:nvSpPr>
            <p:spPr>
              <a:xfrm>
                <a:off x="323884" y="4977416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C86A940D-9661-9A4A-81B6-1C69D2ACB563}"/>
                  </a:ext>
                </a:extLst>
              </p:cNvPr>
              <p:cNvSpPr/>
              <p:nvPr/>
            </p:nvSpPr>
            <p:spPr>
              <a:xfrm>
                <a:off x="1455155" y="3077206"/>
                <a:ext cx="630194" cy="543697"/>
              </a:xfrm>
              <a:prstGeom prst="roundRect">
                <a:avLst>
                  <a:gd name="adj" fmla="val 15915"/>
                </a:avLst>
              </a:prstGeom>
              <a:solidFill>
                <a:srgbClr val="B2E08A"/>
              </a:solidFill>
              <a:ln w="9525">
                <a:solidFill>
                  <a:srgbClr val="31A1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accent6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154258E4-509B-F34F-BA00-343FC67BFE53}"/>
                  </a:ext>
                </a:extLst>
              </p:cNvPr>
              <p:cNvSpPr/>
              <p:nvPr/>
            </p:nvSpPr>
            <p:spPr>
              <a:xfrm>
                <a:off x="3121877" y="1720362"/>
                <a:ext cx="630194" cy="543697"/>
              </a:xfrm>
              <a:prstGeom prst="roundRect">
                <a:avLst>
                  <a:gd name="adj" fmla="val 15915"/>
                </a:avLst>
              </a:prstGeom>
              <a:solidFill>
                <a:srgbClr val="B2E08A"/>
              </a:solidFill>
              <a:ln w="9525">
                <a:solidFill>
                  <a:srgbClr val="31A1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1</a:t>
                </a: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2172FC5A-D538-9946-9309-54309119DDB2}"/>
                  </a:ext>
                </a:extLst>
              </p:cNvPr>
              <p:cNvSpPr/>
              <p:nvPr/>
            </p:nvSpPr>
            <p:spPr>
              <a:xfrm>
                <a:off x="3121877" y="2338355"/>
                <a:ext cx="630194" cy="543697"/>
              </a:xfrm>
              <a:prstGeom prst="roundRect">
                <a:avLst>
                  <a:gd name="adj" fmla="val 15915"/>
                </a:avLst>
              </a:prstGeom>
              <a:solidFill>
                <a:srgbClr val="B2E08A"/>
              </a:solidFill>
              <a:ln w="9525">
                <a:solidFill>
                  <a:srgbClr val="31A1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22B1A3B-2221-9D4C-B4D2-E0A46A1BD696}"/>
                  </a:ext>
                </a:extLst>
              </p:cNvPr>
              <p:cNvSpPr/>
              <p:nvPr/>
            </p:nvSpPr>
            <p:spPr>
              <a:xfrm>
                <a:off x="3121877" y="2956348"/>
                <a:ext cx="630194" cy="543697"/>
              </a:xfrm>
              <a:prstGeom prst="roundRect">
                <a:avLst>
                  <a:gd name="adj" fmla="val 15915"/>
                </a:avLst>
              </a:prstGeom>
              <a:solidFill>
                <a:srgbClr val="B2E08A"/>
              </a:solidFill>
              <a:ln w="9525">
                <a:solidFill>
                  <a:srgbClr val="31A1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3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9675E223-B53A-3D49-9496-8A3D391E24C5}"/>
                  </a:ext>
                </a:extLst>
              </p:cNvPr>
              <p:cNvSpPr/>
              <p:nvPr/>
            </p:nvSpPr>
            <p:spPr>
              <a:xfrm>
                <a:off x="3121877" y="3574342"/>
                <a:ext cx="630194" cy="543697"/>
              </a:xfrm>
              <a:prstGeom prst="roundRect">
                <a:avLst>
                  <a:gd name="adj" fmla="val 15915"/>
                </a:avLst>
              </a:prstGeom>
              <a:solidFill>
                <a:srgbClr val="B2E08A"/>
              </a:solidFill>
              <a:ln w="9525">
                <a:solidFill>
                  <a:srgbClr val="31A1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4A5EA5DC-E2A2-DD48-99C7-EFFF926DD23E}"/>
                  </a:ext>
                </a:extLst>
              </p:cNvPr>
              <p:cNvSpPr/>
              <p:nvPr/>
            </p:nvSpPr>
            <p:spPr>
              <a:xfrm>
                <a:off x="3121877" y="4681681"/>
                <a:ext cx="630194" cy="543697"/>
              </a:xfrm>
              <a:prstGeom prst="roundRect">
                <a:avLst>
                  <a:gd name="adj" fmla="val 15915"/>
                </a:avLst>
              </a:prstGeom>
              <a:solidFill>
                <a:srgbClr val="B2E08A"/>
              </a:solidFill>
              <a:ln w="9525">
                <a:solidFill>
                  <a:srgbClr val="31A1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52911B83-D23D-F746-B04D-743CCF7012A5}"/>
                  </a:ext>
                </a:extLst>
              </p:cNvPr>
              <p:cNvSpPr/>
              <p:nvPr/>
            </p:nvSpPr>
            <p:spPr>
              <a:xfrm>
                <a:off x="4158405" y="4681681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B11BD646-FD29-1041-91DA-E3641C6C556C}"/>
                  </a:ext>
                </a:extLst>
              </p:cNvPr>
              <p:cNvSpPr/>
              <p:nvPr/>
            </p:nvSpPr>
            <p:spPr>
              <a:xfrm>
                <a:off x="4107605" y="2910857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FCE75AA7-D99D-064E-9F0E-9E013AFB2130}"/>
                  </a:ext>
                </a:extLst>
              </p:cNvPr>
              <p:cNvSpPr/>
              <p:nvPr/>
            </p:nvSpPr>
            <p:spPr>
              <a:xfrm>
                <a:off x="4107605" y="1655878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997B6097-FF49-0445-B644-48EA1179B4EE}"/>
                  </a:ext>
                </a:extLst>
              </p:cNvPr>
              <p:cNvSpPr/>
              <p:nvPr/>
            </p:nvSpPr>
            <p:spPr>
              <a:xfrm>
                <a:off x="4847614" y="4681681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33F8B872-76F5-8347-9079-FC8B728A7360}"/>
                  </a:ext>
                </a:extLst>
              </p:cNvPr>
              <p:cNvSpPr/>
              <p:nvPr/>
            </p:nvSpPr>
            <p:spPr>
              <a:xfrm>
                <a:off x="4107605" y="3524420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3A5198FB-9AE9-474B-A483-8D0B499729A0}"/>
                  </a:ext>
                </a:extLst>
              </p:cNvPr>
              <p:cNvSpPr/>
              <p:nvPr/>
            </p:nvSpPr>
            <p:spPr>
              <a:xfrm>
                <a:off x="4120889" y="2285546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415CE898-7D35-2B40-A45C-02677832340A}"/>
                  </a:ext>
                </a:extLst>
              </p:cNvPr>
              <p:cNvSpPr/>
              <p:nvPr/>
            </p:nvSpPr>
            <p:spPr>
              <a:xfrm>
                <a:off x="4807664" y="2912636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AF7FD2A5-4195-BC4D-8D02-D0F04E023CA0}"/>
                  </a:ext>
                </a:extLst>
              </p:cNvPr>
              <p:cNvSpPr/>
              <p:nvPr/>
            </p:nvSpPr>
            <p:spPr>
              <a:xfrm>
                <a:off x="5520423" y="2920152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CEE3DDC4-06C4-2A47-AD1D-81D11D9BB352}"/>
                  </a:ext>
                </a:extLst>
              </p:cNvPr>
              <p:cNvSpPr/>
              <p:nvPr/>
            </p:nvSpPr>
            <p:spPr>
              <a:xfrm>
                <a:off x="5545823" y="4690166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29" name="Rounded Rectangle 128">
                <a:extLst>
                  <a:ext uri="{FF2B5EF4-FFF2-40B4-BE49-F238E27FC236}">
                    <a16:creationId xmlns:a16="http://schemas.microsoft.com/office/drawing/2014/main" id="{2850FCB8-9A26-6546-8420-8FD052D22DFF}"/>
                  </a:ext>
                </a:extLst>
              </p:cNvPr>
              <p:cNvSpPr/>
              <p:nvPr/>
            </p:nvSpPr>
            <p:spPr>
              <a:xfrm>
                <a:off x="4807664" y="1655878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95AFBB98-B5D9-964A-8E63-4AB290794E51}"/>
                  </a:ext>
                </a:extLst>
              </p:cNvPr>
              <p:cNvSpPr/>
              <p:nvPr/>
            </p:nvSpPr>
            <p:spPr>
              <a:xfrm>
                <a:off x="5514088" y="1655877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C4F9D311-C14E-B643-8C92-B0AA0403F224}"/>
                  </a:ext>
                </a:extLst>
              </p:cNvPr>
              <p:cNvSpPr/>
              <p:nvPr/>
            </p:nvSpPr>
            <p:spPr>
              <a:xfrm>
                <a:off x="323884" y="3099290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id="{12ECD3B9-5E83-8445-9933-93515CCC3839}"/>
                  </a:ext>
                </a:extLst>
              </p:cNvPr>
              <p:cNvSpPr/>
              <p:nvPr/>
            </p:nvSpPr>
            <p:spPr>
              <a:xfrm>
                <a:off x="323884" y="2498598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0C83FC5-0EA1-6D4A-B5A4-4D7E896372A8}"/>
                  </a:ext>
                </a:extLst>
              </p:cNvPr>
              <p:cNvSpPr/>
              <p:nvPr/>
            </p:nvSpPr>
            <p:spPr>
              <a:xfrm>
                <a:off x="323884" y="1906263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7D418BB-22FC-494C-802E-1E200FB1C287}"/>
                  </a:ext>
                </a:extLst>
              </p:cNvPr>
              <p:cNvSpPr/>
              <p:nvPr/>
            </p:nvSpPr>
            <p:spPr>
              <a:xfrm>
                <a:off x="323884" y="1309751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36" name="Rounded Rectangle 135">
                <a:extLst>
                  <a:ext uri="{FF2B5EF4-FFF2-40B4-BE49-F238E27FC236}">
                    <a16:creationId xmlns:a16="http://schemas.microsoft.com/office/drawing/2014/main" id="{B154662F-5446-6340-9787-EC4413BEE1D4}"/>
                  </a:ext>
                </a:extLst>
              </p:cNvPr>
              <p:cNvSpPr/>
              <p:nvPr/>
            </p:nvSpPr>
            <p:spPr>
              <a:xfrm>
                <a:off x="3121877" y="2956348"/>
                <a:ext cx="630194" cy="543697"/>
              </a:xfrm>
              <a:prstGeom prst="roundRect">
                <a:avLst>
                  <a:gd name="adj" fmla="val 15915"/>
                </a:avLst>
              </a:prstGeom>
              <a:solidFill>
                <a:srgbClr val="B2E08A"/>
              </a:solidFill>
              <a:ln w="9525">
                <a:solidFill>
                  <a:srgbClr val="31A1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37" name="Rounded Rectangle 136">
                <a:extLst>
                  <a:ext uri="{FF2B5EF4-FFF2-40B4-BE49-F238E27FC236}">
                    <a16:creationId xmlns:a16="http://schemas.microsoft.com/office/drawing/2014/main" id="{970EBBD8-090F-814C-9F0B-1CE04D3B53C1}"/>
                  </a:ext>
                </a:extLst>
              </p:cNvPr>
              <p:cNvSpPr/>
              <p:nvPr/>
            </p:nvSpPr>
            <p:spPr>
              <a:xfrm>
                <a:off x="3121877" y="1726472"/>
                <a:ext cx="630194" cy="543697"/>
              </a:xfrm>
              <a:prstGeom prst="roundRect">
                <a:avLst>
                  <a:gd name="adj" fmla="val 15915"/>
                </a:avLst>
              </a:prstGeom>
              <a:solidFill>
                <a:srgbClr val="B2E08A"/>
              </a:solidFill>
              <a:ln w="9525">
                <a:solidFill>
                  <a:srgbClr val="31A1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sp>
            <p:nvSpPr>
              <p:cNvPr id="138" name="Rounded Rectangle 137">
                <a:extLst>
                  <a:ext uri="{FF2B5EF4-FFF2-40B4-BE49-F238E27FC236}">
                    <a16:creationId xmlns:a16="http://schemas.microsoft.com/office/drawing/2014/main" id="{4001649B-7152-5643-9059-B0BEB85740B7}"/>
                  </a:ext>
                </a:extLst>
              </p:cNvPr>
              <p:cNvSpPr/>
              <p:nvPr/>
            </p:nvSpPr>
            <p:spPr>
              <a:xfrm>
                <a:off x="4807664" y="3528753"/>
                <a:ext cx="630194" cy="543697"/>
              </a:xfrm>
              <a:prstGeom prst="roundRect">
                <a:avLst>
                  <a:gd name="adj" fmla="val 7017"/>
                </a:avLst>
              </a:prstGeom>
              <a:solidFill>
                <a:srgbClr val="A6CEE4"/>
              </a:solidFill>
              <a:ln w="15875">
                <a:solidFill>
                  <a:srgbClr val="2078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E74F20F-9FF1-074A-866E-91FE4592AEA8}"/>
                  </a:ext>
                </a:extLst>
              </p:cNvPr>
              <p:cNvGrpSpPr/>
              <p:nvPr/>
            </p:nvGrpSpPr>
            <p:grpSpPr>
              <a:xfrm>
                <a:off x="2085349" y="2043760"/>
                <a:ext cx="1036528" cy="2961319"/>
                <a:chOff x="3576915" y="2223461"/>
                <a:chExt cx="1036528" cy="2961319"/>
              </a:xfrm>
            </p:grpSpPr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44C5B5BB-2E4D-A84E-AF95-1D6916C2FA33}"/>
                    </a:ext>
                  </a:extLst>
                </p:cNvPr>
                <p:cNvCxnSpPr/>
                <p:nvPr/>
              </p:nvCxnSpPr>
              <p:spPr>
                <a:xfrm flipV="1">
                  <a:off x="3576915" y="2223461"/>
                  <a:ext cx="1036528" cy="135684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FBD95AA4-64BE-6344-88C3-0A8EE59A5B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76915" y="2841454"/>
                  <a:ext cx="1036528" cy="7388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9F52CC9C-D7F6-424F-AD57-6EBF0781AD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76915" y="3459447"/>
                  <a:ext cx="1036528" cy="12085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EB057C91-861C-3149-A7E8-3DBBED5A1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76915" y="3580305"/>
                  <a:ext cx="1036528" cy="49713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66336715-6C50-B246-95E4-FCC52D3E8D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76915" y="3580305"/>
                  <a:ext cx="1036528" cy="16044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F6419767-F908-2946-846C-EC53A56BBDFD}"/>
                </a:ext>
              </a:extLst>
            </p:cNvPr>
            <p:cNvSpPr/>
            <p:nvPr/>
          </p:nvSpPr>
          <p:spPr>
            <a:xfrm>
              <a:off x="10090019" y="2248837"/>
              <a:ext cx="494562" cy="2155696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2162C74B-E58F-5D46-841A-5FD22D91C59F}"/>
                </a:ext>
              </a:extLst>
            </p:cNvPr>
            <p:cNvSpPr/>
            <p:nvPr/>
          </p:nvSpPr>
          <p:spPr>
            <a:xfrm>
              <a:off x="10926056" y="2439244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BC571FC5-9CF8-3342-99F6-AAD53E8A5D99}"/>
                </a:ext>
              </a:extLst>
            </p:cNvPr>
            <p:cNvSpPr/>
            <p:nvPr/>
          </p:nvSpPr>
          <p:spPr>
            <a:xfrm>
              <a:off x="10926056" y="3582791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94B569C1-C2E8-4345-B71F-C609D593638F}"/>
                </a:ext>
              </a:extLst>
            </p:cNvPr>
            <p:cNvSpPr/>
            <p:nvPr/>
          </p:nvSpPr>
          <p:spPr>
            <a:xfrm>
              <a:off x="10926056" y="2721559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7C588262-34DE-EB4F-B8B4-94D907FD3DEA}"/>
                </a:ext>
              </a:extLst>
            </p:cNvPr>
            <p:cNvSpPr/>
            <p:nvPr/>
          </p:nvSpPr>
          <p:spPr>
            <a:xfrm>
              <a:off x="10926056" y="3009296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5DCA7562-E185-8E4B-9D4F-6270DC471364}"/>
                </a:ext>
              </a:extLst>
            </p:cNvPr>
            <p:cNvSpPr/>
            <p:nvPr/>
          </p:nvSpPr>
          <p:spPr>
            <a:xfrm>
              <a:off x="10926056" y="3297033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C30367F2-5782-0E44-B3CD-E642556EFA95}"/>
                </a:ext>
              </a:extLst>
            </p:cNvPr>
            <p:cNvSpPr/>
            <p:nvPr/>
          </p:nvSpPr>
          <p:spPr>
            <a:xfrm>
              <a:off x="10926056" y="3862332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540F7C4-2547-1549-8D66-C54D00E26F00}"/>
              </a:ext>
            </a:extLst>
          </p:cNvPr>
          <p:cNvGrpSpPr/>
          <p:nvPr/>
        </p:nvGrpSpPr>
        <p:grpSpPr>
          <a:xfrm>
            <a:off x="812358" y="2085206"/>
            <a:ext cx="4495421" cy="2456686"/>
            <a:chOff x="430606" y="2086038"/>
            <a:chExt cx="4495421" cy="2456686"/>
          </a:xfrm>
        </p:grpSpPr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173645F9-4DB2-1544-9998-A94501F5C797}"/>
                </a:ext>
              </a:extLst>
            </p:cNvPr>
            <p:cNvSpPr/>
            <p:nvPr/>
          </p:nvSpPr>
          <p:spPr>
            <a:xfrm>
              <a:off x="3024035" y="2212960"/>
              <a:ext cx="1427676" cy="2155695"/>
            </a:xfrm>
            <a:prstGeom prst="roundRect">
              <a:avLst>
                <a:gd name="adj" fmla="val 497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A27A72F5-93D1-0A4D-BF83-3A84E1A40DD3}"/>
                </a:ext>
              </a:extLst>
            </p:cNvPr>
            <p:cNvSpPr/>
            <p:nvPr/>
          </p:nvSpPr>
          <p:spPr>
            <a:xfrm>
              <a:off x="430606" y="2086038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53C75FFD-1882-8E40-AB31-581DFDE343AC}"/>
                </a:ext>
              </a:extLst>
            </p:cNvPr>
            <p:cNvSpPr/>
            <p:nvPr/>
          </p:nvSpPr>
          <p:spPr>
            <a:xfrm>
              <a:off x="430606" y="2432791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2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25BF4A72-C6F4-7940-A865-81D96010C8BB}"/>
                </a:ext>
              </a:extLst>
            </p:cNvPr>
            <p:cNvSpPr/>
            <p:nvPr/>
          </p:nvSpPr>
          <p:spPr>
            <a:xfrm>
              <a:off x="430606" y="2779545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3</a:t>
              </a:r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8BA8E102-7423-1248-844C-6515E5400E95}"/>
                </a:ext>
              </a:extLst>
            </p:cNvPr>
            <p:cNvSpPr/>
            <p:nvPr/>
          </p:nvSpPr>
          <p:spPr>
            <a:xfrm>
              <a:off x="430606" y="3126298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4</a:t>
              </a:r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210B3428-034B-0D47-A9A4-4F197E71DF98}"/>
                </a:ext>
              </a:extLst>
            </p:cNvPr>
            <p:cNvSpPr/>
            <p:nvPr/>
          </p:nvSpPr>
          <p:spPr>
            <a:xfrm>
              <a:off x="430606" y="4218054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EEC3DC61-ADEA-CD46-9E24-85E293CC37A5}"/>
                </a:ext>
              </a:extLst>
            </p:cNvPr>
            <p:cNvSpPr/>
            <p:nvPr/>
          </p:nvSpPr>
          <p:spPr>
            <a:xfrm flipH="1">
              <a:off x="3967572" y="3074217"/>
              <a:ext cx="366332" cy="316051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F1B10EB4-2D78-7B45-9E3E-4E2A6F287CA5}"/>
                </a:ext>
              </a:extLst>
            </p:cNvPr>
            <p:cNvSpPr/>
            <p:nvPr/>
          </p:nvSpPr>
          <p:spPr>
            <a:xfrm flipH="1">
              <a:off x="3102581" y="2269585"/>
              <a:ext cx="366332" cy="316051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</a:t>
              </a: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C8A73995-1FBC-C143-B142-450A31C774B2}"/>
                </a:ext>
              </a:extLst>
            </p:cNvPr>
            <p:cNvSpPr/>
            <p:nvPr/>
          </p:nvSpPr>
          <p:spPr>
            <a:xfrm flipH="1">
              <a:off x="3102581" y="2628825"/>
              <a:ext cx="366332" cy="316051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996EB11C-C0F1-7D4F-8395-4CCAA838EBF3}"/>
                </a:ext>
              </a:extLst>
            </p:cNvPr>
            <p:cNvSpPr/>
            <p:nvPr/>
          </p:nvSpPr>
          <p:spPr>
            <a:xfrm flipH="1">
              <a:off x="3102581" y="2988065"/>
              <a:ext cx="366332" cy="316051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3</a:t>
              </a:r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2E4D9C45-D37E-BA48-9C26-06E2C6606152}"/>
                </a:ext>
              </a:extLst>
            </p:cNvPr>
            <p:cNvSpPr/>
            <p:nvPr/>
          </p:nvSpPr>
          <p:spPr>
            <a:xfrm flipH="1">
              <a:off x="3102581" y="3347305"/>
              <a:ext cx="366332" cy="316051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F6A053B7-BCDE-8148-9177-47E5FCA76DF2}"/>
                </a:ext>
              </a:extLst>
            </p:cNvPr>
            <p:cNvSpPr/>
            <p:nvPr/>
          </p:nvSpPr>
          <p:spPr>
            <a:xfrm flipH="1">
              <a:off x="3102581" y="3991002"/>
              <a:ext cx="366332" cy="316051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391D1D0F-C3E8-DF4B-82A2-3025428D9CC9}"/>
                </a:ext>
              </a:extLst>
            </p:cNvPr>
            <p:cNvSpPr/>
            <p:nvPr/>
          </p:nvSpPr>
          <p:spPr>
            <a:xfrm>
              <a:off x="1746961" y="3963867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58" name="Rounded Rectangle 157">
              <a:extLst>
                <a:ext uri="{FF2B5EF4-FFF2-40B4-BE49-F238E27FC236}">
                  <a16:creationId xmlns:a16="http://schemas.microsoft.com/office/drawing/2014/main" id="{F76D4784-8BDC-B849-AEFB-26FC085E3C7A}"/>
                </a:ext>
              </a:extLst>
            </p:cNvPr>
            <p:cNvSpPr/>
            <p:nvPr/>
          </p:nvSpPr>
          <p:spPr>
            <a:xfrm>
              <a:off x="1717431" y="2934486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EE4BE745-BBA6-BF44-A216-A0DB00379389}"/>
                </a:ext>
              </a:extLst>
            </p:cNvPr>
            <p:cNvSpPr/>
            <p:nvPr/>
          </p:nvSpPr>
          <p:spPr>
            <a:xfrm>
              <a:off x="1717431" y="2204966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0" name="Rounded Rectangle 159">
              <a:extLst>
                <a:ext uri="{FF2B5EF4-FFF2-40B4-BE49-F238E27FC236}">
                  <a16:creationId xmlns:a16="http://schemas.microsoft.com/office/drawing/2014/main" id="{4DDD3D31-4066-7245-933A-92711D8055C3}"/>
                </a:ext>
              </a:extLst>
            </p:cNvPr>
            <p:cNvSpPr/>
            <p:nvPr/>
          </p:nvSpPr>
          <p:spPr>
            <a:xfrm>
              <a:off x="2131758" y="3290808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B770CA5B-801E-2643-83CE-6025BE97A271}"/>
                </a:ext>
              </a:extLst>
            </p:cNvPr>
            <p:cNvSpPr/>
            <p:nvPr/>
          </p:nvSpPr>
          <p:spPr>
            <a:xfrm>
              <a:off x="1717431" y="3291150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9E72FF72-B858-F146-9054-D0729BF0CD08}"/>
                </a:ext>
              </a:extLst>
            </p:cNvPr>
            <p:cNvSpPr/>
            <p:nvPr/>
          </p:nvSpPr>
          <p:spPr>
            <a:xfrm>
              <a:off x="1725153" y="2570992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9653354A-6DA3-7541-BCDD-E1246DF737AE}"/>
                </a:ext>
              </a:extLst>
            </p:cNvPr>
            <p:cNvSpPr/>
            <p:nvPr/>
          </p:nvSpPr>
          <p:spPr>
            <a:xfrm>
              <a:off x="2124376" y="2935520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F61B6525-040D-EA46-A1F2-9F16457F612D}"/>
                </a:ext>
              </a:extLst>
            </p:cNvPr>
            <p:cNvSpPr/>
            <p:nvPr/>
          </p:nvSpPr>
          <p:spPr>
            <a:xfrm>
              <a:off x="2553468" y="2590816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D294484D-EB8D-BD45-AF05-E207060B9EB8}"/>
                </a:ext>
              </a:extLst>
            </p:cNvPr>
            <p:cNvSpPr/>
            <p:nvPr/>
          </p:nvSpPr>
          <p:spPr>
            <a:xfrm>
              <a:off x="2535020" y="3296368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43E2149E-E0ED-2343-88DA-ABEA18A3E16B}"/>
                </a:ext>
              </a:extLst>
            </p:cNvPr>
            <p:cNvSpPr/>
            <p:nvPr/>
          </p:nvSpPr>
          <p:spPr>
            <a:xfrm>
              <a:off x="2124376" y="2204966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E2F7AE36-571C-8F4B-80E5-6D68A63AB3D6}"/>
                </a:ext>
              </a:extLst>
            </p:cNvPr>
            <p:cNvSpPr/>
            <p:nvPr/>
          </p:nvSpPr>
          <p:spPr>
            <a:xfrm>
              <a:off x="2535020" y="2204965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1073992D-91B3-9D48-B436-B09A00E92697}"/>
                </a:ext>
              </a:extLst>
            </p:cNvPr>
            <p:cNvSpPr/>
            <p:nvPr/>
          </p:nvSpPr>
          <p:spPr>
            <a:xfrm>
              <a:off x="430606" y="3126298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3AA11B30-1BD5-CE4B-AAFA-695D3FFD528D}"/>
                </a:ext>
              </a:extLst>
            </p:cNvPr>
            <p:cNvSpPr/>
            <p:nvPr/>
          </p:nvSpPr>
          <p:spPr>
            <a:xfrm>
              <a:off x="430606" y="2777115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223EEAE8-A2F0-F249-AFCB-480DBD20B334}"/>
                </a:ext>
              </a:extLst>
            </p:cNvPr>
            <p:cNvSpPr/>
            <p:nvPr/>
          </p:nvSpPr>
          <p:spPr>
            <a:xfrm>
              <a:off x="430606" y="2432791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C9D27B3F-B8E8-4D42-8A96-FFBD2A48302A}"/>
                </a:ext>
              </a:extLst>
            </p:cNvPr>
            <p:cNvSpPr/>
            <p:nvPr/>
          </p:nvSpPr>
          <p:spPr>
            <a:xfrm>
              <a:off x="430606" y="2086038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4A77C84-637D-434A-8CAC-62B55A6D166B}"/>
                </a:ext>
              </a:extLst>
            </p:cNvPr>
            <p:cNvSpPr/>
            <p:nvPr/>
          </p:nvSpPr>
          <p:spPr>
            <a:xfrm flipH="1">
              <a:off x="3102581" y="2988065"/>
              <a:ext cx="366332" cy="316051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D0CAB55F-722F-F441-8A31-D5989CC98475}"/>
                </a:ext>
              </a:extLst>
            </p:cNvPr>
            <p:cNvSpPr/>
            <p:nvPr/>
          </p:nvSpPr>
          <p:spPr>
            <a:xfrm flipH="1">
              <a:off x="3102581" y="2273137"/>
              <a:ext cx="366332" cy="316051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FB940382-0EDA-4640-8C47-7870E3099970}"/>
                </a:ext>
              </a:extLst>
            </p:cNvPr>
            <p:cNvSpPr/>
            <p:nvPr/>
          </p:nvSpPr>
          <p:spPr>
            <a:xfrm>
              <a:off x="2542572" y="2939895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727D0B-BAE4-CD4A-9405-C6AA35422BC6}"/>
                </a:ext>
              </a:extLst>
            </p:cNvPr>
            <p:cNvCxnSpPr>
              <a:cxnSpLocks/>
              <a:stCxn id="173" idx="1"/>
              <a:endCxn id="151" idx="3"/>
            </p:cNvCxnSpPr>
            <p:nvPr/>
          </p:nvCxnSpPr>
          <p:spPr>
            <a:xfrm>
              <a:off x="3468913" y="2431163"/>
              <a:ext cx="498659" cy="8010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6D59E7BD-951A-6641-B6FF-15BF285957F8}"/>
                </a:ext>
              </a:extLst>
            </p:cNvPr>
            <p:cNvCxnSpPr>
              <a:cxnSpLocks/>
              <a:stCxn id="153" idx="1"/>
              <a:endCxn id="151" idx="3"/>
            </p:cNvCxnSpPr>
            <p:nvPr/>
          </p:nvCxnSpPr>
          <p:spPr>
            <a:xfrm>
              <a:off x="3468913" y="2786851"/>
              <a:ext cx="498659" cy="4453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D84FD2B8-CF10-1648-A4E8-933265581992}"/>
                </a:ext>
              </a:extLst>
            </p:cNvPr>
            <p:cNvCxnSpPr>
              <a:cxnSpLocks/>
              <a:stCxn id="172" idx="1"/>
              <a:endCxn id="151" idx="3"/>
            </p:cNvCxnSpPr>
            <p:nvPr/>
          </p:nvCxnSpPr>
          <p:spPr>
            <a:xfrm>
              <a:off x="3468913" y="3146091"/>
              <a:ext cx="498659" cy="861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4382DE36-4BF2-0646-A6FD-D56A6CEAFFB4}"/>
                </a:ext>
              </a:extLst>
            </p:cNvPr>
            <p:cNvCxnSpPr>
              <a:cxnSpLocks/>
              <a:stCxn id="155" idx="1"/>
              <a:endCxn id="151" idx="3"/>
            </p:cNvCxnSpPr>
            <p:nvPr/>
          </p:nvCxnSpPr>
          <p:spPr>
            <a:xfrm flipV="1">
              <a:off x="3468913" y="3232243"/>
              <a:ext cx="498659" cy="2730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6CEF0D94-B93C-9240-9D4A-3E6ED80CE785}"/>
                </a:ext>
              </a:extLst>
            </p:cNvPr>
            <p:cNvCxnSpPr>
              <a:cxnSpLocks/>
              <a:stCxn id="156" idx="1"/>
              <a:endCxn id="151" idx="3"/>
            </p:cNvCxnSpPr>
            <p:nvPr/>
          </p:nvCxnSpPr>
          <p:spPr>
            <a:xfrm flipV="1">
              <a:off x="3468913" y="3232243"/>
              <a:ext cx="498659" cy="91678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97B41F45-4253-6C4C-ACC9-5D6964A10907}"/>
                </a:ext>
              </a:extLst>
            </p:cNvPr>
            <p:cNvSpPr/>
            <p:nvPr/>
          </p:nvSpPr>
          <p:spPr>
            <a:xfrm>
              <a:off x="1039703" y="2086038"/>
              <a:ext cx="494562" cy="2456686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88" name="Rounded Rectangle 187">
              <a:extLst>
                <a:ext uri="{FF2B5EF4-FFF2-40B4-BE49-F238E27FC236}">
                  <a16:creationId xmlns:a16="http://schemas.microsoft.com/office/drawing/2014/main" id="{CC1AD61B-7DFF-1143-90DB-4B1F082BBC67}"/>
                </a:ext>
              </a:extLst>
            </p:cNvPr>
            <p:cNvSpPr/>
            <p:nvPr/>
          </p:nvSpPr>
          <p:spPr>
            <a:xfrm>
              <a:off x="2132283" y="2576764"/>
              <a:ext cx="366332" cy="316051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4BDF4D78-20F0-FB4B-9F8A-8F69E5F23F50}"/>
                </a:ext>
              </a:extLst>
            </p:cNvPr>
            <p:cNvSpPr/>
            <p:nvPr/>
          </p:nvSpPr>
          <p:spPr>
            <a:xfrm>
              <a:off x="4699786" y="2534247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0B3A9C99-577B-D046-8041-AC677F2C197C}"/>
                </a:ext>
              </a:extLst>
            </p:cNvPr>
            <p:cNvSpPr/>
            <p:nvPr/>
          </p:nvSpPr>
          <p:spPr>
            <a:xfrm>
              <a:off x="4699786" y="3677794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91" name="Rounded Rectangle 190">
              <a:extLst>
                <a:ext uri="{FF2B5EF4-FFF2-40B4-BE49-F238E27FC236}">
                  <a16:creationId xmlns:a16="http://schemas.microsoft.com/office/drawing/2014/main" id="{24AE17BC-179F-EA43-BE0B-9EB0DC2BAFE4}"/>
                </a:ext>
              </a:extLst>
            </p:cNvPr>
            <p:cNvSpPr/>
            <p:nvPr/>
          </p:nvSpPr>
          <p:spPr>
            <a:xfrm>
              <a:off x="4699786" y="2816562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id="{53C9DA04-C5BA-5D40-B473-4494CDD0E276}"/>
                </a:ext>
              </a:extLst>
            </p:cNvPr>
            <p:cNvSpPr/>
            <p:nvPr/>
          </p:nvSpPr>
          <p:spPr>
            <a:xfrm>
              <a:off x="4699786" y="3104299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93" name="Rounded Rectangle 192">
              <a:extLst>
                <a:ext uri="{FF2B5EF4-FFF2-40B4-BE49-F238E27FC236}">
                  <a16:creationId xmlns:a16="http://schemas.microsoft.com/office/drawing/2014/main" id="{6B3508FE-DF73-0446-9071-45111375D83E}"/>
                </a:ext>
              </a:extLst>
            </p:cNvPr>
            <p:cNvSpPr/>
            <p:nvPr/>
          </p:nvSpPr>
          <p:spPr>
            <a:xfrm>
              <a:off x="4699786" y="3392036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176F9B0F-F3EB-764E-8045-E7BBEF61DDE8}"/>
                </a:ext>
              </a:extLst>
            </p:cNvPr>
            <p:cNvSpPr/>
            <p:nvPr/>
          </p:nvSpPr>
          <p:spPr>
            <a:xfrm>
              <a:off x="4699786" y="3957335"/>
              <a:ext cx="226241" cy="225458"/>
            </a:xfrm>
            <a:prstGeom prst="roundRect">
              <a:avLst>
                <a:gd name="adj" fmla="val 7017"/>
              </a:avLst>
            </a:prstGeom>
            <a:solidFill>
              <a:srgbClr val="A6CEE4"/>
            </a:solidFill>
            <a:ln w="1587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11460B6-E25A-C741-8822-A34B03A8B80B}"/>
              </a:ext>
            </a:extLst>
          </p:cNvPr>
          <p:cNvSpPr txBox="1"/>
          <p:nvPr/>
        </p:nvSpPr>
        <p:spPr>
          <a:xfrm>
            <a:off x="852863" y="5059184"/>
            <a:ext cx="1674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Streaming Sort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(Conquer)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F4FBD65-FFD5-BE48-9E49-602EEE807EFA}"/>
              </a:ext>
            </a:extLst>
          </p:cNvPr>
          <p:cNvSpPr txBox="1"/>
          <p:nvPr/>
        </p:nvSpPr>
        <p:spPr>
          <a:xfrm>
            <a:off x="3436585" y="5059184"/>
            <a:ext cx="1366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Merge Pass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(Combine)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14EF511-A93F-6C4C-A530-F5E93E49830B}"/>
              </a:ext>
            </a:extLst>
          </p:cNvPr>
          <p:cNvSpPr txBox="1"/>
          <p:nvPr/>
        </p:nvSpPr>
        <p:spPr>
          <a:xfrm>
            <a:off x="6697758" y="5059184"/>
            <a:ext cx="2073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Streaming Partition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(Divide)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127A945-8833-664F-B0F8-264DD4645008}"/>
              </a:ext>
            </a:extLst>
          </p:cNvPr>
          <p:cNvSpPr txBox="1"/>
          <p:nvPr/>
        </p:nvSpPr>
        <p:spPr>
          <a:xfrm>
            <a:off x="9527168" y="5059184"/>
            <a:ext cx="152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ReHash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Pass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(Conquer)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FA1EA5-B91F-4C47-82BA-9EB157F6FA20}"/>
              </a:ext>
            </a:extLst>
          </p:cNvPr>
          <p:cNvCxnSpPr/>
          <p:nvPr/>
        </p:nvCxnSpPr>
        <p:spPr>
          <a:xfrm>
            <a:off x="5710989" y="1203158"/>
            <a:ext cx="0" cy="4502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23D58AAB-4DCB-EC4A-8931-DDD15A82467D}"/>
              </a:ext>
            </a:extLst>
          </p:cNvPr>
          <p:cNvSpPr txBox="1"/>
          <p:nvPr/>
        </p:nvSpPr>
        <p:spPr>
          <a:xfrm>
            <a:off x="7811028" y="919217"/>
            <a:ext cx="2419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External Hashing</a:t>
            </a:r>
          </a:p>
        </p:txBody>
      </p:sp>
    </p:spTree>
    <p:extLst>
      <p:ext uri="{BB962C8B-B14F-4D97-AF65-F5344CB8AC3E}">
        <p14:creationId xmlns:p14="http://schemas.microsoft.com/office/powerpoint/2010/main" val="1769512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E243F-60BC-B547-BBC1-E0BD15FC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31" y="5811864"/>
            <a:ext cx="10515600" cy="1027880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Building blocks: Sorting &amp; Hashing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A7A1C-0E9E-634B-A7B7-5E65FF48C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31" y="647752"/>
            <a:ext cx="6095999" cy="49781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Why are they building blocks?</a:t>
            </a:r>
          </a:p>
          <a:p>
            <a:pPr marL="0" indent="0">
              <a:buNone/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Rendezvous</a:t>
            </a:r>
          </a:p>
          <a:p>
            <a:pPr lvl="1">
              <a:lnSpc>
                <a:spcPct val="170000"/>
              </a:lnSpc>
            </a:pPr>
            <a:r>
              <a:rPr lang="en-US" sz="18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Duplicate elimination: </a:t>
            </a:r>
            <a:endParaRPr lang="en-US" sz="1800" dirty="0">
              <a:solidFill>
                <a:srgbClr val="E31B1B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914400" lvl="2" indent="0">
              <a:buNone/>
            </a:pPr>
            <a:r>
              <a:rPr lang="en-US" sz="1600" dirty="0">
                <a:solidFill>
                  <a:srgbClr val="E31B1B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 DISTINCT a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lvl="1">
              <a:lnSpc>
                <a:spcPct val="160000"/>
              </a:lnSpc>
            </a:pPr>
            <a:r>
              <a:rPr lang="en-US" sz="18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Join processing 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E31B1B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 R JOIN S on a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lvl="1">
              <a:lnSpc>
                <a:spcPct val="170000"/>
              </a:lnSpc>
            </a:pPr>
            <a:r>
              <a:rPr lang="en-US" sz="18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Grouping &amp; Aggregations: 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E31B1B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 SUM(a) from R GROUP BY b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914400" lvl="2" indent="0">
              <a:buNone/>
            </a:pP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Ordering (Sorting)</a:t>
            </a:r>
          </a:p>
          <a:p>
            <a:pPr lvl="1">
              <a:lnSpc>
                <a:spcPct val="170000"/>
              </a:lnSpc>
            </a:pPr>
            <a:r>
              <a:rPr lang="en-US" sz="18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Ordered Result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E31B1B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 * from R ORDER BY A</a:t>
            </a:r>
          </a:p>
          <a:p>
            <a:pPr lvl="1">
              <a:lnSpc>
                <a:spcPct val="170000"/>
              </a:lnSpc>
            </a:pPr>
            <a:r>
              <a:rPr lang="en-US" sz="18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Bulk Loading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7AB1AB-D9A8-5449-9E61-827D006C64ED}"/>
              </a:ext>
            </a:extLst>
          </p:cNvPr>
          <p:cNvSpPr txBox="1">
            <a:spLocks/>
          </p:cNvSpPr>
          <p:nvPr/>
        </p:nvSpPr>
        <p:spPr>
          <a:xfrm>
            <a:off x="6307810" y="598080"/>
            <a:ext cx="5036949" cy="4978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Why are they special in a DBMS?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Well-studied in-memory algorithms!</a:t>
            </a:r>
          </a:p>
          <a:p>
            <a:pPr lvl="1">
              <a:lnSpc>
                <a:spcPct val="160000"/>
              </a:lnSpc>
            </a:pPr>
            <a:r>
              <a:rPr lang="en-US" sz="17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Sorting: Quick-, Merge-, Radix-, …</a:t>
            </a:r>
          </a:p>
          <a:p>
            <a:pPr lvl="1">
              <a:lnSpc>
                <a:spcPct val="160000"/>
              </a:lnSpc>
            </a:pPr>
            <a:r>
              <a:rPr lang="en-US" sz="17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Hashing</a:t>
            </a:r>
          </a:p>
          <a:p>
            <a:pPr lvl="1">
              <a:lnSpc>
                <a:spcPct val="160000"/>
              </a:lnSpc>
            </a:pPr>
            <a:endParaRPr lang="en-US" sz="17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200" b="1" i="1" dirty="0">
                <a:solidFill>
                  <a:srgbClr val="E31B1B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But … tables don’t fit in memory</a:t>
            </a:r>
          </a:p>
          <a:p>
            <a:pPr lvl="1">
              <a:lnSpc>
                <a:spcPct val="150000"/>
              </a:lnSpc>
            </a:pPr>
            <a:r>
              <a:rPr lang="en-US" sz="17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Can’t rely on virtual memory</a:t>
            </a:r>
          </a:p>
          <a:p>
            <a:pPr lvl="1">
              <a:lnSpc>
                <a:spcPct val="150000"/>
              </a:lnSpc>
            </a:pPr>
            <a:r>
              <a:rPr lang="en-US" sz="17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Disk-oriented – minimize IO</a:t>
            </a:r>
          </a:p>
          <a:p>
            <a:pPr lvl="1">
              <a:lnSpc>
                <a:spcPct val="150000"/>
              </a:lnSpc>
            </a:pPr>
            <a:r>
              <a:rPr lang="en-US" sz="17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Prefer sequential IOs</a:t>
            </a:r>
            <a:endParaRPr lang="en-US" sz="17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endParaRPr lang="en-US" sz="18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909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1B2DBDBD-FB28-184D-A91F-37D5C028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0571477"/>
                  </p:ext>
                </p:extLst>
              </p:nvPr>
            </p:nvGraphicFramePr>
            <p:xfrm>
              <a:off x="904068" y="412827"/>
              <a:ext cx="10135890" cy="4968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8034">
                      <a:extLst>
                        <a:ext uri="{9D8B030D-6E8A-4147-A177-3AD203B41FA5}">
                          <a16:colId xmlns:a16="http://schemas.microsoft.com/office/drawing/2014/main" val="1159442678"/>
                        </a:ext>
                      </a:extLst>
                    </a:gridCol>
                    <a:gridCol w="3564610">
                      <a:extLst>
                        <a:ext uri="{9D8B030D-6E8A-4147-A177-3AD203B41FA5}">
                          <a16:colId xmlns:a16="http://schemas.microsoft.com/office/drawing/2014/main" val="2894483704"/>
                        </a:ext>
                      </a:extLst>
                    </a:gridCol>
                    <a:gridCol w="3833246">
                      <a:extLst>
                        <a:ext uri="{9D8B030D-6E8A-4147-A177-3AD203B41FA5}">
                          <a16:colId xmlns:a16="http://schemas.microsoft.com/office/drawing/2014/main" val="2348715408"/>
                        </a:ext>
                      </a:extLst>
                    </a:gridCol>
                  </a:tblGrid>
                  <a:tr h="480979">
                    <a:tc>
                      <a:txBody>
                        <a:bodyPr/>
                        <a:lstStyle/>
                        <a:p>
                          <a:endParaRPr lang="en-US" sz="2000" b="0" i="0" dirty="0">
                            <a:latin typeface="Gill Sans Light" panose="020B0302020104020203" pitchFamily="34" charset="-79"/>
                            <a:cs typeface="Gill Sans Light" panose="020B0302020104020203" pitchFamily="34" charset="-79"/>
                          </a:endParaRPr>
                        </a:p>
                      </a:txBody>
                      <a:tcPr marL="137160" marR="137160" marT="137160" marB="13716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Sorting</a:t>
                          </a:r>
                        </a:p>
                      </a:txBody>
                      <a:tcPr marL="137160" marR="137160" marT="137160" marB="13716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Hashing</a:t>
                          </a:r>
                        </a:p>
                      </a:txBody>
                      <a:tcPr marL="137160" marR="137160" marT="137160" marB="13716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03916019"/>
                      </a:ext>
                    </a:extLst>
                  </a:tr>
                  <a:tr h="780327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2-Pass Cost</a:t>
                          </a:r>
                        </a:p>
                      </a:txBody>
                      <a:tcPr marL="137160" marR="137160" marT="137160" marB="13716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 IOs (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 for streaming +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 for merge)</a:t>
                          </a:r>
                        </a:p>
                      </a:txBody>
                      <a:tcPr marL="137160" marR="137160" marT="137160" marB="13716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 IOs (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 for streaming partitioning +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 for </a:t>
                          </a:r>
                          <a:r>
                            <a:rPr lang="en-US" sz="2000" b="0" i="0" dirty="0" err="1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ReHash</a:t>
                          </a:r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)</a:t>
                          </a:r>
                        </a:p>
                      </a:txBody>
                      <a:tcPr marL="137160" marR="137160" marT="137160" marB="13716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924052913"/>
                      </a:ext>
                    </a:extLst>
                  </a:tr>
                  <a:tr h="734125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2-Pass Memory Requirement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=√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sz="2000" b="0" i="1" dirty="0">
                            <a:latin typeface="Gill Sans Light" panose="020B0302020104020203" pitchFamily="34" charset="-79"/>
                            <a:cs typeface="Gill Sans Light" panose="020B0302020104020203" pitchFamily="34" charset="-79"/>
                          </a:endParaRP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=√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sz="2000" b="0" i="1" dirty="0">
                            <a:latin typeface="Gill Sans Light" panose="020B0302020104020203" pitchFamily="34" charset="-79"/>
                            <a:cs typeface="Gill Sans Light" panose="020B0302020104020203" pitchFamily="34" charset="-79"/>
                          </a:endParaRPr>
                        </a:p>
                      </a:txBody>
                      <a:tcPr marL="137160" marR="137160" marT="137160" marB="137160" anchor="ctr"/>
                    </a:tc>
                    <a:extLst>
                      <a:ext uri="{0D108BD9-81ED-4DB2-BD59-A6C34878D82A}">
                        <a16:rowId xmlns:a16="http://schemas.microsoft.com/office/drawing/2014/main" val="4276407702"/>
                      </a:ext>
                    </a:extLst>
                  </a:tr>
                  <a:tr h="48097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Duplicate Elimination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Scales with # of items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Scales with # of distinct values</a:t>
                          </a:r>
                        </a:p>
                      </a:txBody>
                      <a:tcPr marL="137160" marR="137160" marT="137160" marB="137160" anchor="ctr">
                        <a:solidFill>
                          <a:srgbClr val="B2E0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757342"/>
                      </a:ext>
                    </a:extLst>
                  </a:tr>
                  <a:tr h="48097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Ordered Results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Supports</a:t>
                          </a:r>
                        </a:p>
                      </a:txBody>
                      <a:tcPr marL="137160" marR="137160" marT="137160" marB="137160" anchor="ctr">
                        <a:solidFill>
                          <a:srgbClr val="B2E0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Doesn’t support</a:t>
                          </a:r>
                        </a:p>
                      </a:txBody>
                      <a:tcPr marL="137160" marR="137160" marT="137160" marB="137160" anchor="ctr"/>
                    </a:tc>
                    <a:extLst>
                      <a:ext uri="{0D108BD9-81ED-4DB2-BD59-A6C34878D82A}">
                        <a16:rowId xmlns:a16="http://schemas.microsoft.com/office/drawing/2014/main" val="1768618108"/>
                      </a:ext>
                    </a:extLst>
                  </a:tr>
                  <a:tr h="780327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Consistency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Same performance even with duplicates</a:t>
                          </a:r>
                        </a:p>
                      </a:txBody>
                      <a:tcPr marL="137160" marR="137160" marT="137160" marB="137160" anchor="ctr">
                        <a:solidFill>
                          <a:srgbClr val="B2E0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Sensitive to duplicates &amp; poor hash functions</a:t>
                          </a:r>
                        </a:p>
                      </a:txBody>
                      <a:tcPr marL="137160" marR="137160" marT="137160" marB="137160" anchor="ctr"/>
                    </a:tc>
                    <a:extLst>
                      <a:ext uri="{0D108BD9-81ED-4DB2-BD59-A6C34878D82A}">
                        <a16:rowId xmlns:a16="http://schemas.microsoft.com/office/drawing/2014/main" val="2973690606"/>
                      </a:ext>
                    </a:extLst>
                  </a:tr>
                  <a:tr h="48097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Computational Cost</a:t>
                          </a:r>
                        </a:p>
                      </a:txBody>
                      <a:tcPr marL="137160" marR="137160" marT="137160" marB="13716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More Expensive</a:t>
                          </a:r>
                        </a:p>
                      </a:txBody>
                      <a:tcPr marL="137160" marR="137160" marT="137160" marB="13716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Cheaper</a:t>
                          </a:r>
                        </a:p>
                      </a:txBody>
                      <a:tcPr marL="137160" marR="137160" marT="137160" marB="13716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2E0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284128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1B2DBDBD-FB28-184D-A91F-37D5C028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0571477"/>
                  </p:ext>
                </p:extLst>
              </p:nvPr>
            </p:nvGraphicFramePr>
            <p:xfrm>
              <a:off x="904068" y="412827"/>
              <a:ext cx="10135890" cy="4968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8034">
                      <a:extLst>
                        <a:ext uri="{9D8B030D-6E8A-4147-A177-3AD203B41FA5}">
                          <a16:colId xmlns:a16="http://schemas.microsoft.com/office/drawing/2014/main" val="1159442678"/>
                        </a:ext>
                      </a:extLst>
                    </a:gridCol>
                    <a:gridCol w="3564610">
                      <a:extLst>
                        <a:ext uri="{9D8B030D-6E8A-4147-A177-3AD203B41FA5}">
                          <a16:colId xmlns:a16="http://schemas.microsoft.com/office/drawing/2014/main" val="2894483704"/>
                        </a:ext>
                      </a:extLst>
                    </a:gridCol>
                    <a:gridCol w="3833246">
                      <a:extLst>
                        <a:ext uri="{9D8B030D-6E8A-4147-A177-3AD203B41FA5}">
                          <a16:colId xmlns:a16="http://schemas.microsoft.com/office/drawing/2014/main" val="2348715408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endParaRPr lang="en-US" sz="2000" b="0" i="0" dirty="0">
                            <a:latin typeface="Gill Sans Light" panose="020B0302020104020203" pitchFamily="34" charset="-79"/>
                            <a:cs typeface="Gill Sans Light" panose="020B0302020104020203" pitchFamily="34" charset="-79"/>
                          </a:endParaRPr>
                        </a:p>
                      </a:txBody>
                      <a:tcPr marL="137160" marR="137160" marT="137160" marB="13716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Sorting</a:t>
                          </a:r>
                        </a:p>
                      </a:txBody>
                      <a:tcPr marL="137160" marR="137160" marT="137160" marB="13716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Hashing</a:t>
                          </a:r>
                        </a:p>
                      </a:txBody>
                      <a:tcPr marL="137160" marR="137160" marT="137160" marB="13716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03916019"/>
                      </a:ext>
                    </a:extLst>
                  </a:tr>
                  <a:tr h="8839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2-Pass Cost</a:t>
                          </a:r>
                        </a:p>
                      </a:txBody>
                      <a:tcPr marL="137160" marR="137160" marT="137160" marB="13716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76868" t="-66667" r="-107829" b="-4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64570" t="-66667" r="-331" b="-404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4052913"/>
                      </a:ext>
                    </a:extLst>
                  </a:tr>
                  <a:tr h="8839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2-Pass Memory Requirement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ctr">
                        <a:blipFill>
                          <a:blip r:embed="rId2"/>
                          <a:stretch>
                            <a:fillRect l="-76868" t="-164286" r="-107829" b="-29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ctr">
                        <a:blipFill>
                          <a:blip r:embed="rId2"/>
                          <a:stretch>
                            <a:fillRect l="-164570" t="-164286" r="-331" b="-29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640770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Duplicate Elimination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Scales with # of items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Scales with # of distinct values</a:t>
                          </a:r>
                        </a:p>
                      </a:txBody>
                      <a:tcPr marL="137160" marR="137160" marT="137160" marB="137160" anchor="ctr">
                        <a:solidFill>
                          <a:srgbClr val="B2E0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75734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Ordered Results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Supports</a:t>
                          </a:r>
                        </a:p>
                      </a:txBody>
                      <a:tcPr marL="137160" marR="137160" marT="137160" marB="137160" anchor="ctr">
                        <a:solidFill>
                          <a:srgbClr val="B2E0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Doesn’t support</a:t>
                          </a:r>
                        </a:p>
                      </a:txBody>
                      <a:tcPr marL="137160" marR="137160" marT="137160" marB="137160" anchor="ctr"/>
                    </a:tc>
                    <a:extLst>
                      <a:ext uri="{0D108BD9-81ED-4DB2-BD59-A6C34878D82A}">
                        <a16:rowId xmlns:a16="http://schemas.microsoft.com/office/drawing/2014/main" val="1768618108"/>
                      </a:ext>
                    </a:extLst>
                  </a:tr>
                  <a:tr h="8839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Consistency</a:t>
                          </a:r>
                        </a:p>
                      </a:txBody>
                      <a:tcPr marL="137160" marR="137160" marT="137160" marB="13716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Same performance even with duplicates</a:t>
                          </a:r>
                        </a:p>
                      </a:txBody>
                      <a:tcPr marL="137160" marR="137160" marT="137160" marB="137160" anchor="ctr">
                        <a:solidFill>
                          <a:srgbClr val="B2E0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Sensitive to duplicates &amp; poor hash functions</a:t>
                          </a:r>
                        </a:p>
                      </a:txBody>
                      <a:tcPr marL="137160" marR="137160" marT="137160" marB="137160" anchor="ctr"/>
                    </a:tc>
                    <a:extLst>
                      <a:ext uri="{0D108BD9-81ED-4DB2-BD59-A6C34878D82A}">
                        <a16:rowId xmlns:a16="http://schemas.microsoft.com/office/drawing/2014/main" val="297369060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i="1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Computational Cost</a:t>
                          </a:r>
                        </a:p>
                      </a:txBody>
                      <a:tcPr marL="137160" marR="137160" marT="137160" marB="13716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More Expensive</a:t>
                          </a:r>
                        </a:p>
                      </a:txBody>
                      <a:tcPr marL="137160" marR="137160" marT="137160" marB="13716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Gill Sans Light" panose="020B0302020104020203" pitchFamily="34" charset="-79"/>
                              <a:cs typeface="Gill Sans Light" panose="020B0302020104020203" pitchFamily="34" charset="-79"/>
                            </a:rPr>
                            <a:t>Cheaper</a:t>
                          </a:r>
                        </a:p>
                      </a:txBody>
                      <a:tcPr marL="137160" marR="137160" marT="137160" marB="13716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2E0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28412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9A91735-05FC-A049-91CA-908B9F9F4590}"/>
              </a:ext>
            </a:extLst>
          </p:cNvPr>
          <p:cNvSpPr/>
          <p:nvPr/>
        </p:nvSpPr>
        <p:spPr>
          <a:xfrm>
            <a:off x="338995" y="6013519"/>
            <a:ext cx="7766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Comparing Sorting with Hashing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41572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15138F-3CAD-7C49-B86A-E647F5A8E077}"/>
              </a:ext>
            </a:extLst>
          </p:cNvPr>
          <p:cNvSpPr txBox="1"/>
          <p:nvPr/>
        </p:nvSpPr>
        <p:spPr>
          <a:xfrm>
            <a:off x="852407" y="575159"/>
            <a:ext cx="26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Duplicate Elimination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F07CC-02ED-DD4C-9FD0-6B25228C42D2}"/>
              </a:ext>
            </a:extLst>
          </p:cNvPr>
          <p:cNvSpPr txBox="1"/>
          <p:nvPr/>
        </p:nvSpPr>
        <p:spPr>
          <a:xfrm>
            <a:off x="3843581" y="387457"/>
            <a:ext cx="2991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Streaming Sort Pass </a:t>
            </a: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– can eliminate some duplicates</a:t>
            </a:r>
          </a:p>
          <a:p>
            <a:r>
              <a:rPr lang="en-US" sz="20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Merge Pass </a:t>
            </a: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– skipping over duplicates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7A005-5066-8B4E-9E6B-C12CD689CAB5}"/>
              </a:ext>
            </a:extLst>
          </p:cNvPr>
          <p:cNvSpPr txBox="1"/>
          <p:nvPr/>
        </p:nvSpPr>
        <p:spPr>
          <a:xfrm>
            <a:off x="7901554" y="389179"/>
            <a:ext cx="2991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Partitioning Pass </a:t>
            </a: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– can eliminate some duplicates</a:t>
            </a:r>
          </a:p>
          <a:p>
            <a:r>
              <a:rPr lang="en-US" sz="2000" b="1" i="1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ReHash</a:t>
            </a:r>
            <a:r>
              <a:rPr lang="en-US" sz="20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Pass </a:t>
            </a: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– If entry in hash table, skip, else insert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FF504A-4EC7-8944-AAAA-D32C0CEFADB2}"/>
              </a:ext>
            </a:extLst>
          </p:cNvPr>
          <p:cNvSpPr txBox="1"/>
          <p:nvPr/>
        </p:nvSpPr>
        <p:spPr>
          <a:xfrm>
            <a:off x="3870226" y="1793921"/>
            <a:ext cx="313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If the file is sorted, scan and skip duplicates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682E93-42D5-A942-8C0D-A9EC0C8B7406}"/>
              </a:ext>
            </a:extLst>
          </p:cNvPr>
          <p:cNvSpPr txBox="1"/>
          <p:nvPr/>
        </p:nvSpPr>
        <p:spPr>
          <a:xfrm>
            <a:off x="7901554" y="1788021"/>
            <a:ext cx="3340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If the file is hashed, the result is the hash-table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6BA13-F399-474A-9F27-EAEF0DCBD17E}"/>
              </a:ext>
            </a:extLst>
          </p:cNvPr>
          <p:cNvSpPr txBox="1"/>
          <p:nvPr/>
        </p:nvSpPr>
        <p:spPr>
          <a:xfrm>
            <a:off x="852407" y="3096089"/>
            <a:ext cx="291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Grouping &amp; Aggregation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8BCD20-AE43-D849-BA0F-76DA17E075B4}"/>
              </a:ext>
            </a:extLst>
          </p:cNvPr>
          <p:cNvSpPr txBox="1"/>
          <p:nvPr/>
        </p:nvSpPr>
        <p:spPr>
          <a:xfrm>
            <a:off x="3763397" y="3096089"/>
            <a:ext cx="81494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Maintain a running aggregate for each group key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MIN, MAX, COUNT, SUM </a:t>
            </a: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  <a:sym typeface="Wingdings" pitchFamily="2" charset="2"/>
              </a:rPr>
              <a:t> just update the aggregate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  <a:sym typeface="Wingdings" pitchFamily="2" charset="2"/>
              </a:rPr>
              <a:t>AVG  update two aggregates: SUM, COUNT and then compute the AVG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3B11F7-42B5-184B-83EC-783172083D9C}"/>
              </a:ext>
            </a:extLst>
          </p:cNvPr>
          <p:cNvSpPr txBox="1"/>
          <p:nvPr/>
        </p:nvSpPr>
        <p:spPr>
          <a:xfrm>
            <a:off x="852407" y="4701407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Joins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AE981-996A-824E-83A0-34F051F5C870}"/>
              </a:ext>
            </a:extLst>
          </p:cNvPr>
          <p:cNvSpPr txBox="1"/>
          <p:nvPr/>
        </p:nvSpPr>
        <p:spPr>
          <a:xfrm>
            <a:off x="3870226" y="4578296"/>
            <a:ext cx="7372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Sort-Merge Join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Hash Join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BE6EEF-1FED-0643-97BB-B833DA970999}"/>
              </a:ext>
            </a:extLst>
          </p:cNvPr>
          <p:cNvSpPr/>
          <p:nvPr/>
        </p:nvSpPr>
        <p:spPr>
          <a:xfrm>
            <a:off x="338995" y="6013519"/>
            <a:ext cx="7766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Support for higher-order operations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1664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Dubai" panose="020B0503030403030204" pitchFamily="34" charset="-78"/>
              <a:ea typeface="Helvetica Neue" panose="02000503000000020004" pitchFamily="2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2385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E243F-60BC-B547-BBC1-E0BD15FC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39" y="5222928"/>
            <a:ext cx="7282912" cy="161681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venir Next" panose="020B0503020202020204" pitchFamily="34" charset="0"/>
              </a:rPr>
              <a:t>What if we have an index? </a:t>
            </a:r>
            <a:br>
              <a:rPr lang="en-US" sz="4000" dirty="0">
                <a:latin typeface="Avenir Next" panose="020B0503020202020204" pitchFamily="34" charset="0"/>
              </a:rPr>
            </a:br>
            <a:r>
              <a:rPr lang="en-US" sz="4000" dirty="0">
                <a:latin typeface="Avenir Next" panose="020B0503020202020204" pitchFamily="34" charset="0"/>
              </a:rPr>
              <a:t>Can we use it for sorting?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A7647-924E-4A44-B7F6-5B121099C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66" y="1418478"/>
            <a:ext cx="10028643" cy="3619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BF9FBB-BC35-CF4D-AFF6-EDA22796DD32}"/>
              </a:ext>
            </a:extLst>
          </p:cNvPr>
          <p:cNvSpPr txBox="1"/>
          <p:nvPr/>
        </p:nvSpPr>
        <p:spPr>
          <a:xfrm>
            <a:off x="8497106" y="5738948"/>
            <a:ext cx="2047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E31B1B"/>
                </a:solidFill>
                <a:latin typeface="xkcd Script" panose="03000503000000000000" pitchFamily="49" charset="0"/>
                <a:ea typeface="xkcd Script" panose="03000503000000000000" pitchFamily="49" charset="0"/>
              </a:rPr>
              <a:t>It depends!</a:t>
            </a:r>
          </a:p>
        </p:txBody>
      </p:sp>
    </p:spTree>
    <p:extLst>
      <p:ext uri="{BB962C8B-B14F-4D97-AF65-F5344CB8AC3E}">
        <p14:creationId xmlns:p14="http://schemas.microsoft.com/office/powerpoint/2010/main" val="217370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Dubai" panose="020B0503030403030204" pitchFamily="34" charset="-78"/>
              <a:ea typeface="Helvetica Neue" panose="02000503000000020004" pitchFamily="2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847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2-Way Merge Sort</a:t>
            </a:r>
          </a:p>
        </p:txBody>
      </p:sp>
    </p:spTree>
    <p:extLst>
      <p:ext uri="{BB962C8B-B14F-4D97-AF65-F5344CB8AC3E}">
        <p14:creationId xmlns:p14="http://schemas.microsoft.com/office/powerpoint/2010/main" val="399548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28E00-AD1C-9D40-A1E9-9A0D6E4E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6" y="903180"/>
            <a:ext cx="8395089" cy="4218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74DBAF-46C9-0146-B101-293B64E8DBEF}"/>
              </a:ext>
            </a:extLst>
          </p:cNvPr>
          <p:cNvSpPr txBox="1"/>
          <p:nvPr/>
        </p:nvSpPr>
        <p:spPr>
          <a:xfrm>
            <a:off x="580766" y="317534"/>
            <a:ext cx="456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2-Way External Merge Sort Trace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15275-8231-4F45-B65D-0F78ACCE507A}"/>
              </a:ext>
            </a:extLst>
          </p:cNvPr>
          <p:cNvSpPr txBox="1"/>
          <p:nvPr/>
        </p:nvSpPr>
        <p:spPr>
          <a:xfrm>
            <a:off x="9080937" y="903180"/>
            <a:ext cx="190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Unsorted file on disk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 = 15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623FA-A9A9-F74C-B48A-589C9F1AEC0C}"/>
              </a:ext>
            </a:extLst>
          </p:cNvPr>
          <p:cNvSpPr txBox="1"/>
          <p:nvPr/>
        </p:nvSpPr>
        <p:spPr>
          <a:xfrm>
            <a:off x="2243819" y="5398315"/>
            <a:ext cx="190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= 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725A7C-80EE-4A40-92FF-F302D0023922}"/>
              </a:ext>
            </a:extLst>
          </p:cNvPr>
          <p:cNvSpPr/>
          <p:nvPr/>
        </p:nvSpPr>
        <p:spPr>
          <a:xfrm>
            <a:off x="580766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8EA8A9-0622-5F40-8CA0-D58E5D667CD8}"/>
              </a:ext>
            </a:extLst>
          </p:cNvPr>
          <p:cNvSpPr/>
          <p:nvPr/>
        </p:nvSpPr>
        <p:spPr>
          <a:xfrm>
            <a:off x="1135117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14AA6B-9D63-674B-8022-09BC41013809}"/>
              </a:ext>
            </a:extLst>
          </p:cNvPr>
          <p:cNvSpPr/>
          <p:nvPr/>
        </p:nvSpPr>
        <p:spPr>
          <a:xfrm>
            <a:off x="1689468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6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E69ECC-FBFA-5D45-B777-FB9C521A69DB}"/>
              </a:ext>
            </a:extLst>
          </p:cNvPr>
          <p:cNvGrpSpPr/>
          <p:nvPr/>
        </p:nvGrpSpPr>
        <p:grpSpPr>
          <a:xfrm>
            <a:off x="580766" y="903180"/>
            <a:ext cx="1663053" cy="465862"/>
            <a:chOff x="580766" y="903180"/>
            <a:chExt cx="1663053" cy="46586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18D649C-8E7C-C748-9886-B5C5BE2D8014}"/>
                </a:ext>
              </a:extLst>
            </p:cNvPr>
            <p:cNvSpPr/>
            <p:nvPr/>
          </p:nvSpPr>
          <p:spPr>
            <a:xfrm>
              <a:off x="580766" y="90318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92D6EB5-4C50-A74C-99F0-992DED7C57A2}"/>
                </a:ext>
              </a:extLst>
            </p:cNvPr>
            <p:cNvSpPr/>
            <p:nvPr/>
          </p:nvSpPr>
          <p:spPr>
            <a:xfrm>
              <a:off x="1135117" y="90318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ECEDD6B-DC10-BF43-9BF3-F19262B94285}"/>
                </a:ext>
              </a:extLst>
            </p:cNvPr>
            <p:cNvSpPr/>
            <p:nvPr/>
          </p:nvSpPr>
          <p:spPr>
            <a:xfrm>
              <a:off x="1689468" y="90318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74DBAF-46C9-0146-B101-293B64E8DBEF}"/>
              </a:ext>
            </a:extLst>
          </p:cNvPr>
          <p:cNvSpPr txBox="1"/>
          <p:nvPr/>
        </p:nvSpPr>
        <p:spPr>
          <a:xfrm>
            <a:off x="580766" y="317534"/>
            <a:ext cx="456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2-Way External Merge Sort Trace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15275-8231-4F45-B65D-0F78ACCE507A}"/>
              </a:ext>
            </a:extLst>
          </p:cNvPr>
          <p:cNvSpPr txBox="1"/>
          <p:nvPr/>
        </p:nvSpPr>
        <p:spPr>
          <a:xfrm>
            <a:off x="9080937" y="903180"/>
            <a:ext cx="190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Unsorted file on disk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 = 15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623FA-A9A9-F74C-B48A-589C9F1AEC0C}"/>
              </a:ext>
            </a:extLst>
          </p:cNvPr>
          <p:cNvSpPr txBox="1"/>
          <p:nvPr/>
        </p:nvSpPr>
        <p:spPr>
          <a:xfrm>
            <a:off x="2243819" y="5398315"/>
            <a:ext cx="190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= 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725A7C-80EE-4A40-92FF-F302D0023922}"/>
              </a:ext>
            </a:extLst>
          </p:cNvPr>
          <p:cNvSpPr/>
          <p:nvPr/>
        </p:nvSpPr>
        <p:spPr>
          <a:xfrm>
            <a:off x="580766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8EA8A9-0622-5F40-8CA0-D58E5D667CD8}"/>
              </a:ext>
            </a:extLst>
          </p:cNvPr>
          <p:cNvSpPr/>
          <p:nvPr/>
        </p:nvSpPr>
        <p:spPr>
          <a:xfrm>
            <a:off x="1135117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14AA6B-9D63-674B-8022-09BC41013809}"/>
              </a:ext>
            </a:extLst>
          </p:cNvPr>
          <p:cNvSpPr/>
          <p:nvPr/>
        </p:nvSpPr>
        <p:spPr>
          <a:xfrm>
            <a:off x="1689468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57A3E-4341-214C-9965-4231E14A524A}"/>
              </a:ext>
            </a:extLst>
          </p:cNvPr>
          <p:cNvSpPr txBox="1"/>
          <p:nvPr/>
        </p:nvSpPr>
        <p:spPr>
          <a:xfrm>
            <a:off x="9080936" y="1623991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0 – Streaming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15 sorted runs of length 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E4A1D3-8BEA-0D4A-917C-5BE6A3E1A128}"/>
              </a:ext>
            </a:extLst>
          </p:cNvPr>
          <p:cNvSpPr/>
          <p:nvPr/>
        </p:nvSpPr>
        <p:spPr>
          <a:xfrm flipV="1">
            <a:off x="580766" y="1571170"/>
            <a:ext cx="554351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C1B77B-EAA1-2145-A757-51E47EEC1082}"/>
              </a:ext>
            </a:extLst>
          </p:cNvPr>
          <p:cNvGrpSpPr/>
          <p:nvPr/>
        </p:nvGrpSpPr>
        <p:grpSpPr>
          <a:xfrm>
            <a:off x="580765" y="1660178"/>
            <a:ext cx="1663053" cy="465862"/>
            <a:chOff x="580766" y="903180"/>
            <a:chExt cx="1663053" cy="46586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9DF582B-DD5D-7B43-846A-19EBC23151AE}"/>
                </a:ext>
              </a:extLst>
            </p:cNvPr>
            <p:cNvSpPr/>
            <p:nvPr/>
          </p:nvSpPr>
          <p:spPr>
            <a:xfrm>
              <a:off x="580766" y="90318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A6CEE4"/>
            </a:solidFill>
            <a:ln w="952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490A913-5646-B84B-A339-2464863B62C2}"/>
                </a:ext>
              </a:extLst>
            </p:cNvPr>
            <p:cNvSpPr/>
            <p:nvPr/>
          </p:nvSpPr>
          <p:spPr>
            <a:xfrm>
              <a:off x="1135117" y="90318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A6CEE4"/>
            </a:solidFill>
            <a:ln w="952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C0C6D56-4578-9E41-8221-5BE158FAA2A3}"/>
                </a:ext>
              </a:extLst>
            </p:cNvPr>
            <p:cNvSpPr/>
            <p:nvPr/>
          </p:nvSpPr>
          <p:spPr>
            <a:xfrm>
              <a:off x="1689468" y="903180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A6CEE4"/>
            </a:solidFill>
            <a:ln w="9525">
              <a:solidFill>
                <a:srgbClr val="207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D28E00-AD1C-9D40-A1E9-9A0D6E4E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6" y="903180"/>
            <a:ext cx="8395089" cy="42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55156 0.0016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78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55156 -0.0002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7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E331CF8-1A23-D642-855C-3B1F5EC09DB1}"/>
              </a:ext>
            </a:extLst>
          </p:cNvPr>
          <p:cNvSpPr/>
          <p:nvPr/>
        </p:nvSpPr>
        <p:spPr>
          <a:xfrm flipV="1">
            <a:off x="580766" y="1571170"/>
            <a:ext cx="554351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B2E335-8B1E-8C4A-9768-DAF4F2639EA1}"/>
              </a:ext>
            </a:extLst>
          </p:cNvPr>
          <p:cNvSpPr/>
          <p:nvPr/>
        </p:nvSpPr>
        <p:spPr>
          <a:xfrm flipV="1">
            <a:off x="580766" y="2291980"/>
            <a:ext cx="1108702" cy="52820"/>
          </a:xfrm>
          <a:prstGeom prst="rect">
            <a:avLst/>
          </a:prstGeom>
          <a:solidFill>
            <a:srgbClr val="E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4DBAF-46C9-0146-B101-293B64E8DBEF}"/>
              </a:ext>
            </a:extLst>
          </p:cNvPr>
          <p:cNvSpPr txBox="1"/>
          <p:nvPr/>
        </p:nvSpPr>
        <p:spPr>
          <a:xfrm>
            <a:off x="580766" y="317534"/>
            <a:ext cx="456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2-Way External Merge Sort Trace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15275-8231-4F45-B65D-0F78ACCE507A}"/>
              </a:ext>
            </a:extLst>
          </p:cNvPr>
          <p:cNvSpPr txBox="1"/>
          <p:nvPr/>
        </p:nvSpPr>
        <p:spPr>
          <a:xfrm>
            <a:off x="9080937" y="903180"/>
            <a:ext cx="190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Unsorted file on disk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 = 15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623FA-A9A9-F74C-B48A-589C9F1AEC0C}"/>
              </a:ext>
            </a:extLst>
          </p:cNvPr>
          <p:cNvSpPr txBox="1"/>
          <p:nvPr/>
        </p:nvSpPr>
        <p:spPr>
          <a:xfrm>
            <a:off x="2243819" y="5398315"/>
            <a:ext cx="190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Buffer Pool Size = 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725A7C-80EE-4A40-92FF-F302D0023922}"/>
              </a:ext>
            </a:extLst>
          </p:cNvPr>
          <p:cNvSpPr/>
          <p:nvPr/>
        </p:nvSpPr>
        <p:spPr>
          <a:xfrm>
            <a:off x="580766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8EA8A9-0622-5F40-8CA0-D58E5D667CD8}"/>
              </a:ext>
            </a:extLst>
          </p:cNvPr>
          <p:cNvSpPr/>
          <p:nvPr/>
        </p:nvSpPr>
        <p:spPr>
          <a:xfrm>
            <a:off x="1135117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14AA6B-9D63-674B-8022-09BC41013809}"/>
              </a:ext>
            </a:extLst>
          </p:cNvPr>
          <p:cNvSpPr/>
          <p:nvPr/>
        </p:nvSpPr>
        <p:spPr>
          <a:xfrm>
            <a:off x="1689468" y="5245926"/>
            <a:ext cx="554351" cy="465862"/>
          </a:xfrm>
          <a:prstGeom prst="roundRect">
            <a:avLst>
              <a:gd name="adj" fmla="val 15915"/>
            </a:avLst>
          </a:prstGeom>
          <a:solidFill>
            <a:srgbClr val="B2E08A"/>
          </a:solidFill>
          <a:ln w="9525">
            <a:solidFill>
              <a:srgbClr val="31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57A3E-4341-214C-9965-4231E14A524A}"/>
              </a:ext>
            </a:extLst>
          </p:cNvPr>
          <p:cNvSpPr txBox="1"/>
          <p:nvPr/>
        </p:nvSpPr>
        <p:spPr>
          <a:xfrm>
            <a:off x="9080936" y="1623991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0 – Streaming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15 sorted runs of length 1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200DF-A89E-B541-80AF-3CCFC1749487}"/>
              </a:ext>
            </a:extLst>
          </p:cNvPr>
          <p:cNvSpPr txBox="1"/>
          <p:nvPr/>
        </p:nvSpPr>
        <p:spPr>
          <a:xfrm>
            <a:off x="9080936" y="2344802"/>
            <a:ext cx="220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 1 – Merge Pass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8 sorted runs of length 2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8211A7-EA3C-7743-B946-3CCE08320BBE}"/>
              </a:ext>
            </a:extLst>
          </p:cNvPr>
          <p:cNvGrpSpPr/>
          <p:nvPr/>
        </p:nvGrpSpPr>
        <p:grpSpPr>
          <a:xfrm>
            <a:off x="580766" y="1677219"/>
            <a:ext cx="1108702" cy="1186672"/>
            <a:chOff x="580766" y="1677219"/>
            <a:chExt cx="1108702" cy="118667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52F9B73-0CAD-B147-ABFC-071129BB5E14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914A070-9BF7-6840-B34F-696CBB21DBE7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0DFBCE8-5867-3E4E-B4C1-5A8688F7F8BF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3232636-F155-1947-9DDE-1219FB47D5DD}"/>
                </a:ext>
              </a:extLst>
            </p:cNvPr>
            <p:cNvCxnSpPr>
              <a:cxnSpLocks/>
              <a:stCxn id="22" idx="2"/>
              <a:endCxn id="24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94B3D1F-3FBE-8E42-9EB6-B65414CFAF7B}"/>
                </a:ext>
              </a:extLst>
            </p:cNvPr>
            <p:cNvCxnSpPr>
              <a:cxnSpLocks/>
              <a:stCxn id="23" idx="2"/>
              <a:endCxn id="24" idx="0"/>
            </p:cNvCxnSpPr>
            <p:nvPr/>
          </p:nvCxnSpPr>
          <p:spPr>
            <a:xfrm flipH="1">
              <a:off x="857942" y="2143081"/>
              <a:ext cx="554351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6AABB0-6A4B-7D44-96ED-7B70E9DF0883}"/>
              </a:ext>
            </a:extLst>
          </p:cNvPr>
          <p:cNvGrpSpPr/>
          <p:nvPr/>
        </p:nvGrpSpPr>
        <p:grpSpPr>
          <a:xfrm>
            <a:off x="580766" y="1673726"/>
            <a:ext cx="1108702" cy="1193658"/>
            <a:chOff x="580766" y="1677219"/>
            <a:chExt cx="1108702" cy="1193658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299FCA1-B3EF-1540-A6F2-59E51247C77C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71FFF807-0D6A-6D41-B088-21F49CC05BDB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0DA47DE-171E-BE4B-B79F-4C12FB22DE1B}"/>
                </a:ext>
              </a:extLst>
            </p:cNvPr>
            <p:cNvSpPr/>
            <p:nvPr/>
          </p:nvSpPr>
          <p:spPr>
            <a:xfrm>
              <a:off x="1135117" y="240501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7C45C94-0664-5E40-BB06-DABEAF274A53}"/>
                </a:ext>
              </a:extLst>
            </p:cNvPr>
            <p:cNvCxnSpPr>
              <a:cxnSpLocks/>
              <a:stCxn id="34" idx="2"/>
              <a:endCxn id="36" idx="0"/>
            </p:cNvCxnSpPr>
            <p:nvPr/>
          </p:nvCxnSpPr>
          <p:spPr>
            <a:xfrm>
              <a:off x="857942" y="2143081"/>
              <a:ext cx="554351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5A4BC1E-9F99-7D46-8045-C963A238631E}"/>
                </a:ext>
              </a:extLst>
            </p:cNvPr>
            <p:cNvCxnSpPr>
              <a:cxnSpLocks/>
              <a:stCxn id="35" idx="2"/>
              <a:endCxn id="36" idx="0"/>
            </p:cNvCxnSpPr>
            <p:nvPr/>
          </p:nvCxnSpPr>
          <p:spPr>
            <a:xfrm>
              <a:off x="1412293" y="2143081"/>
              <a:ext cx="0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23FB02-A9DC-144E-B86D-BC65BE8BF38A}"/>
              </a:ext>
            </a:extLst>
          </p:cNvPr>
          <p:cNvGrpSpPr/>
          <p:nvPr/>
        </p:nvGrpSpPr>
        <p:grpSpPr>
          <a:xfrm>
            <a:off x="1689467" y="1670001"/>
            <a:ext cx="1108702" cy="1186672"/>
            <a:chOff x="580766" y="1677219"/>
            <a:chExt cx="1108702" cy="1186672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E530CECE-D4CA-1745-8BAB-ECD52A8EF1E5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BD84F1CB-B90E-7846-9C7E-A0D83A37A9AC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3A7670FB-60C6-C744-9235-D33D46F699E6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F6B7B28-A825-0D43-AA1F-4FB16EB56979}"/>
                </a:ext>
              </a:extLst>
            </p:cNvPr>
            <p:cNvCxnSpPr>
              <a:cxnSpLocks/>
              <a:stCxn id="48" idx="2"/>
              <a:endCxn id="50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B8C1BC4-4FE9-A342-A8B0-605C27CE87F6}"/>
                </a:ext>
              </a:extLst>
            </p:cNvPr>
            <p:cNvCxnSpPr>
              <a:cxnSpLocks/>
              <a:stCxn id="49" idx="2"/>
              <a:endCxn id="50" idx="0"/>
            </p:cNvCxnSpPr>
            <p:nvPr/>
          </p:nvCxnSpPr>
          <p:spPr>
            <a:xfrm flipH="1">
              <a:off x="857942" y="2143081"/>
              <a:ext cx="554351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58D613-99D4-324E-8A42-7AA863C3EB66}"/>
              </a:ext>
            </a:extLst>
          </p:cNvPr>
          <p:cNvGrpSpPr/>
          <p:nvPr/>
        </p:nvGrpSpPr>
        <p:grpSpPr>
          <a:xfrm>
            <a:off x="1701528" y="1663015"/>
            <a:ext cx="1108702" cy="1193658"/>
            <a:chOff x="580766" y="1677219"/>
            <a:chExt cx="1108702" cy="1193658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7825258E-DFB8-CE46-8D16-9EDB17511B8D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3149C244-24C8-7946-B85B-7C0D0F02C458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13CB3689-C98A-1347-A3B2-55E15240E501}"/>
                </a:ext>
              </a:extLst>
            </p:cNvPr>
            <p:cNvSpPr/>
            <p:nvPr/>
          </p:nvSpPr>
          <p:spPr>
            <a:xfrm>
              <a:off x="1135117" y="240501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4069E86-F0BA-1B40-9B5C-9EE7303BC02E}"/>
                </a:ext>
              </a:extLst>
            </p:cNvPr>
            <p:cNvCxnSpPr>
              <a:cxnSpLocks/>
              <a:stCxn id="54" idx="2"/>
              <a:endCxn id="56" idx="0"/>
            </p:cNvCxnSpPr>
            <p:nvPr/>
          </p:nvCxnSpPr>
          <p:spPr>
            <a:xfrm>
              <a:off x="857942" y="2143081"/>
              <a:ext cx="554351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CD09DAC-7EEC-3145-814D-E7F0CEDD4525}"/>
                </a:ext>
              </a:extLst>
            </p:cNvPr>
            <p:cNvCxnSpPr>
              <a:cxnSpLocks/>
              <a:stCxn id="55" idx="2"/>
              <a:endCxn id="56" idx="0"/>
            </p:cNvCxnSpPr>
            <p:nvPr/>
          </p:nvCxnSpPr>
          <p:spPr>
            <a:xfrm>
              <a:off x="1412293" y="2143081"/>
              <a:ext cx="0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8A4E6F0-F808-5947-A99D-DB9F3DE294A5}"/>
              </a:ext>
            </a:extLst>
          </p:cNvPr>
          <p:cNvGrpSpPr/>
          <p:nvPr/>
        </p:nvGrpSpPr>
        <p:grpSpPr>
          <a:xfrm>
            <a:off x="2819696" y="1675372"/>
            <a:ext cx="1108702" cy="1186672"/>
            <a:chOff x="580766" y="1677219"/>
            <a:chExt cx="1108702" cy="1186672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FDBB10AF-F82D-E444-968C-2407FE06DC15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49885712-9280-D043-8929-B646FB1AF8DC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2C39FAC6-4B64-F04D-9798-926E69B52EC8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CA1BE01-1A7E-2F4A-9BC2-23F184FC2BA9}"/>
                </a:ext>
              </a:extLst>
            </p:cNvPr>
            <p:cNvCxnSpPr>
              <a:cxnSpLocks/>
              <a:stCxn id="66" idx="2"/>
              <a:endCxn id="68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3C03A41-2656-6046-B086-0E41401B8229}"/>
                </a:ext>
              </a:extLst>
            </p:cNvPr>
            <p:cNvCxnSpPr>
              <a:cxnSpLocks/>
              <a:stCxn id="67" idx="2"/>
              <a:endCxn id="68" idx="0"/>
            </p:cNvCxnSpPr>
            <p:nvPr/>
          </p:nvCxnSpPr>
          <p:spPr>
            <a:xfrm flipH="1">
              <a:off x="857942" y="2143081"/>
              <a:ext cx="554351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C159E44-4A13-8148-9616-3BB09F9F8045}"/>
              </a:ext>
            </a:extLst>
          </p:cNvPr>
          <p:cNvGrpSpPr/>
          <p:nvPr/>
        </p:nvGrpSpPr>
        <p:grpSpPr>
          <a:xfrm>
            <a:off x="2831757" y="1668386"/>
            <a:ext cx="1108702" cy="1193658"/>
            <a:chOff x="580766" y="1677219"/>
            <a:chExt cx="1108702" cy="1193658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7D4A20AF-9BA6-154A-A286-87647A1DBEFD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E628E852-85AC-1B4A-BD58-86C112D47A21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44863F5A-0ECD-EA4A-9F8A-5CF2599C3409}"/>
                </a:ext>
              </a:extLst>
            </p:cNvPr>
            <p:cNvSpPr/>
            <p:nvPr/>
          </p:nvSpPr>
          <p:spPr>
            <a:xfrm>
              <a:off x="1135117" y="240501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A6F457F-1B3D-3544-AE80-0E9A650B947D}"/>
                </a:ext>
              </a:extLst>
            </p:cNvPr>
            <p:cNvCxnSpPr>
              <a:cxnSpLocks/>
              <a:stCxn id="72" idx="2"/>
              <a:endCxn id="74" idx="0"/>
            </p:cNvCxnSpPr>
            <p:nvPr/>
          </p:nvCxnSpPr>
          <p:spPr>
            <a:xfrm>
              <a:off x="857942" y="2143081"/>
              <a:ext cx="554351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20557E7-A32E-E84D-87F0-D456230F7EFD}"/>
                </a:ext>
              </a:extLst>
            </p:cNvPr>
            <p:cNvCxnSpPr>
              <a:cxnSpLocks/>
              <a:stCxn id="73" idx="2"/>
              <a:endCxn id="74" idx="0"/>
            </p:cNvCxnSpPr>
            <p:nvPr/>
          </p:nvCxnSpPr>
          <p:spPr>
            <a:xfrm>
              <a:off x="1412293" y="2143081"/>
              <a:ext cx="0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8FAA78F-696B-674B-BFB5-00FBB1C13947}"/>
              </a:ext>
            </a:extLst>
          </p:cNvPr>
          <p:cNvGrpSpPr/>
          <p:nvPr/>
        </p:nvGrpSpPr>
        <p:grpSpPr>
          <a:xfrm>
            <a:off x="3949924" y="1663015"/>
            <a:ext cx="1108702" cy="1186672"/>
            <a:chOff x="580766" y="1677219"/>
            <a:chExt cx="1108702" cy="1186672"/>
          </a:xfrm>
        </p:grpSpPr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3ED39BCE-8365-6E4F-A80D-D01291EBB2ED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C437A5B5-26AB-7840-8A17-A53578D9EA4F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D366C264-94FB-7946-905B-54272928A50A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4D94598-32E9-514E-B1AD-C448B5454F9D}"/>
                </a:ext>
              </a:extLst>
            </p:cNvPr>
            <p:cNvCxnSpPr>
              <a:cxnSpLocks/>
              <a:stCxn id="78" idx="2"/>
              <a:endCxn id="80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5197CF01-EA23-7C48-9541-A88B46ECB565}"/>
                </a:ext>
              </a:extLst>
            </p:cNvPr>
            <p:cNvCxnSpPr>
              <a:cxnSpLocks/>
              <a:stCxn id="79" idx="2"/>
              <a:endCxn id="80" idx="0"/>
            </p:cNvCxnSpPr>
            <p:nvPr/>
          </p:nvCxnSpPr>
          <p:spPr>
            <a:xfrm flipH="1">
              <a:off x="857942" y="2143081"/>
              <a:ext cx="554351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3F0B891-6996-0945-8E05-B80514227957}"/>
              </a:ext>
            </a:extLst>
          </p:cNvPr>
          <p:cNvGrpSpPr/>
          <p:nvPr/>
        </p:nvGrpSpPr>
        <p:grpSpPr>
          <a:xfrm>
            <a:off x="3961985" y="1656029"/>
            <a:ext cx="1108702" cy="1193658"/>
            <a:chOff x="580766" y="1677219"/>
            <a:chExt cx="1108702" cy="1193658"/>
          </a:xfrm>
        </p:grpSpPr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7A9010F6-FBA2-A748-A292-ACA1A9AF2082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B40961A8-DBBC-C54E-88D0-DD6B4934E846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A1868AB-1100-FB42-8984-398978E0EDED}"/>
                </a:ext>
              </a:extLst>
            </p:cNvPr>
            <p:cNvSpPr/>
            <p:nvPr/>
          </p:nvSpPr>
          <p:spPr>
            <a:xfrm>
              <a:off x="1135117" y="240501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7B1AC385-3178-BD4D-85CA-91A5CC35EE8A}"/>
                </a:ext>
              </a:extLst>
            </p:cNvPr>
            <p:cNvCxnSpPr>
              <a:cxnSpLocks/>
              <a:stCxn id="84" idx="2"/>
              <a:endCxn id="86" idx="0"/>
            </p:cNvCxnSpPr>
            <p:nvPr/>
          </p:nvCxnSpPr>
          <p:spPr>
            <a:xfrm>
              <a:off x="857942" y="2143081"/>
              <a:ext cx="554351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6FED13D-FC96-094F-A4D0-870C4D5CCBAF}"/>
                </a:ext>
              </a:extLst>
            </p:cNvPr>
            <p:cNvCxnSpPr>
              <a:cxnSpLocks/>
              <a:stCxn id="85" idx="2"/>
              <a:endCxn id="86" idx="0"/>
            </p:cNvCxnSpPr>
            <p:nvPr/>
          </p:nvCxnSpPr>
          <p:spPr>
            <a:xfrm>
              <a:off x="1412293" y="2143081"/>
              <a:ext cx="0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E62A1F1-6FEE-734E-B950-D26F09A384E3}"/>
              </a:ext>
            </a:extLst>
          </p:cNvPr>
          <p:cNvGrpSpPr/>
          <p:nvPr/>
        </p:nvGrpSpPr>
        <p:grpSpPr>
          <a:xfrm>
            <a:off x="5080151" y="1663015"/>
            <a:ext cx="1108702" cy="1186672"/>
            <a:chOff x="580766" y="1677219"/>
            <a:chExt cx="1108702" cy="1186672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F1CF1EB7-7111-C44B-9AF0-0BCA8591CB37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DC5638B9-D079-3845-935A-DF061D014D65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5207A92A-1CFC-8A42-9C25-26E12EC1685B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5162D88-14E4-B24C-AFE8-404D1C067429}"/>
                </a:ext>
              </a:extLst>
            </p:cNvPr>
            <p:cNvCxnSpPr>
              <a:cxnSpLocks/>
              <a:stCxn id="90" idx="2"/>
              <a:endCxn id="92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301ED91E-5280-2C4F-A7E2-9BEDF9E62BAE}"/>
                </a:ext>
              </a:extLst>
            </p:cNvPr>
            <p:cNvCxnSpPr>
              <a:cxnSpLocks/>
              <a:stCxn id="91" idx="2"/>
              <a:endCxn id="92" idx="0"/>
            </p:cNvCxnSpPr>
            <p:nvPr/>
          </p:nvCxnSpPr>
          <p:spPr>
            <a:xfrm flipH="1">
              <a:off x="857942" y="2143081"/>
              <a:ext cx="554351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415305D-263A-DE47-ABEC-EEC9AF38D120}"/>
              </a:ext>
            </a:extLst>
          </p:cNvPr>
          <p:cNvGrpSpPr/>
          <p:nvPr/>
        </p:nvGrpSpPr>
        <p:grpSpPr>
          <a:xfrm>
            <a:off x="5092212" y="1656029"/>
            <a:ext cx="1108702" cy="1193658"/>
            <a:chOff x="580766" y="1677219"/>
            <a:chExt cx="1108702" cy="1193658"/>
          </a:xfrm>
        </p:grpSpPr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D00B663E-DE32-454C-9B0D-FC3CF07E2A17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E804D251-C60E-9E44-BA8F-4DA0E60DB2DE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A0516144-249B-F74A-BF59-9FA6AE38CC8B}"/>
                </a:ext>
              </a:extLst>
            </p:cNvPr>
            <p:cNvSpPr/>
            <p:nvPr/>
          </p:nvSpPr>
          <p:spPr>
            <a:xfrm>
              <a:off x="1135117" y="240501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2B14F00E-ADA3-5F4D-888D-907E0C800C34}"/>
                </a:ext>
              </a:extLst>
            </p:cNvPr>
            <p:cNvCxnSpPr>
              <a:cxnSpLocks/>
              <a:stCxn id="96" idx="2"/>
              <a:endCxn id="98" idx="0"/>
            </p:cNvCxnSpPr>
            <p:nvPr/>
          </p:nvCxnSpPr>
          <p:spPr>
            <a:xfrm>
              <a:off x="857942" y="2143081"/>
              <a:ext cx="554351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17F4A574-2900-314F-8E6D-08DBC92D7318}"/>
                </a:ext>
              </a:extLst>
            </p:cNvPr>
            <p:cNvCxnSpPr>
              <a:cxnSpLocks/>
              <a:stCxn id="97" idx="2"/>
              <a:endCxn id="98" idx="0"/>
            </p:cNvCxnSpPr>
            <p:nvPr/>
          </p:nvCxnSpPr>
          <p:spPr>
            <a:xfrm>
              <a:off x="1412293" y="2143081"/>
              <a:ext cx="0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7303886-CB29-1546-A88E-0F4F02506E25}"/>
              </a:ext>
            </a:extLst>
          </p:cNvPr>
          <p:cNvGrpSpPr/>
          <p:nvPr/>
        </p:nvGrpSpPr>
        <p:grpSpPr>
          <a:xfrm>
            <a:off x="6203031" y="1663015"/>
            <a:ext cx="1108702" cy="1186672"/>
            <a:chOff x="580766" y="1677219"/>
            <a:chExt cx="1108702" cy="1186672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B9CD1DBF-404A-1649-808A-DC6B1FDB02B8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949E9ED7-EBBE-8448-8B92-E0F427D0CC8D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CEBC6BD8-0042-0E49-A621-244C2974E4D8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C7F4667E-A6A2-3C44-8A6A-B17D07EBAF32}"/>
                </a:ext>
              </a:extLst>
            </p:cNvPr>
            <p:cNvCxnSpPr>
              <a:cxnSpLocks/>
              <a:stCxn id="102" idx="2"/>
              <a:endCxn id="104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7843FFC-BA6A-5D45-8AD9-AE0D3A26B552}"/>
                </a:ext>
              </a:extLst>
            </p:cNvPr>
            <p:cNvCxnSpPr>
              <a:cxnSpLocks/>
              <a:stCxn id="103" idx="2"/>
              <a:endCxn id="104" idx="0"/>
            </p:cNvCxnSpPr>
            <p:nvPr/>
          </p:nvCxnSpPr>
          <p:spPr>
            <a:xfrm flipH="1">
              <a:off x="857942" y="2143081"/>
              <a:ext cx="554351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D51D1-CD39-D64E-B1AE-C8749D74E16B}"/>
              </a:ext>
            </a:extLst>
          </p:cNvPr>
          <p:cNvGrpSpPr/>
          <p:nvPr/>
        </p:nvGrpSpPr>
        <p:grpSpPr>
          <a:xfrm>
            <a:off x="6215092" y="1656029"/>
            <a:ext cx="1108702" cy="1193658"/>
            <a:chOff x="580766" y="1677219"/>
            <a:chExt cx="1108702" cy="1193658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0C4784C0-E24D-7548-8423-C87EFEC52A89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2A21EB6E-9EDB-FD48-8A6E-53E2E1DBF40F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50861050-754E-3245-9C24-63F1713AFA0F}"/>
                </a:ext>
              </a:extLst>
            </p:cNvPr>
            <p:cNvSpPr/>
            <p:nvPr/>
          </p:nvSpPr>
          <p:spPr>
            <a:xfrm>
              <a:off x="1135117" y="240501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38E9851B-3B28-6941-BA7C-468BD8348D4B}"/>
                </a:ext>
              </a:extLst>
            </p:cNvPr>
            <p:cNvCxnSpPr>
              <a:cxnSpLocks/>
              <a:stCxn id="108" idx="2"/>
              <a:endCxn id="110" idx="0"/>
            </p:cNvCxnSpPr>
            <p:nvPr/>
          </p:nvCxnSpPr>
          <p:spPr>
            <a:xfrm>
              <a:off x="857942" y="2143081"/>
              <a:ext cx="554351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ED6BC435-E940-6B43-9AB4-121EFD9873CE}"/>
                </a:ext>
              </a:extLst>
            </p:cNvPr>
            <p:cNvCxnSpPr>
              <a:cxnSpLocks/>
              <a:stCxn id="109" idx="2"/>
              <a:endCxn id="110" idx="0"/>
            </p:cNvCxnSpPr>
            <p:nvPr/>
          </p:nvCxnSpPr>
          <p:spPr>
            <a:xfrm>
              <a:off x="1412293" y="2143081"/>
              <a:ext cx="0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748B65F-5423-4E4C-8386-945603BB6A46}"/>
              </a:ext>
            </a:extLst>
          </p:cNvPr>
          <p:cNvGrpSpPr/>
          <p:nvPr/>
        </p:nvGrpSpPr>
        <p:grpSpPr>
          <a:xfrm>
            <a:off x="7326218" y="1663015"/>
            <a:ext cx="1108702" cy="1186672"/>
            <a:chOff x="580766" y="1677219"/>
            <a:chExt cx="1108702" cy="1186672"/>
          </a:xfrm>
        </p:grpSpPr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9317F66A-DD85-E84B-9BE9-B10332384D20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7D4CB4B7-451A-7744-9C38-4B00D3190617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31598B88-8D30-A641-84CD-060ECCC70169}"/>
                </a:ext>
              </a:extLst>
            </p:cNvPr>
            <p:cNvSpPr/>
            <p:nvPr/>
          </p:nvSpPr>
          <p:spPr>
            <a:xfrm>
              <a:off x="580766" y="239802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3525C4C6-9095-5A4B-AD1C-A40CE42DA118}"/>
                </a:ext>
              </a:extLst>
            </p:cNvPr>
            <p:cNvCxnSpPr>
              <a:cxnSpLocks/>
              <a:stCxn id="114" idx="2"/>
              <a:endCxn id="116" idx="0"/>
            </p:cNvCxnSpPr>
            <p:nvPr/>
          </p:nvCxnSpPr>
          <p:spPr>
            <a:xfrm>
              <a:off x="857942" y="2143081"/>
              <a:ext cx="0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30D355D0-F576-744E-A608-BD0CD82D84A7}"/>
                </a:ext>
              </a:extLst>
            </p:cNvPr>
            <p:cNvCxnSpPr>
              <a:cxnSpLocks/>
              <a:stCxn id="115" idx="2"/>
              <a:endCxn id="116" idx="0"/>
            </p:cNvCxnSpPr>
            <p:nvPr/>
          </p:nvCxnSpPr>
          <p:spPr>
            <a:xfrm flipH="1">
              <a:off x="857942" y="2143081"/>
              <a:ext cx="554351" cy="2549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BEA88DD-77A1-6547-AE2D-4043346BF9C4}"/>
              </a:ext>
            </a:extLst>
          </p:cNvPr>
          <p:cNvGrpSpPr/>
          <p:nvPr/>
        </p:nvGrpSpPr>
        <p:grpSpPr>
          <a:xfrm>
            <a:off x="7338279" y="1656029"/>
            <a:ext cx="1108702" cy="1193658"/>
            <a:chOff x="580766" y="1677219"/>
            <a:chExt cx="1108702" cy="1193658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C5EDD3C8-F2FC-F04F-886D-0FB39133960D}"/>
                </a:ext>
              </a:extLst>
            </p:cNvPr>
            <p:cNvSpPr/>
            <p:nvPr/>
          </p:nvSpPr>
          <p:spPr>
            <a:xfrm>
              <a:off x="580766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4726D2C8-441A-D944-B5F2-D20D31C225A2}"/>
                </a:ext>
              </a:extLst>
            </p:cNvPr>
            <p:cNvSpPr/>
            <p:nvPr/>
          </p:nvSpPr>
          <p:spPr>
            <a:xfrm>
              <a:off x="1135117" y="1677219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17BBE55A-BEB1-3541-9AAD-88B315DFC7C7}"/>
                </a:ext>
              </a:extLst>
            </p:cNvPr>
            <p:cNvSpPr/>
            <p:nvPr/>
          </p:nvSpPr>
          <p:spPr>
            <a:xfrm>
              <a:off x="1135117" y="2405015"/>
              <a:ext cx="554351" cy="465862"/>
            </a:xfrm>
            <a:prstGeom prst="roundRect">
              <a:avLst>
                <a:gd name="adj" fmla="val 15915"/>
              </a:avLst>
            </a:prstGeom>
            <a:solidFill>
              <a:srgbClr val="B2E08A"/>
            </a:solidFill>
            <a:ln w="9525">
              <a:solidFill>
                <a:srgbClr val="31A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6CCA30C0-FC43-AE42-A29E-0D63B58CD13B}"/>
                </a:ext>
              </a:extLst>
            </p:cNvPr>
            <p:cNvCxnSpPr>
              <a:cxnSpLocks/>
              <a:stCxn id="120" idx="2"/>
              <a:endCxn id="122" idx="0"/>
            </p:cNvCxnSpPr>
            <p:nvPr/>
          </p:nvCxnSpPr>
          <p:spPr>
            <a:xfrm>
              <a:off x="857942" y="2143081"/>
              <a:ext cx="554351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6589A611-AB91-EB4A-A9AD-C4C483674E37}"/>
                </a:ext>
              </a:extLst>
            </p:cNvPr>
            <p:cNvCxnSpPr>
              <a:cxnSpLocks/>
              <a:stCxn id="121" idx="2"/>
              <a:endCxn id="122" idx="0"/>
            </p:cNvCxnSpPr>
            <p:nvPr/>
          </p:nvCxnSpPr>
          <p:spPr>
            <a:xfrm>
              <a:off x="1412293" y="2143081"/>
              <a:ext cx="0" cy="2619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D28E00-AD1C-9D40-A1E9-9A0D6E4E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6" y="903180"/>
            <a:ext cx="8395089" cy="42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1587</Words>
  <Application>Microsoft Macintosh PowerPoint</Application>
  <PresentationFormat>Widescreen</PresentationFormat>
  <Paragraphs>414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Avenir Next</vt:lpstr>
      <vt:lpstr>Calibri</vt:lpstr>
      <vt:lpstr>Calibri Light</vt:lpstr>
      <vt:lpstr>Cambria Math</vt:lpstr>
      <vt:lpstr>Consolas</vt:lpstr>
      <vt:lpstr>Dubai</vt:lpstr>
      <vt:lpstr>GILL SANS LIGHT</vt:lpstr>
      <vt:lpstr>GILL SANS LIGHT</vt:lpstr>
      <vt:lpstr>HELVETICA NEUE LIGHT</vt:lpstr>
      <vt:lpstr>HELVETICA NEUE LIGHT</vt:lpstr>
      <vt:lpstr>xkcd Script</vt:lpstr>
      <vt:lpstr>Office Theme</vt:lpstr>
      <vt:lpstr>Sorting &amp; Hashing</vt:lpstr>
      <vt:lpstr>Where we are right now?</vt:lpstr>
      <vt:lpstr>Building blocks: Sorting &amp; Hashing</vt:lpstr>
      <vt:lpstr>What if we have an index?  Can we use it for sorting?</vt:lpstr>
      <vt:lpstr>PowerPoint Presentation</vt:lpstr>
      <vt:lpstr>2-Way Merge Sort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K-Way Merge Sort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External Hashing When order isn’t important!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Sort-Hash Duality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Azza Abouzied</dc:creator>
  <cp:lastModifiedBy>Azza Abouzied</cp:lastModifiedBy>
  <cp:revision>43</cp:revision>
  <dcterms:created xsi:type="dcterms:W3CDTF">2021-03-13T07:01:39Z</dcterms:created>
  <dcterms:modified xsi:type="dcterms:W3CDTF">2021-03-15T12:10:30Z</dcterms:modified>
</cp:coreProperties>
</file>