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481" r:id="rId2"/>
    <p:sldId id="505" r:id="rId3"/>
    <p:sldId id="506" r:id="rId4"/>
    <p:sldId id="503" r:id="rId5"/>
    <p:sldId id="504" r:id="rId6"/>
    <p:sldId id="507" r:id="rId7"/>
    <p:sldId id="309" r:id="rId8"/>
    <p:sldId id="494" r:id="rId9"/>
    <p:sldId id="305" r:id="rId10"/>
    <p:sldId id="495" r:id="rId11"/>
    <p:sldId id="485" r:id="rId12"/>
    <p:sldId id="489" r:id="rId13"/>
    <p:sldId id="475" r:id="rId14"/>
    <p:sldId id="484" r:id="rId15"/>
    <p:sldId id="490" r:id="rId16"/>
    <p:sldId id="487" r:id="rId17"/>
    <p:sldId id="491" r:id="rId18"/>
    <p:sldId id="488" r:id="rId19"/>
    <p:sldId id="492" r:id="rId20"/>
    <p:sldId id="486" r:id="rId21"/>
    <p:sldId id="493" r:id="rId22"/>
    <p:sldId id="523" r:id="rId23"/>
    <p:sldId id="445" r:id="rId24"/>
    <p:sldId id="508" r:id="rId25"/>
    <p:sldId id="509" r:id="rId26"/>
    <p:sldId id="496" r:id="rId27"/>
    <p:sldId id="499" r:id="rId28"/>
    <p:sldId id="498" r:id="rId29"/>
    <p:sldId id="501" r:id="rId30"/>
    <p:sldId id="502" r:id="rId31"/>
    <p:sldId id="517" r:id="rId32"/>
    <p:sldId id="518" r:id="rId33"/>
    <p:sldId id="519" r:id="rId34"/>
    <p:sldId id="520" r:id="rId35"/>
    <p:sldId id="521" r:id="rId36"/>
    <p:sldId id="522" r:id="rId37"/>
    <p:sldId id="510" r:id="rId38"/>
    <p:sldId id="516" r:id="rId39"/>
    <p:sldId id="512" r:id="rId40"/>
    <p:sldId id="513" r:id="rId41"/>
    <p:sldId id="514" r:id="rId42"/>
    <p:sldId id="51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F2F2F2"/>
    <a:srgbClr val="31A12C"/>
    <a:srgbClr val="2078B4"/>
    <a:srgbClr val="FF7F00"/>
    <a:srgbClr val="A6CEE4"/>
    <a:srgbClr val="E31B1B"/>
    <a:srgbClr val="B2E08A"/>
    <a:srgbClr val="92D050"/>
    <a:srgbClr val="FA9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96"/>
    <p:restoredTop sz="74293"/>
  </p:normalViewPr>
  <p:slideViewPr>
    <p:cSldViewPr snapToGrid="0" snapToObjects="1">
      <p:cViewPr>
        <p:scale>
          <a:sx n="72" d="100"/>
          <a:sy n="72" d="100"/>
        </p:scale>
        <p:origin x="480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6E921-D284-BA49-9AEC-FCD6D3AB9F35}" type="datetimeFigureOut">
              <a:rPr lang="en-US" smtClean="0"/>
              <a:t>3/28/21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75119-61E0-4643-8B1F-99007DD59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0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504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90F20-8401-3443-B3C7-E61DE780E3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46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459BB-C85B-3546-8DBC-0CCD324E2A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64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5119-61E0-4643-8B1F-99007DD59F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82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913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459BB-C85B-3546-8DBC-0CCD324E2A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51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5119-61E0-4643-8B1F-99007DD59F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77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459BB-C85B-3546-8DBC-0CCD324E2A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31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5119-61E0-4643-8B1F-99007DD59F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24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459BB-C85B-3546-8DBC-0CCD324E2A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16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5119-61E0-4643-8B1F-99007DD59F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7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5119-61E0-4643-8B1F-99007DD59F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1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459BB-C85B-3546-8DBC-0CCD324E2A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34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5119-61E0-4643-8B1F-99007DD59F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93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687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521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01DC2-7A87-734C-A8F5-458439E74E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60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01DC2-7A87-734C-A8F5-458439E74E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37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01DC2-7A87-734C-A8F5-458439E74E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606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01DC2-7A87-734C-A8F5-458439E74E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44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01DC2-7A87-734C-A8F5-458439E74E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23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01DC2-7A87-734C-A8F5-458439E74E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1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5119-61E0-4643-8B1F-99007DD59F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453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01DC2-7A87-734C-A8F5-458439E74E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263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0161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5869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01DC2-7A87-734C-A8F5-458439E74E3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057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01DC2-7A87-734C-A8F5-458439E74E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020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234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4350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23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5119-61E0-4643-8B1F-99007DD59F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13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5119-61E0-4643-8B1F-99007DD59F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7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658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723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75119-61E0-4643-8B1F-99007DD59F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7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90F20-8401-3443-B3C7-E61DE780E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0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77F5-5A41-F04B-811D-B4F93E5AA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6133A-165D-7D4F-A09F-CB881AAA4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B671B-3199-5041-8C07-4274C247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99C9-DE59-5142-8EB5-E3A16DCDA9CE}" type="datetimeFigureOut">
              <a:rPr lang="en-US" smtClean="0"/>
              <a:t>3/28/21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37953-5A1C-AD43-9960-D62F0B695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06485-4805-1E4D-8387-09EC4FA7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6AC8-07E2-F54B-9822-95C8B1EC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3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59269-5F7D-984F-A544-0D143B8B3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239BE-6822-5A46-A498-A8CBCB55C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94EEB-9FD2-AE49-BDEB-B3C40C82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99C9-DE59-5142-8EB5-E3A16DCDA9CE}" type="datetimeFigureOut">
              <a:rPr lang="en-US" smtClean="0"/>
              <a:t>3/28/21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1AFD1-F9C3-FA4B-9D57-79B4BD17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D27A9-6DAA-584A-A4B3-B1BA1C87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6AC8-07E2-F54B-9822-95C8B1EC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8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E36D1-ABB6-A74E-820F-3DE2FD5FD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29C3A-BE79-B148-802D-702548AB2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44615-50E6-DE47-9334-AB386B99C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99C9-DE59-5142-8EB5-E3A16DCDA9CE}" type="datetimeFigureOut">
              <a:rPr lang="en-US" smtClean="0"/>
              <a:t>3/28/21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D61EC-7FBD-5C40-B6E9-F2ADBED7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0CACE-43EE-6444-8EC1-81CEA9F5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6AC8-07E2-F54B-9822-95C8B1EC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5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2E87D-5594-E547-A27A-39AA2BA1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4645E-1CE6-5D45-987F-A3A90AA4C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978A7-6F70-B445-8085-BC7D2BCDB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99C9-DE59-5142-8EB5-E3A16DCDA9CE}" type="datetimeFigureOut">
              <a:rPr lang="en-US" smtClean="0"/>
              <a:t>3/28/21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3EC01-7246-4745-B637-379137909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707C5-1455-1E46-BF81-45F3156E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6AC8-07E2-F54B-9822-95C8B1EC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0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75A0A-9BD7-BE4A-906A-6DF4FAA6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53CA9-DE1C-9940-95F0-DEC4CCFDF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5BA10-7A2B-584C-B2E1-AE8BD6CC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99C9-DE59-5142-8EB5-E3A16DCDA9CE}" type="datetimeFigureOut">
              <a:rPr lang="en-US" smtClean="0"/>
              <a:t>3/28/21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80F46-D766-A246-ACA8-BD24F60A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E1B5A-B99A-354E-A342-22FF59B5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6AC8-07E2-F54B-9822-95C8B1EC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A2F6-6C29-3B43-9705-68F2AA52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478D4-DD98-0E4C-92AE-CC4425FFB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4D1F0-98D5-C643-B570-18222A2FB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F0FF1-E382-BC40-96C8-CEF59A08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99C9-DE59-5142-8EB5-E3A16DCDA9CE}" type="datetimeFigureOut">
              <a:rPr lang="en-US" smtClean="0"/>
              <a:t>3/28/21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81B18-D556-F84A-B75E-A350D291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6AC1C-EA6A-7241-B0C7-50B7C380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6AC8-07E2-F54B-9822-95C8B1EC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2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C26E4-3833-6345-A5BA-25BF8E16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96736-9B7E-7441-A56A-B95771567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2CC1E-E61B-3B43-8EEF-790CF0448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D1FBC-A80D-6747-84C4-B05769B96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3C398-CCC9-A143-9A92-DB3243962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634B37-3DAE-344C-BB0E-1F3E2F4B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99C9-DE59-5142-8EB5-E3A16DCDA9CE}" type="datetimeFigureOut">
              <a:rPr lang="en-US" smtClean="0"/>
              <a:t>3/28/21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216DF9-A3C9-6341-BC84-BB07D3D54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B18F6-6B33-F147-A069-8F8B9911E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6AC8-07E2-F54B-9822-95C8B1EC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2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FA10-57AA-C94D-AFA0-8D42326D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C50A4A-7EFD-2B4C-9646-935F3ED1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99C9-DE59-5142-8EB5-E3A16DCDA9CE}" type="datetimeFigureOut">
              <a:rPr lang="en-US" smtClean="0"/>
              <a:t>3/28/21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215DC-FD47-444A-BF70-233AEE05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63C93-46B1-0B4B-9C19-A9D53B3B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6AC8-07E2-F54B-9822-95C8B1EC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4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0F4AD-E374-8E4F-9CFE-182EE4D9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99C9-DE59-5142-8EB5-E3A16DCDA9CE}" type="datetimeFigureOut">
              <a:rPr lang="en-US" smtClean="0"/>
              <a:t>3/28/21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E30C1-9D42-F04B-9880-E587922E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51C3C-1E82-BA44-9BA8-325ACC84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6AC8-07E2-F54B-9822-95C8B1EC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1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6A31-D17F-914D-B35B-5865EC17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6EFC2-0DB6-4F47-A946-B01C2F9E5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A6367-3146-324C-BCA8-FA39F8809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B4C77-A9C0-1B45-A84F-AA2A055E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99C9-DE59-5142-8EB5-E3A16DCDA9CE}" type="datetimeFigureOut">
              <a:rPr lang="en-US" smtClean="0"/>
              <a:t>3/28/21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1C221-C40B-EA48-88C7-D0D05F30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A4A49-3A6B-FC4E-B15A-3D4C8813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6AC8-07E2-F54B-9822-95C8B1EC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D06EE-870E-8845-96FD-467BEDC4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91C4C-1501-924D-8107-A3CF4879C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389AE-F196-A44A-BF0D-3AD97E82B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996BC-BEE1-4D43-BE11-92BDACB35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99C9-DE59-5142-8EB5-E3A16DCDA9CE}" type="datetimeFigureOut">
              <a:rPr lang="en-US" smtClean="0"/>
              <a:t>3/28/21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EAFC4-D342-C54E-928F-148C650E2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280C44-0AFE-0F41-BC95-F2248D61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66AC8-07E2-F54B-9822-95C8B1EC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9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1B5126-C9EC-004C-AA86-A0476483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8A5C9-EE52-3D4F-997A-6575C9B3C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B0E8A-800E-314B-935E-FB49473DC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B99C9-DE59-5142-8EB5-E3A16DCDA9CE}" type="datetimeFigureOut">
              <a:rPr lang="en-US" smtClean="0"/>
              <a:t>3/28/21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D55E4-D982-FD46-A252-69CE504E7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FA398-F64E-5E43-88DB-3A2095599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66AC8-07E2-F54B-9822-95C8B1EC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9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E2C9B-686C-FC4D-A1BC-E0F159812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26508"/>
            <a:ext cx="12192000" cy="1544595"/>
          </a:xfrm>
          <a:solidFill>
            <a:schemeClr val="tx1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ubai" panose="020B0503030403030204" pitchFamily="34" charset="-78"/>
                <a:ea typeface="Helvetica Neue" panose="02000503000000020004" pitchFamily="2" charset="0"/>
                <a:cs typeface="Dubai" panose="020B0503030403030204" pitchFamily="34" charset="-78"/>
              </a:rPr>
              <a:t>Query Processing</a:t>
            </a:r>
          </a:p>
        </p:txBody>
      </p:sp>
    </p:spTree>
    <p:extLst>
      <p:ext uri="{BB962C8B-B14F-4D97-AF65-F5344CB8AC3E}">
        <p14:creationId xmlns:p14="http://schemas.microsoft.com/office/powerpoint/2010/main" val="379812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D6B158-B993-C945-989C-B7C5E8FEF2AB}"/>
                  </a:ext>
                </a:extLst>
              </p:cNvPr>
              <p:cNvSpPr txBox="1"/>
              <p:nvPr/>
            </p:nvSpPr>
            <p:spPr>
              <a:xfrm>
                <a:off x="4626437" y="2278852"/>
                <a:ext cx="660046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Loans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Students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sid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sid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Loans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 ×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Students</m:t>
                        </m:r>
                      </m:e>
                    </m:d>
                  </m:oMath>
                </a14:m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D6B158-B993-C945-989C-B7C5E8FEF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437" y="2278852"/>
                <a:ext cx="6600461" cy="461665"/>
              </a:xfrm>
              <a:prstGeom prst="rect">
                <a:avLst/>
              </a:prstGeom>
              <a:blipFill>
                <a:blip r:embed="rId3"/>
                <a:stretch>
                  <a:fillRect l="-19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481311-EF55-8242-8A7D-5B9CBCCD1715}"/>
                  </a:ext>
                </a:extLst>
              </p:cNvPr>
              <p:cNvSpPr/>
              <p:nvPr/>
            </p:nvSpPr>
            <p:spPr>
              <a:xfrm>
                <a:off x="845923" y="2078798"/>
                <a:ext cx="308088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chemeClr val="tx1"/>
                    </a:solidFill>
                    <a:latin typeface="Avenir Next" panose="020B0503020202020204" pitchFamily="34" charset="0"/>
                    <a:cs typeface="Gill Sans Light" panose="020B0302020104020203" pitchFamily="34" charset="-79"/>
                  </a:rPr>
                  <a:t>Join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⋈</m:t>
                    </m:r>
                  </m:oMath>
                </a14:m>
                <a:endParaRPr lang="en-US" sz="4000" b="0" dirty="0">
                  <a:latin typeface="Avenir Next" panose="020B0503020202020204" pitchFamily="34" charset="0"/>
                  <a:ea typeface="Cambria Math" panose="02040503050406030204" pitchFamily="18" charset="0"/>
                  <a:cs typeface="Gill Sans Light" panose="020B0302020104020203" pitchFamily="34" charset="-79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481311-EF55-8242-8A7D-5B9CBCCD1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23" y="2078798"/>
                <a:ext cx="3080885" cy="707886"/>
              </a:xfrm>
              <a:prstGeom prst="rect">
                <a:avLst/>
              </a:prstGeom>
              <a:blipFill>
                <a:blip r:embed="rId4"/>
                <a:stretch>
                  <a:fillRect l="-6967" t="-1228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90F19FD-442E-A34E-8DDF-5D41818053C5}"/>
              </a:ext>
            </a:extLst>
          </p:cNvPr>
          <p:cNvSpPr txBox="1"/>
          <p:nvPr/>
        </p:nvSpPr>
        <p:spPr>
          <a:xfrm>
            <a:off x="845923" y="3517319"/>
            <a:ext cx="2603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Each row in R is matched to a row in S that satisfies the join condition.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325B2B-C847-6043-A4C6-65A6C4D36571}"/>
                  </a:ext>
                </a:extLst>
              </p:cNvPr>
              <p:cNvSpPr txBox="1"/>
              <p:nvPr/>
            </p:nvSpPr>
            <p:spPr>
              <a:xfrm>
                <a:off x="772875" y="2774804"/>
                <a:ext cx="23358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Gill Sans Light" panose="020B0302020104020203" pitchFamily="34" charset="-79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Gill Sans Light" panose="020B0302020104020203" pitchFamily="34" charset="-79"/>
                            </a:rPr>
                            <m:t>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Gill Sans Light" panose="020B0302020104020203" pitchFamily="34" charset="-79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Gill Sans Light" panose="020B0302020104020203" pitchFamily="34" charset="-79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Gill Sans Light" panose="020B0302020104020203" pitchFamily="34" charset="-79"/>
                            </a:rPr>
                            <m:t>sid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Gill Sans Light" panose="020B0302020104020203" pitchFamily="34" charset="-79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Gill Sans Light" panose="020B0302020104020203" pitchFamily="34" charset="-79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Gill Sans Light" panose="020B0302020104020203" pitchFamily="34" charset="-79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Gill Sans Light" panose="020B0302020104020203" pitchFamily="34" charset="-79"/>
                            </a:rPr>
                            <m:t>sid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ill Sans Light" panose="020B0302020104020203" pitchFamily="34" charset="-79"/>
                        </a:rPr>
                        <m:t>𝑆</m:t>
                      </m:r>
                    </m:oMath>
                  </m:oMathPara>
                </a14:m>
                <a:endParaRPr lang="en-US" sz="2400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325B2B-C847-6043-A4C6-65A6C4D36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75" y="2774804"/>
                <a:ext cx="2335832" cy="461665"/>
              </a:xfrm>
              <a:prstGeom prst="rect">
                <a:avLst/>
              </a:prstGeom>
              <a:blipFill>
                <a:blip r:embed="rId5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5A5CB0A-5BAF-0F41-ABB0-F650F9345D80}"/>
              </a:ext>
            </a:extLst>
          </p:cNvPr>
          <p:cNvGraphicFramePr>
            <a:graphicFrameLocks noGrp="1"/>
          </p:cNvGraphicFramePr>
          <p:nvPr/>
        </p:nvGraphicFramePr>
        <p:xfrm>
          <a:off x="7274867" y="575838"/>
          <a:ext cx="4081215" cy="1219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24532">
                  <a:extLst>
                    <a:ext uri="{9D8B030D-6E8A-4147-A177-3AD203B41FA5}">
                      <a16:colId xmlns:a16="http://schemas.microsoft.com/office/drawing/2014/main" val="71358956"/>
                    </a:ext>
                  </a:extLst>
                </a:gridCol>
                <a:gridCol w="1319181">
                  <a:extLst>
                    <a:ext uri="{9D8B030D-6E8A-4147-A177-3AD203B41FA5}">
                      <a16:colId xmlns:a16="http://schemas.microsoft.com/office/drawing/2014/main" val="3841683722"/>
                    </a:ext>
                  </a:extLst>
                </a:gridCol>
                <a:gridCol w="1286006">
                  <a:extLst>
                    <a:ext uri="{9D8B030D-6E8A-4147-A177-3AD203B41FA5}">
                      <a16:colId xmlns:a16="http://schemas.microsoft.com/office/drawing/2014/main" val="2478759586"/>
                    </a:ext>
                  </a:extLst>
                </a:gridCol>
                <a:gridCol w="751496">
                  <a:extLst>
                    <a:ext uri="{9D8B030D-6E8A-4147-A177-3AD203B41FA5}">
                      <a16:colId xmlns:a16="http://schemas.microsoft.com/office/drawing/2014/main" val="525950998"/>
                    </a:ext>
                  </a:extLst>
                </a:gridCol>
              </a:tblGrid>
              <a:tr h="225813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err="1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sid</a:t>
                      </a:r>
                      <a:endParaRPr lang="en-US" sz="1400" b="1" u="sng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major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914415"/>
                  </a:ext>
                </a:extLst>
              </a:tr>
              <a:tr h="22581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Ibn </a:t>
                      </a:r>
                      <a:r>
                        <a:rPr lang="en-US" sz="1400" b="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Sina</a:t>
                      </a:r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0217046"/>
                  </a:ext>
                </a:extLst>
              </a:tr>
              <a:tr h="22581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73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Plato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Phil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1065184"/>
                  </a:ext>
                </a:extLst>
              </a:tr>
              <a:tr h="22581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76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 </a:t>
                      </a:r>
                      <a:r>
                        <a:rPr lang="en-US" sz="1400" b="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Khawarizmi</a:t>
                      </a:r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5268024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92044B-A082-B841-BF29-ACE9111B2C89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7926668" y="1795038"/>
            <a:ext cx="1388806" cy="4838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1BD8FE61-ADAB-4043-900F-49377FBC5222}"/>
              </a:ext>
            </a:extLst>
          </p:cNvPr>
          <p:cNvGraphicFramePr>
            <a:graphicFrameLocks noGrp="1"/>
          </p:cNvGraphicFramePr>
          <p:nvPr/>
        </p:nvGraphicFramePr>
        <p:xfrm>
          <a:off x="3449256" y="640947"/>
          <a:ext cx="3520232" cy="92711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44010">
                  <a:extLst>
                    <a:ext uri="{9D8B030D-6E8A-4147-A177-3AD203B41FA5}">
                      <a16:colId xmlns:a16="http://schemas.microsoft.com/office/drawing/2014/main" val="71358956"/>
                    </a:ext>
                  </a:extLst>
                </a:gridCol>
                <a:gridCol w="576696">
                  <a:extLst>
                    <a:ext uri="{9D8B030D-6E8A-4147-A177-3AD203B41FA5}">
                      <a16:colId xmlns:a16="http://schemas.microsoft.com/office/drawing/2014/main" val="4257110596"/>
                    </a:ext>
                  </a:extLst>
                </a:gridCol>
                <a:gridCol w="985886">
                  <a:extLst>
                    <a:ext uri="{9D8B030D-6E8A-4147-A177-3AD203B41FA5}">
                      <a16:colId xmlns:a16="http://schemas.microsoft.com/office/drawing/2014/main" val="950976517"/>
                    </a:ext>
                  </a:extLst>
                </a:gridCol>
                <a:gridCol w="1041722">
                  <a:extLst>
                    <a:ext uri="{9D8B030D-6E8A-4147-A177-3AD203B41FA5}">
                      <a16:colId xmlns:a16="http://schemas.microsoft.com/office/drawing/2014/main" val="3841683722"/>
                    </a:ext>
                  </a:extLst>
                </a:gridCol>
                <a:gridCol w="371918">
                  <a:extLst>
                    <a:ext uri="{9D8B030D-6E8A-4147-A177-3AD203B41FA5}">
                      <a16:colId xmlns:a16="http://schemas.microsoft.com/office/drawing/2014/main" val="1472728992"/>
                    </a:ext>
                  </a:extLst>
                </a:gridCol>
              </a:tblGrid>
              <a:tr h="21039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eid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duration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914415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3/8/20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 weeks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7023362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76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3/18/21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979019"/>
                  </a:ext>
                </a:extLst>
              </a:tr>
            </a:tbl>
          </a:graphicData>
        </a:graphic>
      </p:graphicFrame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4CABC53D-264D-4946-A2D0-BB06F1F2C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339388"/>
              </p:ext>
            </p:extLst>
          </p:nvPr>
        </p:nvGraphicFramePr>
        <p:xfrm>
          <a:off x="4386295" y="3176518"/>
          <a:ext cx="7080746" cy="217173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78834">
                  <a:extLst>
                    <a:ext uri="{9D8B030D-6E8A-4147-A177-3AD203B41FA5}">
                      <a16:colId xmlns:a16="http://schemas.microsoft.com/office/drawing/2014/main" val="3453423261"/>
                    </a:ext>
                  </a:extLst>
                </a:gridCol>
                <a:gridCol w="678834">
                  <a:extLst>
                    <a:ext uri="{9D8B030D-6E8A-4147-A177-3AD203B41FA5}">
                      <a16:colId xmlns:a16="http://schemas.microsoft.com/office/drawing/2014/main" val="955921731"/>
                    </a:ext>
                  </a:extLst>
                </a:gridCol>
                <a:gridCol w="903957">
                  <a:extLst>
                    <a:ext uri="{9D8B030D-6E8A-4147-A177-3AD203B41FA5}">
                      <a16:colId xmlns:a16="http://schemas.microsoft.com/office/drawing/2014/main" val="154881447"/>
                    </a:ext>
                  </a:extLst>
                </a:gridCol>
                <a:gridCol w="903608">
                  <a:extLst>
                    <a:ext uri="{9D8B030D-6E8A-4147-A177-3AD203B41FA5}">
                      <a16:colId xmlns:a16="http://schemas.microsoft.com/office/drawing/2014/main" val="71358956"/>
                    </a:ext>
                  </a:extLst>
                </a:gridCol>
                <a:gridCol w="676662">
                  <a:extLst>
                    <a:ext uri="{9D8B030D-6E8A-4147-A177-3AD203B41FA5}">
                      <a16:colId xmlns:a16="http://schemas.microsoft.com/office/drawing/2014/main" val="3841683722"/>
                    </a:ext>
                  </a:extLst>
                </a:gridCol>
                <a:gridCol w="1314315">
                  <a:extLst>
                    <a:ext uri="{9D8B030D-6E8A-4147-A177-3AD203B41FA5}">
                      <a16:colId xmlns:a16="http://schemas.microsoft.com/office/drawing/2014/main" val="2478759586"/>
                    </a:ext>
                  </a:extLst>
                </a:gridCol>
                <a:gridCol w="704100">
                  <a:extLst>
                    <a:ext uri="{9D8B030D-6E8A-4147-A177-3AD203B41FA5}">
                      <a16:colId xmlns:a16="http://schemas.microsoft.com/office/drawing/2014/main" val="525950998"/>
                    </a:ext>
                  </a:extLst>
                </a:gridCol>
                <a:gridCol w="1220436">
                  <a:extLst>
                    <a:ext uri="{9D8B030D-6E8A-4147-A177-3AD203B41FA5}">
                      <a16:colId xmlns:a16="http://schemas.microsoft.com/office/drawing/2014/main" val="97157595"/>
                    </a:ext>
                  </a:extLst>
                </a:gridCol>
              </a:tblGrid>
              <a:tr h="3004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eid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duration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major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914415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3/8/20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 weeks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Ibn </a:t>
                      </a:r>
                      <a:r>
                        <a:rPr lang="en-US" sz="1400" b="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Sina</a:t>
                      </a:r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7023362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3/8/20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 weeks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Plato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Phil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8979019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3/8/20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 weeks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 </a:t>
                      </a:r>
                      <a:r>
                        <a:rPr lang="en-US" sz="1400" b="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Khawarizmi</a:t>
                      </a:r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0217046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76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3/18/21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Ibn </a:t>
                      </a:r>
                      <a:r>
                        <a:rPr lang="en-US" sz="1400" b="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Sina</a:t>
                      </a:r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719897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76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3/18/21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Plato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Phil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504628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76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3/18/21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 </a:t>
                      </a:r>
                      <a:r>
                        <a:rPr lang="en-US" sz="1400" b="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Khawarizmi</a:t>
                      </a:r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63087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BFA810-9A03-BF41-97C1-8088E221CBB8}"/>
                  </a:ext>
                </a:extLst>
              </p:cNvPr>
              <p:cNvSpPr txBox="1"/>
              <p:nvPr/>
            </p:nvSpPr>
            <p:spPr>
              <a:xfrm>
                <a:off x="7170696" y="192389"/>
                <a:ext cx="26940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Students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𝑆</m:t>
                    </m:r>
                  </m:oMath>
                </a14:m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𝑚</m:t>
                    </m:r>
                  </m:oMath>
                </a14:m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rows)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BFA810-9A03-BF41-97C1-8088E221C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696" y="192389"/>
                <a:ext cx="2694007" cy="369332"/>
              </a:xfrm>
              <a:prstGeom prst="rect">
                <a:avLst/>
              </a:prstGeom>
              <a:blipFill>
                <a:blip r:embed="rId6"/>
                <a:stretch>
                  <a:fillRect l="-1878" t="-10000" r="-46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8AC2C8-7FA5-B64B-9A34-EB3E8E8B8C1D}"/>
                  </a:ext>
                </a:extLst>
              </p:cNvPr>
              <p:cNvSpPr txBox="1"/>
              <p:nvPr/>
            </p:nvSpPr>
            <p:spPr>
              <a:xfrm>
                <a:off x="3386038" y="177205"/>
                <a:ext cx="2338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Loans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𝑅</m:t>
                    </m:r>
                  </m:oMath>
                </a14:m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𝑛</m:t>
                    </m:r>
                  </m:oMath>
                </a14:m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rows)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8AC2C8-7FA5-B64B-9A34-EB3E8E8B8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038" y="177205"/>
                <a:ext cx="2338141" cy="369332"/>
              </a:xfrm>
              <a:prstGeom prst="rect">
                <a:avLst/>
              </a:prstGeom>
              <a:blipFill>
                <a:blip r:embed="rId7"/>
                <a:stretch>
                  <a:fillRect l="-2162" t="-3226" r="-162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E7485D-3826-1D48-8219-FCC5B9B9DDAE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5209372" y="1568057"/>
            <a:ext cx="2717296" cy="71079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7A28D4-0722-6548-ADC9-687A92444089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7926668" y="2740517"/>
            <a:ext cx="0" cy="4360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4B960B-8518-3E4C-BE32-AAF321E77F86}"/>
              </a:ext>
            </a:extLst>
          </p:cNvPr>
          <p:cNvCxnSpPr>
            <a:cxnSpLocks/>
          </p:cNvCxnSpPr>
          <p:nvPr/>
        </p:nvCxnSpPr>
        <p:spPr>
          <a:xfrm>
            <a:off x="4269068" y="3923323"/>
            <a:ext cx="7315200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EC09A8-6765-B84A-AFE9-9CE0F9D050A9}"/>
              </a:ext>
            </a:extLst>
          </p:cNvPr>
          <p:cNvCxnSpPr>
            <a:cxnSpLocks/>
          </p:cNvCxnSpPr>
          <p:nvPr/>
        </p:nvCxnSpPr>
        <p:spPr>
          <a:xfrm>
            <a:off x="4269068" y="4248057"/>
            <a:ext cx="7315200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9215A8-6D22-7142-858E-F34532CB1F1F}"/>
              </a:ext>
            </a:extLst>
          </p:cNvPr>
          <p:cNvCxnSpPr>
            <a:cxnSpLocks/>
          </p:cNvCxnSpPr>
          <p:nvPr/>
        </p:nvCxnSpPr>
        <p:spPr>
          <a:xfrm>
            <a:off x="4269068" y="4572791"/>
            <a:ext cx="7315200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C77FE4-6603-A74D-9F20-EB44B958AB83}"/>
              </a:ext>
            </a:extLst>
          </p:cNvPr>
          <p:cNvCxnSpPr>
            <a:cxnSpLocks/>
          </p:cNvCxnSpPr>
          <p:nvPr/>
        </p:nvCxnSpPr>
        <p:spPr>
          <a:xfrm>
            <a:off x="4269068" y="4897525"/>
            <a:ext cx="7315200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8">
            <a:extLst>
              <a:ext uri="{FF2B5EF4-FFF2-40B4-BE49-F238E27FC236}">
                <a16:creationId xmlns:a16="http://schemas.microsoft.com/office/drawing/2014/main" id="{07500EBB-9503-0840-B7F1-197F492CA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75766"/>
              </p:ext>
            </p:extLst>
          </p:nvPr>
        </p:nvGraphicFramePr>
        <p:xfrm>
          <a:off x="4386295" y="3190374"/>
          <a:ext cx="7080746" cy="92711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78834">
                  <a:extLst>
                    <a:ext uri="{9D8B030D-6E8A-4147-A177-3AD203B41FA5}">
                      <a16:colId xmlns:a16="http://schemas.microsoft.com/office/drawing/2014/main" val="3453423261"/>
                    </a:ext>
                  </a:extLst>
                </a:gridCol>
                <a:gridCol w="678834">
                  <a:extLst>
                    <a:ext uri="{9D8B030D-6E8A-4147-A177-3AD203B41FA5}">
                      <a16:colId xmlns:a16="http://schemas.microsoft.com/office/drawing/2014/main" val="955921731"/>
                    </a:ext>
                  </a:extLst>
                </a:gridCol>
                <a:gridCol w="903957">
                  <a:extLst>
                    <a:ext uri="{9D8B030D-6E8A-4147-A177-3AD203B41FA5}">
                      <a16:colId xmlns:a16="http://schemas.microsoft.com/office/drawing/2014/main" val="154881447"/>
                    </a:ext>
                  </a:extLst>
                </a:gridCol>
                <a:gridCol w="903608">
                  <a:extLst>
                    <a:ext uri="{9D8B030D-6E8A-4147-A177-3AD203B41FA5}">
                      <a16:colId xmlns:a16="http://schemas.microsoft.com/office/drawing/2014/main" val="71358956"/>
                    </a:ext>
                  </a:extLst>
                </a:gridCol>
                <a:gridCol w="676662">
                  <a:extLst>
                    <a:ext uri="{9D8B030D-6E8A-4147-A177-3AD203B41FA5}">
                      <a16:colId xmlns:a16="http://schemas.microsoft.com/office/drawing/2014/main" val="3841683722"/>
                    </a:ext>
                  </a:extLst>
                </a:gridCol>
                <a:gridCol w="1314315">
                  <a:extLst>
                    <a:ext uri="{9D8B030D-6E8A-4147-A177-3AD203B41FA5}">
                      <a16:colId xmlns:a16="http://schemas.microsoft.com/office/drawing/2014/main" val="2478759586"/>
                    </a:ext>
                  </a:extLst>
                </a:gridCol>
                <a:gridCol w="704100">
                  <a:extLst>
                    <a:ext uri="{9D8B030D-6E8A-4147-A177-3AD203B41FA5}">
                      <a16:colId xmlns:a16="http://schemas.microsoft.com/office/drawing/2014/main" val="525950998"/>
                    </a:ext>
                  </a:extLst>
                </a:gridCol>
                <a:gridCol w="1220436">
                  <a:extLst>
                    <a:ext uri="{9D8B030D-6E8A-4147-A177-3AD203B41FA5}">
                      <a16:colId xmlns:a16="http://schemas.microsoft.com/office/drawing/2014/main" val="97157595"/>
                    </a:ext>
                  </a:extLst>
                </a:gridCol>
              </a:tblGrid>
              <a:tr h="3004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eid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duration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major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914415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3/8/20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 weeks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Ibn </a:t>
                      </a:r>
                      <a:r>
                        <a:rPr lang="en-US" sz="1400" b="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Sina</a:t>
                      </a:r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7023362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76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3/18/21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 </a:t>
                      </a:r>
                      <a:r>
                        <a:rPr lang="en-US" sz="1400" b="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Khawarizmi</a:t>
                      </a:r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630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52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6813227-F642-6A44-88A1-505559A6B285}"/>
              </a:ext>
            </a:extLst>
          </p:cNvPr>
          <p:cNvSpPr/>
          <p:nvPr/>
        </p:nvSpPr>
        <p:spPr>
          <a:xfrm>
            <a:off x="2857500" y="1854200"/>
            <a:ext cx="2154862" cy="3708400"/>
          </a:xfrm>
          <a:prstGeom prst="roundRect">
            <a:avLst>
              <a:gd name="adj" fmla="val 497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2526781-70FA-9845-8810-58C498BF8792}"/>
              </a:ext>
            </a:extLst>
          </p:cNvPr>
          <p:cNvSpPr/>
          <p:nvPr/>
        </p:nvSpPr>
        <p:spPr>
          <a:xfrm>
            <a:off x="757662" y="1529472"/>
            <a:ext cx="715233" cy="688792"/>
          </a:xfrm>
          <a:prstGeom prst="roundRect">
            <a:avLst>
              <a:gd name="adj" fmla="val 7017"/>
            </a:avLst>
          </a:prstGeom>
          <a:solidFill>
            <a:srgbClr val="A6CEE4"/>
          </a:solidFill>
          <a:ln w="15875"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2C78B3C-4A1B-8347-ADD0-2994513B67EC}"/>
              </a:ext>
            </a:extLst>
          </p:cNvPr>
          <p:cNvSpPr txBox="1"/>
          <p:nvPr/>
        </p:nvSpPr>
        <p:spPr>
          <a:xfrm>
            <a:off x="580766" y="317534"/>
            <a:ext cx="347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The Join Analysis Set Up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127DAAC-51EA-9041-ADBA-923305C2253F}"/>
              </a:ext>
            </a:extLst>
          </p:cNvPr>
          <p:cNvSpPr txBox="1"/>
          <p:nvPr/>
        </p:nvSpPr>
        <p:spPr>
          <a:xfrm>
            <a:off x="2946199" y="1503512"/>
            <a:ext cx="19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Buffer Pool Size 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3C0C0F5-629C-4E47-A81C-99B683B9ADF4}"/>
              </a:ext>
            </a:extLst>
          </p:cNvPr>
          <p:cNvSpPr txBox="1"/>
          <p:nvPr/>
        </p:nvSpPr>
        <p:spPr>
          <a:xfrm>
            <a:off x="349684" y="5702794"/>
            <a:ext cx="1531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# of pages: N</a:t>
            </a:r>
          </a:p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# of tuples: 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277E86-0044-1A47-8D28-4AD2711525D2}"/>
              </a:ext>
            </a:extLst>
          </p:cNvPr>
          <p:cNvGrpSpPr/>
          <p:nvPr/>
        </p:nvGrpSpPr>
        <p:grpSpPr>
          <a:xfrm>
            <a:off x="795238" y="1553828"/>
            <a:ext cx="640080" cy="640080"/>
            <a:chOff x="6870778" y="1562012"/>
            <a:chExt cx="592361" cy="45682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ACE16B5-E883-F545-BEC8-D29901C79C92}"/>
                </a:ext>
              </a:extLst>
            </p:cNvPr>
            <p:cNvSpPr>
              <a:spLocks/>
            </p:cNvSpPr>
            <p:nvPr/>
          </p:nvSpPr>
          <p:spPr>
            <a:xfrm>
              <a:off x="6870778" y="1562012"/>
              <a:ext cx="592361" cy="129326"/>
            </a:xfrm>
            <a:prstGeom prst="roundRect">
              <a:avLst/>
            </a:prstGeom>
            <a:solidFill>
              <a:srgbClr val="D4E7F1"/>
            </a:solidFill>
            <a:ln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a, …</a:t>
              </a:r>
              <a:endParaRPr lang="en-US" sz="1200" b="1" i="1" baseline="-250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21C35C7-B666-EA49-966D-7C3671F42125}"/>
                </a:ext>
              </a:extLst>
            </p:cNvPr>
            <p:cNvSpPr>
              <a:spLocks/>
            </p:cNvSpPr>
            <p:nvPr/>
          </p:nvSpPr>
          <p:spPr>
            <a:xfrm>
              <a:off x="6870778" y="1725761"/>
              <a:ext cx="592361" cy="129326"/>
            </a:xfrm>
            <a:prstGeom prst="roundRect">
              <a:avLst/>
            </a:prstGeom>
            <a:solidFill>
              <a:srgbClr val="D4E7F1"/>
            </a:solidFill>
            <a:ln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a, …</a:t>
              </a:r>
              <a:endParaRPr lang="en-US" sz="1200" b="1" i="1" baseline="-250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78D0B331-38F2-B943-B9DC-0B4A0BA55FCA}"/>
                </a:ext>
              </a:extLst>
            </p:cNvPr>
            <p:cNvSpPr>
              <a:spLocks/>
            </p:cNvSpPr>
            <p:nvPr/>
          </p:nvSpPr>
          <p:spPr>
            <a:xfrm>
              <a:off x="6870778" y="1889510"/>
              <a:ext cx="592361" cy="129326"/>
            </a:xfrm>
            <a:prstGeom prst="roundRect">
              <a:avLst/>
            </a:prstGeom>
            <a:solidFill>
              <a:srgbClr val="D4E7F1"/>
            </a:solidFill>
            <a:ln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b, …</a:t>
              </a:r>
              <a:endParaRPr lang="en-US" sz="1200" b="1" i="1" baseline="-250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4CDA16C-D7AD-DF4D-8043-4DC77FD5A1E4}"/>
              </a:ext>
            </a:extLst>
          </p:cNvPr>
          <p:cNvGrpSpPr/>
          <p:nvPr/>
        </p:nvGrpSpPr>
        <p:grpSpPr>
          <a:xfrm>
            <a:off x="6000644" y="1505116"/>
            <a:ext cx="715233" cy="688792"/>
            <a:chOff x="8160025" y="1544491"/>
            <a:chExt cx="715233" cy="688792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3A9C35A9-023B-904A-AE74-5BC2B5A88D51}"/>
                </a:ext>
              </a:extLst>
            </p:cNvPr>
            <p:cNvSpPr/>
            <p:nvPr/>
          </p:nvSpPr>
          <p:spPr>
            <a:xfrm>
              <a:off x="8160025" y="1544491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6560BF9-49AF-9B49-AB86-8046B992E870}"/>
                </a:ext>
              </a:extLst>
            </p:cNvPr>
            <p:cNvGrpSpPr/>
            <p:nvPr/>
          </p:nvGrpSpPr>
          <p:grpSpPr>
            <a:xfrm>
              <a:off x="8197601" y="1568847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6B8A563-7ECD-E54C-8553-B531D5083B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77D997F5-16DB-AD47-AD69-9CD3E8293E4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B74E3F92-E96D-8648-8F7C-2545FCCB5E9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D519963-61CA-9D4F-8435-46F4017733E6}"/>
              </a:ext>
            </a:extLst>
          </p:cNvPr>
          <p:cNvSpPr/>
          <p:nvPr/>
        </p:nvSpPr>
        <p:spPr>
          <a:xfrm>
            <a:off x="3070296" y="2085788"/>
            <a:ext cx="715233" cy="688792"/>
          </a:xfrm>
          <a:prstGeom prst="roundRect">
            <a:avLst>
              <a:gd name="adj" fmla="val 7017"/>
            </a:avLst>
          </a:prstGeom>
          <a:solidFill>
            <a:srgbClr val="B2E08A"/>
          </a:solidFill>
          <a:ln w="15875"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1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3418612-84B8-A945-812B-561A0CF693D6}"/>
              </a:ext>
            </a:extLst>
          </p:cNvPr>
          <p:cNvSpPr/>
          <p:nvPr/>
        </p:nvSpPr>
        <p:spPr>
          <a:xfrm>
            <a:off x="4084332" y="2085788"/>
            <a:ext cx="715233" cy="688792"/>
          </a:xfrm>
          <a:prstGeom prst="roundRect">
            <a:avLst>
              <a:gd name="adj" fmla="val 7017"/>
            </a:avLst>
          </a:prstGeom>
          <a:solidFill>
            <a:srgbClr val="B2E08A"/>
          </a:solidFill>
          <a:ln w="15875"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…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8156B51-1DC6-464D-BE3F-C51EDDE58446}"/>
              </a:ext>
            </a:extLst>
          </p:cNvPr>
          <p:cNvSpPr/>
          <p:nvPr/>
        </p:nvSpPr>
        <p:spPr>
          <a:xfrm>
            <a:off x="3075439" y="4654741"/>
            <a:ext cx="715233" cy="688792"/>
          </a:xfrm>
          <a:prstGeom prst="roundRect">
            <a:avLst>
              <a:gd name="adj" fmla="val 7017"/>
            </a:avLst>
          </a:prstGeom>
          <a:solidFill>
            <a:srgbClr val="B2E08A"/>
          </a:solidFill>
          <a:ln w="15875"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…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34C7C6A-78FD-2046-8721-785B8E5D6035}"/>
              </a:ext>
            </a:extLst>
          </p:cNvPr>
          <p:cNvSpPr/>
          <p:nvPr/>
        </p:nvSpPr>
        <p:spPr>
          <a:xfrm>
            <a:off x="4138460" y="4651926"/>
            <a:ext cx="715233" cy="688792"/>
          </a:xfrm>
          <a:prstGeom prst="roundRect">
            <a:avLst>
              <a:gd name="adj" fmla="val 7017"/>
            </a:avLst>
          </a:prstGeom>
          <a:solidFill>
            <a:srgbClr val="B2E08A"/>
          </a:solidFill>
          <a:ln w="15875"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A754B80-31BF-0C48-9119-1073844CEE1F}"/>
              </a:ext>
            </a:extLst>
          </p:cNvPr>
          <p:cNvSpPr/>
          <p:nvPr/>
        </p:nvSpPr>
        <p:spPr>
          <a:xfrm>
            <a:off x="757662" y="2293197"/>
            <a:ext cx="715233" cy="688792"/>
          </a:xfrm>
          <a:prstGeom prst="roundRect">
            <a:avLst>
              <a:gd name="adj" fmla="val 7017"/>
            </a:avLst>
          </a:prstGeom>
          <a:solidFill>
            <a:srgbClr val="A6CEE4"/>
          </a:solidFill>
          <a:ln w="15875"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2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FC67329-2BAA-F047-9679-F789E52DB627}"/>
              </a:ext>
            </a:extLst>
          </p:cNvPr>
          <p:cNvSpPr/>
          <p:nvPr/>
        </p:nvSpPr>
        <p:spPr>
          <a:xfrm>
            <a:off x="757662" y="3051467"/>
            <a:ext cx="715233" cy="688792"/>
          </a:xfrm>
          <a:prstGeom prst="roundRect">
            <a:avLst>
              <a:gd name="adj" fmla="val 7017"/>
            </a:avLst>
          </a:prstGeom>
          <a:solidFill>
            <a:srgbClr val="A6CEE4"/>
          </a:solidFill>
          <a:ln w="15875"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3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A177DEED-73B5-124D-978B-508A4E765326}"/>
              </a:ext>
            </a:extLst>
          </p:cNvPr>
          <p:cNvSpPr/>
          <p:nvPr/>
        </p:nvSpPr>
        <p:spPr>
          <a:xfrm>
            <a:off x="757662" y="3809737"/>
            <a:ext cx="715233" cy="688792"/>
          </a:xfrm>
          <a:prstGeom prst="roundRect">
            <a:avLst>
              <a:gd name="adj" fmla="val 7017"/>
            </a:avLst>
          </a:prstGeom>
          <a:solidFill>
            <a:srgbClr val="A6CEE4"/>
          </a:solidFill>
          <a:ln w="15875"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4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EEAFEFF-A2DA-7043-B060-D0BA8A3C7839}"/>
              </a:ext>
            </a:extLst>
          </p:cNvPr>
          <p:cNvSpPr/>
          <p:nvPr/>
        </p:nvSpPr>
        <p:spPr>
          <a:xfrm>
            <a:off x="757662" y="4940396"/>
            <a:ext cx="715233" cy="688792"/>
          </a:xfrm>
          <a:prstGeom prst="roundRect">
            <a:avLst>
              <a:gd name="adj" fmla="val 7017"/>
            </a:avLst>
          </a:prstGeom>
          <a:solidFill>
            <a:srgbClr val="A6CEE4"/>
          </a:solidFill>
          <a:ln w="15875"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919F244-CBD7-0E42-A4AB-DC0D762C91CA}"/>
              </a:ext>
            </a:extLst>
          </p:cNvPr>
          <p:cNvSpPr/>
          <p:nvPr/>
        </p:nvSpPr>
        <p:spPr>
          <a:xfrm>
            <a:off x="6004935" y="2248102"/>
            <a:ext cx="715233" cy="688792"/>
          </a:xfrm>
          <a:prstGeom prst="roundRect">
            <a:avLst>
              <a:gd name="adj" fmla="val 7017"/>
            </a:avLst>
          </a:prstGeom>
          <a:solidFill>
            <a:srgbClr val="FDBF6F"/>
          </a:solidFill>
          <a:ln w="15875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2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9CF0CF9-B5ED-8549-99B3-17593DC3285C}"/>
              </a:ext>
            </a:extLst>
          </p:cNvPr>
          <p:cNvSpPr/>
          <p:nvPr/>
        </p:nvSpPr>
        <p:spPr>
          <a:xfrm>
            <a:off x="6004935" y="3006372"/>
            <a:ext cx="715233" cy="688792"/>
          </a:xfrm>
          <a:prstGeom prst="roundRect">
            <a:avLst>
              <a:gd name="adj" fmla="val 7017"/>
            </a:avLst>
          </a:prstGeom>
          <a:solidFill>
            <a:srgbClr val="FDBF6F"/>
          </a:solidFill>
          <a:ln w="15875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3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D929F6D-E177-764E-95B0-40B63EA2223E}"/>
              </a:ext>
            </a:extLst>
          </p:cNvPr>
          <p:cNvSpPr/>
          <p:nvPr/>
        </p:nvSpPr>
        <p:spPr>
          <a:xfrm>
            <a:off x="6004935" y="3764642"/>
            <a:ext cx="715233" cy="688792"/>
          </a:xfrm>
          <a:prstGeom prst="roundRect">
            <a:avLst>
              <a:gd name="adj" fmla="val 7017"/>
            </a:avLst>
          </a:prstGeom>
          <a:solidFill>
            <a:srgbClr val="FDBF6F"/>
          </a:solidFill>
          <a:ln w="15875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4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C7C8FB9B-C264-1F46-A2E3-6F0898B93D71}"/>
              </a:ext>
            </a:extLst>
          </p:cNvPr>
          <p:cNvSpPr/>
          <p:nvPr/>
        </p:nvSpPr>
        <p:spPr>
          <a:xfrm>
            <a:off x="6004935" y="4895301"/>
            <a:ext cx="715233" cy="688792"/>
          </a:xfrm>
          <a:prstGeom prst="roundRect">
            <a:avLst>
              <a:gd name="adj" fmla="val 7017"/>
            </a:avLst>
          </a:prstGeom>
          <a:solidFill>
            <a:srgbClr val="FDBF6F"/>
          </a:solidFill>
          <a:ln w="15875"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C2D5F-25A5-4140-9F45-30A760047CDD}"/>
              </a:ext>
            </a:extLst>
          </p:cNvPr>
          <p:cNvSpPr txBox="1"/>
          <p:nvPr/>
        </p:nvSpPr>
        <p:spPr>
          <a:xfrm>
            <a:off x="7253416" y="1503512"/>
            <a:ext cx="41809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Each table is broken down into pages.</a:t>
            </a:r>
          </a:p>
          <a:p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Each table has a join key attribute and a value that could be a record id, or a tuple, etc. We only show the join keys.</a:t>
            </a:r>
          </a:p>
          <a:p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When computing join costs, </a:t>
            </a:r>
            <a:r>
              <a:rPr lang="en-US" b="1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we will ignore the output costs:</a:t>
            </a:r>
          </a:p>
          <a:p>
            <a:pPr marL="342900" indent="-342900">
              <a:buAutoNum type="alphaLcParenBoth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For now, we don’t know how many tuples will join</a:t>
            </a:r>
          </a:p>
          <a:p>
            <a:pPr marL="342900" indent="-342900">
              <a:buAutoNum type="alphaLcParenBoth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Across all implementations, the output cost is the same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234A18-BA60-0E42-B602-43E448E88B44}"/>
              </a:ext>
            </a:extLst>
          </p:cNvPr>
          <p:cNvSpPr txBox="1"/>
          <p:nvPr/>
        </p:nvSpPr>
        <p:spPr>
          <a:xfrm>
            <a:off x="5579040" y="5702793"/>
            <a:ext cx="1558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# of pages: M</a:t>
            </a:r>
          </a:p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# of tuples: 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D85B29-2D53-1848-8F0D-70FB5ADA2C2E}"/>
              </a:ext>
            </a:extLst>
          </p:cNvPr>
          <p:cNvSpPr/>
          <p:nvPr/>
        </p:nvSpPr>
        <p:spPr>
          <a:xfrm>
            <a:off x="471052" y="1111961"/>
            <a:ext cx="1288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Relation R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D5B107-77FE-2947-970C-CB6415C82759}"/>
              </a:ext>
            </a:extLst>
          </p:cNvPr>
          <p:cNvSpPr/>
          <p:nvPr/>
        </p:nvSpPr>
        <p:spPr>
          <a:xfrm>
            <a:off x="5714034" y="1114543"/>
            <a:ext cx="1288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Relation S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6122549-96DC-C545-97EC-0B8D860B22E4}"/>
              </a:ext>
            </a:extLst>
          </p:cNvPr>
          <p:cNvSpPr/>
          <p:nvPr/>
        </p:nvSpPr>
        <p:spPr>
          <a:xfrm>
            <a:off x="449029" y="815466"/>
            <a:ext cx="1310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Left / Outer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CD9633-E5E1-984D-8C32-4C8F577B8CD5}"/>
              </a:ext>
            </a:extLst>
          </p:cNvPr>
          <p:cNvSpPr/>
          <p:nvPr/>
        </p:nvSpPr>
        <p:spPr>
          <a:xfrm>
            <a:off x="5635525" y="779199"/>
            <a:ext cx="1445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Right / Inner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8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13AC536-1E7A-B84A-BDC4-2A2EDB6D718C}"/>
              </a:ext>
            </a:extLst>
          </p:cNvPr>
          <p:cNvSpPr/>
          <p:nvPr/>
        </p:nvSpPr>
        <p:spPr>
          <a:xfrm>
            <a:off x="407894" y="3963754"/>
            <a:ext cx="2765612" cy="808201"/>
          </a:xfrm>
          <a:prstGeom prst="roundRect">
            <a:avLst>
              <a:gd name="adj" fmla="val 4124"/>
            </a:avLst>
          </a:prstGeom>
          <a:solidFill>
            <a:srgbClr val="B2E08A">
              <a:alpha val="50588"/>
            </a:srgbClr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37D04D-7863-C44B-AC2E-5B9FEB947EDC}"/>
              </a:ext>
            </a:extLst>
          </p:cNvPr>
          <p:cNvSpPr/>
          <p:nvPr/>
        </p:nvSpPr>
        <p:spPr>
          <a:xfrm>
            <a:off x="407894" y="2409777"/>
            <a:ext cx="2765612" cy="1476423"/>
          </a:xfrm>
          <a:prstGeom prst="roundRect">
            <a:avLst>
              <a:gd name="adj" fmla="val 4124"/>
            </a:avLst>
          </a:prstGeom>
          <a:solidFill>
            <a:srgbClr val="FDBF6F">
              <a:alpha val="50196"/>
            </a:srgbClr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15FC15-A48A-D94C-AA8A-256DACF37FBC}"/>
              </a:ext>
            </a:extLst>
          </p:cNvPr>
          <p:cNvSpPr/>
          <p:nvPr/>
        </p:nvSpPr>
        <p:spPr>
          <a:xfrm>
            <a:off x="407894" y="731648"/>
            <a:ext cx="2765612" cy="1608140"/>
          </a:xfrm>
          <a:prstGeom prst="roundRect">
            <a:avLst>
              <a:gd name="adj" fmla="val 4124"/>
            </a:avLst>
          </a:prstGeom>
          <a:solidFill>
            <a:srgbClr val="A6CEE4">
              <a:alpha val="50588"/>
            </a:srgbClr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860C2-9CBD-A44D-BB79-BBFEFDAE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4" y="5864973"/>
            <a:ext cx="10515600" cy="818216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The Equipment Loans Application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48C3E36-D370-C542-B142-BA141EEEC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2328463"/>
                  </p:ext>
                </p:extLst>
              </p:nvPr>
            </p:nvGraphicFramePr>
            <p:xfrm>
              <a:off x="3751729" y="666414"/>
              <a:ext cx="8537390" cy="403555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39150">
                      <a:extLst>
                        <a:ext uri="{9D8B030D-6E8A-4147-A177-3AD203B41FA5}">
                          <a16:colId xmlns:a16="http://schemas.microsoft.com/office/drawing/2014/main" val="2429938724"/>
                        </a:ext>
                      </a:extLst>
                    </a:gridCol>
                    <a:gridCol w="1359648">
                      <a:extLst>
                        <a:ext uri="{9D8B030D-6E8A-4147-A177-3AD203B41FA5}">
                          <a16:colId xmlns:a16="http://schemas.microsoft.com/office/drawing/2014/main" val="3679284495"/>
                        </a:ext>
                      </a:extLst>
                    </a:gridCol>
                    <a:gridCol w="1359648">
                      <a:extLst>
                        <a:ext uri="{9D8B030D-6E8A-4147-A177-3AD203B41FA5}">
                          <a16:colId xmlns:a16="http://schemas.microsoft.com/office/drawing/2014/main" val="2845687538"/>
                        </a:ext>
                      </a:extLst>
                    </a:gridCol>
                    <a:gridCol w="1359648">
                      <a:extLst>
                        <a:ext uri="{9D8B030D-6E8A-4147-A177-3AD203B41FA5}">
                          <a16:colId xmlns:a16="http://schemas.microsoft.com/office/drawing/2014/main" val="517059819"/>
                        </a:ext>
                      </a:extLst>
                    </a:gridCol>
                    <a:gridCol w="1359648">
                      <a:extLst>
                        <a:ext uri="{9D8B030D-6E8A-4147-A177-3AD203B41FA5}">
                          <a16:colId xmlns:a16="http://schemas.microsoft.com/office/drawing/2014/main" val="3412479480"/>
                        </a:ext>
                      </a:extLst>
                    </a:gridCol>
                    <a:gridCol w="1359648">
                      <a:extLst>
                        <a:ext uri="{9D8B030D-6E8A-4147-A177-3AD203B41FA5}">
                          <a16:colId xmlns:a16="http://schemas.microsoft.com/office/drawing/2014/main" val="27837592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Algorithm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Naïve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Page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Block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Index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…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6005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(inner: S)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mN</m:t>
                                </m:r>
                              </m:oMath>
                            </m:oMathPara>
                          </a14:m>
                          <a:endParaRPr lang="en-US" sz="1600" b="0" i="0" dirty="0">
                            <a:solidFill>
                              <a:schemeClr val="bg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13344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500+40,000×1000=40000500</m:t>
                                </m:r>
                              </m:oMath>
                            </m:oMathPara>
                          </a14:m>
                          <a:endParaRPr lang="en-US" sz="1600" b="0" i="0" dirty="0">
                            <a:solidFill>
                              <a:schemeClr val="bg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2377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(inner: R)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nM</m:t>
                                </m:r>
                              </m:oMath>
                            </m:oMathPara>
                          </a14:m>
                          <a:endParaRPr lang="en-US" sz="1600" b="0" i="0" dirty="0">
                            <a:solidFill>
                              <a:schemeClr val="bg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699680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1000+100,000×500=50001000</m:t>
                                </m:r>
                              </m:oMath>
                            </m:oMathPara>
                          </a14:m>
                          <a:endParaRPr lang="en-US" sz="1600" b="0" i="0" dirty="0">
                            <a:solidFill>
                              <a:schemeClr val="bg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  <a:p>
                          <a:endParaRPr lang="en-US" sz="1600" b="0" i="0" dirty="0">
                            <a:solidFill>
                              <a:schemeClr val="bg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61526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Effect of Buffer Size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B</m:t>
                                </m:r>
                                <m:r>
                                  <a:rPr lang="en-US" sz="1600" b="0" i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&gt; 500 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N</m:t>
                                </m:r>
                                <m:r>
                                  <a:rPr lang="en-US" sz="1600" b="0" i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+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M</m:t>
                                </m:r>
                              </m:oMath>
                            </m:oMathPara>
                          </a14:m>
                          <a:endParaRPr lang="en-US" sz="1600" b="0" i="0" dirty="0">
                            <a:solidFill>
                              <a:schemeClr val="bg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527836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48C3E36-D370-C542-B142-BA141EEEC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2328463"/>
                  </p:ext>
                </p:extLst>
              </p:nvPr>
            </p:nvGraphicFramePr>
            <p:xfrm>
              <a:off x="3751729" y="666414"/>
              <a:ext cx="8537390" cy="403555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39150">
                      <a:extLst>
                        <a:ext uri="{9D8B030D-6E8A-4147-A177-3AD203B41FA5}">
                          <a16:colId xmlns:a16="http://schemas.microsoft.com/office/drawing/2014/main" val="2429938724"/>
                        </a:ext>
                      </a:extLst>
                    </a:gridCol>
                    <a:gridCol w="1359648">
                      <a:extLst>
                        <a:ext uri="{9D8B030D-6E8A-4147-A177-3AD203B41FA5}">
                          <a16:colId xmlns:a16="http://schemas.microsoft.com/office/drawing/2014/main" val="3679284495"/>
                        </a:ext>
                      </a:extLst>
                    </a:gridCol>
                    <a:gridCol w="1359648">
                      <a:extLst>
                        <a:ext uri="{9D8B030D-6E8A-4147-A177-3AD203B41FA5}">
                          <a16:colId xmlns:a16="http://schemas.microsoft.com/office/drawing/2014/main" val="2845687538"/>
                        </a:ext>
                      </a:extLst>
                    </a:gridCol>
                    <a:gridCol w="1359648">
                      <a:extLst>
                        <a:ext uri="{9D8B030D-6E8A-4147-A177-3AD203B41FA5}">
                          <a16:colId xmlns:a16="http://schemas.microsoft.com/office/drawing/2014/main" val="517059819"/>
                        </a:ext>
                      </a:extLst>
                    </a:gridCol>
                    <a:gridCol w="1359648">
                      <a:extLst>
                        <a:ext uri="{9D8B030D-6E8A-4147-A177-3AD203B41FA5}">
                          <a16:colId xmlns:a16="http://schemas.microsoft.com/office/drawing/2014/main" val="3412479480"/>
                        </a:ext>
                      </a:extLst>
                    </a:gridCol>
                    <a:gridCol w="1359648">
                      <a:extLst>
                        <a:ext uri="{9D8B030D-6E8A-4147-A177-3AD203B41FA5}">
                          <a16:colId xmlns:a16="http://schemas.microsoft.com/office/drawing/2014/main" val="27837592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Algorithm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Naïve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Page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Block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Index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…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6005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(inner: S)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8037" t="-103333" r="-401869" b="-8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1334478"/>
                      </a:ext>
                    </a:extLst>
                  </a:tr>
                  <a:tr h="1050036"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8037" t="-73494" r="-401869" b="-219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2377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(inner: R)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8037" t="-496552" r="-401869" b="-5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69968033"/>
                      </a:ext>
                    </a:extLst>
                  </a:tr>
                  <a:tr h="1293876"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8037" t="-169608" r="-401869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6152633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Effect of Buffer Size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8037" t="-597826" r="-401869" b="-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527836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74BAB-511C-7C4D-8D28-9C92B5AF9D06}"/>
                  </a:ext>
                </a:extLst>
              </p:cNvPr>
              <p:cNvSpPr txBox="1"/>
              <p:nvPr/>
            </p:nvSpPr>
            <p:spPr>
              <a:xfrm>
                <a:off x="542364" y="731648"/>
                <a:ext cx="291353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R – Loans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(</a:t>
                </a:r>
                <a:r>
                  <a:rPr lang="en-US" b="1" i="1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</a:t>
                </a:r>
                <a:r>
                  <a:rPr lang="en-US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eid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date, duration, …)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500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40,000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Tuples per page: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 – Students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(</a:t>
                </a:r>
                <a:r>
                  <a:rPr lang="en-US" b="1" i="1" u="sng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name, major, …)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1000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100,000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Tuples per page: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B buffer size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≤102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74BAB-511C-7C4D-8D28-9C92B5AF9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4" y="731648"/>
                <a:ext cx="2913530" cy="3970318"/>
              </a:xfrm>
              <a:prstGeom prst="rect">
                <a:avLst/>
              </a:prstGeom>
              <a:blipFill>
                <a:blip r:embed="rId4"/>
                <a:stretch>
                  <a:fillRect l="-1732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855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E2C9B-686C-FC4D-A1BC-E0F159812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26508"/>
            <a:ext cx="12192000" cy="1544595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ubai" panose="020B0503030403030204" pitchFamily="34" charset="-78"/>
                <a:ea typeface="Helvetica Neue" panose="02000503000000020004" pitchFamily="2" charset="0"/>
                <a:cs typeface="Dubai" panose="020B0503030403030204" pitchFamily="34" charset="-78"/>
              </a:rPr>
              <a:t>Nested Loops Join</a:t>
            </a:r>
          </a:p>
        </p:txBody>
      </p:sp>
    </p:spTree>
    <p:extLst>
      <p:ext uri="{BB962C8B-B14F-4D97-AF65-F5344CB8AC3E}">
        <p14:creationId xmlns:p14="http://schemas.microsoft.com/office/powerpoint/2010/main" val="3828476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DB3B24C-5279-3D4C-B758-F56530412512}"/>
              </a:ext>
            </a:extLst>
          </p:cNvPr>
          <p:cNvSpPr/>
          <p:nvPr/>
        </p:nvSpPr>
        <p:spPr>
          <a:xfrm>
            <a:off x="7623313" y="1155176"/>
            <a:ext cx="3802650" cy="1491154"/>
          </a:xfrm>
          <a:prstGeom prst="roundRect">
            <a:avLst>
              <a:gd name="adj" fmla="val 600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6813227-F642-6A44-88A1-505559A6B285}"/>
              </a:ext>
            </a:extLst>
          </p:cNvPr>
          <p:cNvSpPr/>
          <p:nvPr/>
        </p:nvSpPr>
        <p:spPr>
          <a:xfrm>
            <a:off x="2660345" y="2414124"/>
            <a:ext cx="2154862" cy="1984039"/>
          </a:xfrm>
          <a:prstGeom prst="roundRect">
            <a:avLst>
              <a:gd name="adj" fmla="val 497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2C78B3C-4A1B-8347-ADD0-2994513B67EC}"/>
              </a:ext>
            </a:extLst>
          </p:cNvPr>
          <p:cNvSpPr txBox="1"/>
          <p:nvPr/>
        </p:nvSpPr>
        <p:spPr>
          <a:xfrm>
            <a:off x="580766" y="317534"/>
            <a:ext cx="3509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Naïve Nested Loops Join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127DAAC-51EA-9041-ADBA-923305C2253F}"/>
              </a:ext>
            </a:extLst>
          </p:cNvPr>
          <p:cNvSpPr txBox="1"/>
          <p:nvPr/>
        </p:nvSpPr>
        <p:spPr>
          <a:xfrm>
            <a:off x="2749044" y="2063436"/>
            <a:ext cx="19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Buffer Pool Size 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3C0C0F5-629C-4E47-A81C-99B683B9ADF4}"/>
              </a:ext>
            </a:extLst>
          </p:cNvPr>
          <p:cNvSpPr txBox="1"/>
          <p:nvPr/>
        </p:nvSpPr>
        <p:spPr>
          <a:xfrm>
            <a:off x="355988" y="921442"/>
            <a:ext cx="153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</a:t>
            </a:r>
          </a:p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# of pages: N</a:t>
            </a:r>
          </a:p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# of tuples: n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D519963-61CA-9D4F-8435-46F4017733E6}"/>
              </a:ext>
            </a:extLst>
          </p:cNvPr>
          <p:cNvSpPr/>
          <p:nvPr/>
        </p:nvSpPr>
        <p:spPr>
          <a:xfrm>
            <a:off x="2873141" y="2608641"/>
            <a:ext cx="715233" cy="688792"/>
          </a:xfrm>
          <a:prstGeom prst="roundRect">
            <a:avLst>
              <a:gd name="adj" fmla="val 7017"/>
            </a:avLst>
          </a:prstGeom>
          <a:solidFill>
            <a:srgbClr val="B2E08A"/>
          </a:solidFill>
          <a:ln w="15875"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1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3418612-84B8-A945-812B-561A0CF693D6}"/>
              </a:ext>
            </a:extLst>
          </p:cNvPr>
          <p:cNvSpPr/>
          <p:nvPr/>
        </p:nvSpPr>
        <p:spPr>
          <a:xfrm>
            <a:off x="3887177" y="2608641"/>
            <a:ext cx="715233" cy="688792"/>
          </a:xfrm>
          <a:prstGeom prst="roundRect">
            <a:avLst>
              <a:gd name="adj" fmla="val 7017"/>
            </a:avLst>
          </a:prstGeom>
          <a:solidFill>
            <a:srgbClr val="B2E08A"/>
          </a:solidFill>
          <a:ln w="15875"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2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8156B51-1DC6-464D-BE3F-C51EDDE58446}"/>
              </a:ext>
            </a:extLst>
          </p:cNvPr>
          <p:cNvSpPr/>
          <p:nvPr/>
        </p:nvSpPr>
        <p:spPr>
          <a:xfrm>
            <a:off x="3380159" y="3529225"/>
            <a:ext cx="715233" cy="688792"/>
          </a:xfrm>
          <a:prstGeom prst="roundRect">
            <a:avLst>
              <a:gd name="adj" fmla="val 7017"/>
            </a:avLst>
          </a:prstGeom>
          <a:solidFill>
            <a:srgbClr val="B2E08A"/>
          </a:solidFill>
          <a:ln w="15875"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C2D5F-25A5-4140-9F45-30A760047CDD}"/>
              </a:ext>
            </a:extLst>
          </p:cNvPr>
          <p:cNvSpPr txBox="1"/>
          <p:nvPr/>
        </p:nvSpPr>
        <p:spPr>
          <a:xfrm>
            <a:off x="7694475" y="1313612"/>
            <a:ext cx="3496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each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r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R: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each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(r)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(s)):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emit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(r, s)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234A18-BA60-0E42-B602-43E448E88B44}"/>
              </a:ext>
            </a:extLst>
          </p:cNvPr>
          <p:cNvSpPr txBox="1"/>
          <p:nvPr/>
        </p:nvSpPr>
        <p:spPr>
          <a:xfrm>
            <a:off x="5576968" y="693511"/>
            <a:ext cx="1558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</a:t>
            </a:r>
          </a:p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# of pages: M</a:t>
            </a:r>
          </a:p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# of tuples: m</a:t>
            </a:r>
          </a:p>
        </p:txBody>
      </p:sp>
      <p:grpSp>
        <p:nvGrpSpPr>
          <p:cNvPr id="10" name="ZFR-base-right">
            <a:extLst>
              <a:ext uri="{FF2B5EF4-FFF2-40B4-BE49-F238E27FC236}">
                <a16:creationId xmlns:a16="http://schemas.microsoft.com/office/drawing/2014/main" id="{6AA7C672-008D-4647-8361-EFB787455EEF}"/>
              </a:ext>
            </a:extLst>
          </p:cNvPr>
          <p:cNvGrpSpPr/>
          <p:nvPr/>
        </p:nvGrpSpPr>
        <p:grpSpPr>
          <a:xfrm>
            <a:off x="6002714" y="1686321"/>
            <a:ext cx="715233" cy="688792"/>
            <a:chOff x="6002790" y="1505116"/>
            <a:chExt cx="715233" cy="688792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3A9C35A9-023B-904A-AE74-5BC2B5A88D51}"/>
                </a:ext>
              </a:extLst>
            </p:cNvPr>
            <p:cNvSpPr/>
            <p:nvPr/>
          </p:nvSpPr>
          <p:spPr>
            <a:xfrm>
              <a:off x="6002790" y="1505116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6560BF9-49AF-9B49-AB86-8046B992E870}"/>
                </a:ext>
              </a:extLst>
            </p:cNvPr>
            <p:cNvGrpSpPr/>
            <p:nvPr/>
          </p:nvGrpSpPr>
          <p:grpSpPr>
            <a:xfrm>
              <a:off x="6040366" y="1529472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6B8A563-7ECD-E54C-8553-B531D5083B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z,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77D997F5-16DB-AD47-AD69-9CD3E8293E4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B74E3F92-E96D-8648-8F7C-2545FCCB5E9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r,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1" name="ADW-base-right">
            <a:extLst>
              <a:ext uri="{FF2B5EF4-FFF2-40B4-BE49-F238E27FC236}">
                <a16:creationId xmlns:a16="http://schemas.microsoft.com/office/drawing/2014/main" id="{AE45040D-174C-2C42-984D-EBDE343E4259}"/>
              </a:ext>
            </a:extLst>
          </p:cNvPr>
          <p:cNvGrpSpPr/>
          <p:nvPr/>
        </p:nvGrpSpPr>
        <p:grpSpPr>
          <a:xfrm>
            <a:off x="6002714" y="2429307"/>
            <a:ext cx="715233" cy="688792"/>
            <a:chOff x="6002790" y="2248102"/>
            <a:chExt cx="715233" cy="688792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1919F244-CBD7-0E42-A4AB-DC0D762C91CA}"/>
                </a:ext>
              </a:extLst>
            </p:cNvPr>
            <p:cNvSpPr/>
            <p:nvPr/>
          </p:nvSpPr>
          <p:spPr>
            <a:xfrm>
              <a:off x="6002790" y="224810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C6524B6-7116-AA49-BADD-962CE0EAD5AF}"/>
                </a:ext>
              </a:extLst>
            </p:cNvPr>
            <p:cNvGrpSpPr/>
            <p:nvPr/>
          </p:nvGrpSpPr>
          <p:grpSpPr>
            <a:xfrm>
              <a:off x="6040366" y="227245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C622C35D-861C-5A4C-B7B8-273BB0FE568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ADD3306F-BCD3-B543-95AB-0E85D8C512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d,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2FF77765-0F83-DD48-AA28-9EA9B282A0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2" name="PXF-base-right">
            <a:extLst>
              <a:ext uri="{FF2B5EF4-FFF2-40B4-BE49-F238E27FC236}">
                <a16:creationId xmlns:a16="http://schemas.microsoft.com/office/drawing/2014/main" id="{92949708-1550-344A-8FCC-C16BB72AE0CA}"/>
              </a:ext>
            </a:extLst>
          </p:cNvPr>
          <p:cNvGrpSpPr/>
          <p:nvPr/>
        </p:nvGrpSpPr>
        <p:grpSpPr>
          <a:xfrm>
            <a:off x="6002714" y="3187577"/>
            <a:ext cx="715233" cy="688792"/>
            <a:chOff x="6002790" y="3006372"/>
            <a:chExt cx="715233" cy="688792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89CF0CF9-B5ED-8549-99B3-17593DC3285C}"/>
                </a:ext>
              </a:extLst>
            </p:cNvPr>
            <p:cNvSpPr/>
            <p:nvPr/>
          </p:nvSpPr>
          <p:spPr>
            <a:xfrm>
              <a:off x="6002790" y="300637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96D4767-0BDE-3D40-B49A-E2553C1D0125}"/>
                </a:ext>
              </a:extLst>
            </p:cNvPr>
            <p:cNvGrpSpPr/>
            <p:nvPr/>
          </p:nvGrpSpPr>
          <p:grpSpPr>
            <a:xfrm>
              <a:off x="6040366" y="303072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84" name="Rounded Rectangle 83">
                <a:extLst>
                  <a:ext uri="{FF2B5EF4-FFF2-40B4-BE49-F238E27FC236}">
                    <a16:creationId xmlns:a16="http://schemas.microsoft.com/office/drawing/2014/main" id="{95658DC0-4DB8-5C47-B990-F2F59640DF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85" name="Rounded Rectangle 84">
                <a:extLst>
                  <a:ext uri="{FF2B5EF4-FFF2-40B4-BE49-F238E27FC236}">
                    <a16:creationId xmlns:a16="http://schemas.microsoft.com/office/drawing/2014/main" id="{FDBC7ECE-FAC8-604A-B183-77638FBF315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73C6A6F2-EBAD-F540-8262-2B893B39D82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3" name="PCA-base-right">
            <a:extLst>
              <a:ext uri="{FF2B5EF4-FFF2-40B4-BE49-F238E27FC236}">
                <a16:creationId xmlns:a16="http://schemas.microsoft.com/office/drawing/2014/main" id="{2B030A48-3558-7C40-AA22-9A3331110B94}"/>
              </a:ext>
            </a:extLst>
          </p:cNvPr>
          <p:cNvGrpSpPr/>
          <p:nvPr/>
        </p:nvGrpSpPr>
        <p:grpSpPr>
          <a:xfrm>
            <a:off x="6002714" y="3945847"/>
            <a:ext cx="715233" cy="688792"/>
            <a:chOff x="6002790" y="3764642"/>
            <a:chExt cx="715233" cy="688792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2D929F6D-E177-764E-95B0-40B63EA2223E}"/>
                </a:ext>
              </a:extLst>
            </p:cNvPr>
            <p:cNvSpPr/>
            <p:nvPr/>
          </p:nvSpPr>
          <p:spPr>
            <a:xfrm>
              <a:off x="6002790" y="376464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4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9EDCE7-EF4C-134C-9B5B-87E29660F74D}"/>
                </a:ext>
              </a:extLst>
            </p:cNvPr>
            <p:cNvGrpSpPr/>
            <p:nvPr/>
          </p:nvGrpSpPr>
          <p:grpSpPr>
            <a:xfrm>
              <a:off x="6040366" y="378950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5968E19F-76E5-8F4F-81DB-62579292024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92BDF0EF-FA6D-D647-8C79-CF72DD94ED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3B0892A8-1D91-5946-873B-58DD43A104D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07" name="APX-base-left">
            <a:extLst>
              <a:ext uri="{FF2B5EF4-FFF2-40B4-BE49-F238E27FC236}">
                <a16:creationId xmlns:a16="http://schemas.microsoft.com/office/drawing/2014/main" id="{01323D80-C6DF-CC49-9319-73DB47061014}"/>
              </a:ext>
            </a:extLst>
          </p:cNvPr>
          <p:cNvGrpSpPr/>
          <p:nvPr/>
        </p:nvGrpSpPr>
        <p:grpSpPr>
          <a:xfrm>
            <a:off x="766037" y="3462109"/>
            <a:ext cx="715233" cy="688792"/>
            <a:chOff x="763966" y="3462109"/>
            <a:chExt cx="715233" cy="688792"/>
          </a:xfrm>
        </p:grpSpPr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7B7E2A23-8829-744C-AB83-45AD16BB1E7C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412FB7C-A6C0-F64B-B7DF-F0650EDF472E}"/>
                </a:ext>
              </a:extLst>
            </p:cNvPr>
            <p:cNvGrpSpPr/>
            <p:nvPr/>
          </p:nvGrpSpPr>
          <p:grpSpPr>
            <a:xfrm>
              <a:off x="805089" y="3487851"/>
              <a:ext cx="640080" cy="640080"/>
              <a:chOff x="6870778" y="1562012"/>
              <a:chExt cx="592361" cy="456824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2C0CF7FD-B842-554B-B0BE-90E3EB3D07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60552479-4F3D-C84D-844A-1DA66AB446B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12" name="Rounded Rectangle 111">
                <a:extLst>
                  <a:ext uri="{FF2B5EF4-FFF2-40B4-BE49-F238E27FC236}">
                    <a16:creationId xmlns:a16="http://schemas.microsoft.com/office/drawing/2014/main" id="{1718E5B6-7735-C64F-B904-00C0E9B14C8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01" name="WBC-base-left">
            <a:extLst>
              <a:ext uri="{FF2B5EF4-FFF2-40B4-BE49-F238E27FC236}">
                <a16:creationId xmlns:a16="http://schemas.microsoft.com/office/drawing/2014/main" id="{02C16149-080E-044B-B3C1-027B5835B921}"/>
              </a:ext>
            </a:extLst>
          </p:cNvPr>
          <p:cNvGrpSpPr/>
          <p:nvPr/>
        </p:nvGrpSpPr>
        <p:grpSpPr>
          <a:xfrm>
            <a:off x="766037" y="2703839"/>
            <a:ext cx="715233" cy="688792"/>
            <a:chOff x="763966" y="2703839"/>
            <a:chExt cx="715233" cy="688792"/>
          </a:xfrm>
        </p:grpSpPr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BFFFFC68-ABB0-8643-BEBF-10C983143AA2}"/>
                </a:ext>
              </a:extLst>
            </p:cNvPr>
            <p:cNvSpPr/>
            <p:nvPr/>
          </p:nvSpPr>
          <p:spPr>
            <a:xfrm>
              <a:off x="763966" y="2703839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3454DF4E-DD45-1E44-BA7A-AF66747F7623}"/>
                </a:ext>
              </a:extLst>
            </p:cNvPr>
            <p:cNvGrpSpPr/>
            <p:nvPr/>
          </p:nvGrpSpPr>
          <p:grpSpPr>
            <a:xfrm>
              <a:off x="801542" y="2736933"/>
              <a:ext cx="640080" cy="640080"/>
              <a:chOff x="6870778" y="1562012"/>
              <a:chExt cx="592361" cy="456824"/>
            </a:xfrm>
          </p:grpSpPr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168C6896-3B02-D941-8FFC-E61A078A447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6AD68352-B996-5C40-A01A-C466A9DE99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A9811318-546D-B649-ACA9-B9F4F70A2AF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" name="ABP-base-left">
            <a:extLst>
              <a:ext uri="{FF2B5EF4-FFF2-40B4-BE49-F238E27FC236}">
                <a16:creationId xmlns:a16="http://schemas.microsoft.com/office/drawing/2014/main" id="{4E01BF28-6FEC-8142-BA02-B73283923E4E}"/>
              </a:ext>
            </a:extLst>
          </p:cNvPr>
          <p:cNvGrpSpPr/>
          <p:nvPr/>
        </p:nvGrpSpPr>
        <p:grpSpPr>
          <a:xfrm>
            <a:off x="763966" y="1940114"/>
            <a:ext cx="715233" cy="688792"/>
            <a:chOff x="763966" y="1940114"/>
            <a:chExt cx="715233" cy="688792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72526781-70FA-9845-8810-58C498BF8792}"/>
                </a:ext>
              </a:extLst>
            </p:cNvPr>
            <p:cNvSpPr/>
            <p:nvPr/>
          </p:nvSpPr>
          <p:spPr>
            <a:xfrm>
              <a:off x="763966" y="1940114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B277E86-0044-1A47-8D28-4AD2711525D2}"/>
                </a:ext>
              </a:extLst>
            </p:cNvPr>
            <p:cNvGrpSpPr/>
            <p:nvPr/>
          </p:nvGrpSpPr>
          <p:grpSpPr>
            <a:xfrm>
              <a:off x="801542" y="1964470"/>
              <a:ext cx="640080" cy="640080"/>
              <a:chOff x="6870778" y="1562012"/>
              <a:chExt cx="592361" cy="456824"/>
            </a:xfrm>
          </p:grpSpPr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3ACE16B5-E883-F545-BEC8-D29901C79C9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921C35C7-B666-EA49-966D-7C3671F421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8D0B331-38F2-B943-B9DC-0B4A0BA55FC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370" name="WBC-join-left">
            <a:extLst>
              <a:ext uri="{FF2B5EF4-FFF2-40B4-BE49-F238E27FC236}">
                <a16:creationId xmlns:a16="http://schemas.microsoft.com/office/drawing/2014/main" id="{A30138E8-ADEF-0F4D-A8E6-3C04B3B07E48}"/>
              </a:ext>
            </a:extLst>
          </p:cNvPr>
          <p:cNvGrpSpPr/>
          <p:nvPr/>
        </p:nvGrpSpPr>
        <p:grpSpPr>
          <a:xfrm>
            <a:off x="763966" y="2703839"/>
            <a:ext cx="715233" cy="688792"/>
            <a:chOff x="763966" y="2703839"/>
            <a:chExt cx="715233" cy="688792"/>
          </a:xfrm>
        </p:grpSpPr>
        <p:sp>
          <p:nvSpPr>
            <p:cNvPr id="371" name="Rounded Rectangle 370">
              <a:extLst>
                <a:ext uri="{FF2B5EF4-FFF2-40B4-BE49-F238E27FC236}">
                  <a16:creationId xmlns:a16="http://schemas.microsoft.com/office/drawing/2014/main" id="{2CE68DF0-1050-E343-8180-D1EC40B987AF}"/>
                </a:ext>
              </a:extLst>
            </p:cNvPr>
            <p:cNvSpPr/>
            <p:nvPr/>
          </p:nvSpPr>
          <p:spPr>
            <a:xfrm>
              <a:off x="763966" y="2703839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AF01ED7C-3E2D-A045-A334-F43BFE8AAC43}"/>
                </a:ext>
              </a:extLst>
            </p:cNvPr>
            <p:cNvGrpSpPr/>
            <p:nvPr/>
          </p:nvGrpSpPr>
          <p:grpSpPr>
            <a:xfrm>
              <a:off x="801542" y="2736933"/>
              <a:ext cx="640080" cy="640080"/>
              <a:chOff x="6870778" y="1562012"/>
              <a:chExt cx="592361" cy="456824"/>
            </a:xfrm>
          </p:grpSpPr>
          <p:sp>
            <p:nvSpPr>
              <p:cNvPr id="373" name="Rounded Rectangle 372">
                <a:extLst>
                  <a:ext uri="{FF2B5EF4-FFF2-40B4-BE49-F238E27FC236}">
                    <a16:creationId xmlns:a16="http://schemas.microsoft.com/office/drawing/2014/main" id="{57F8CC81-3365-1145-890C-AA36BBB4DD5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74" name="Rounded Rectangle 373">
                <a:extLst>
                  <a:ext uri="{FF2B5EF4-FFF2-40B4-BE49-F238E27FC236}">
                    <a16:creationId xmlns:a16="http://schemas.microsoft.com/office/drawing/2014/main" id="{2EAA4FDE-3AFD-AA40-9CB8-2C240D507AF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75" name="Rounded Rectangle 374">
                <a:extLst>
                  <a:ext uri="{FF2B5EF4-FFF2-40B4-BE49-F238E27FC236}">
                    <a16:creationId xmlns:a16="http://schemas.microsoft.com/office/drawing/2014/main" id="{0C8B5E4F-5D55-FA44-95FD-11A9B8BC67C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95" name="ABP-join-left">
            <a:extLst>
              <a:ext uri="{FF2B5EF4-FFF2-40B4-BE49-F238E27FC236}">
                <a16:creationId xmlns:a16="http://schemas.microsoft.com/office/drawing/2014/main" id="{A2293E27-E31F-6641-8D0F-109E2BBAD92A}"/>
              </a:ext>
            </a:extLst>
          </p:cNvPr>
          <p:cNvGrpSpPr/>
          <p:nvPr/>
        </p:nvGrpSpPr>
        <p:grpSpPr>
          <a:xfrm>
            <a:off x="766037" y="1940114"/>
            <a:ext cx="715233" cy="688792"/>
            <a:chOff x="763966" y="1940114"/>
            <a:chExt cx="715233" cy="688792"/>
          </a:xfrm>
        </p:grpSpPr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6851B36B-50F1-5647-B6B2-6772B6C3F2B8}"/>
                </a:ext>
              </a:extLst>
            </p:cNvPr>
            <p:cNvSpPr/>
            <p:nvPr/>
          </p:nvSpPr>
          <p:spPr>
            <a:xfrm>
              <a:off x="763966" y="1940114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60A649C-2576-594B-B073-884B1EB94137}"/>
                </a:ext>
              </a:extLst>
            </p:cNvPr>
            <p:cNvGrpSpPr/>
            <p:nvPr/>
          </p:nvGrpSpPr>
          <p:grpSpPr>
            <a:xfrm>
              <a:off x="801542" y="1964470"/>
              <a:ext cx="640080" cy="640080"/>
              <a:chOff x="6870778" y="1562012"/>
              <a:chExt cx="592361" cy="456824"/>
            </a:xfrm>
          </p:grpSpPr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5E4B35AC-2496-774E-A78C-0CDE614856E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C2206B56-01E3-8344-9C18-FF09AC9C253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F1A8FE46-0776-8145-BA54-D8D8E69078E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473" name="PCA-join-with-w">
            <a:extLst>
              <a:ext uri="{FF2B5EF4-FFF2-40B4-BE49-F238E27FC236}">
                <a16:creationId xmlns:a16="http://schemas.microsoft.com/office/drawing/2014/main" id="{8412BC40-0919-354B-818E-22645CBD0C08}"/>
              </a:ext>
            </a:extLst>
          </p:cNvPr>
          <p:cNvGrpSpPr/>
          <p:nvPr/>
        </p:nvGrpSpPr>
        <p:grpSpPr>
          <a:xfrm>
            <a:off x="5998572" y="3945845"/>
            <a:ext cx="715233" cy="688792"/>
            <a:chOff x="6002790" y="3764642"/>
            <a:chExt cx="715233" cy="688792"/>
          </a:xfrm>
        </p:grpSpPr>
        <p:sp>
          <p:nvSpPr>
            <p:cNvPr id="474" name="Rounded Rectangle 473">
              <a:extLst>
                <a:ext uri="{FF2B5EF4-FFF2-40B4-BE49-F238E27FC236}">
                  <a16:creationId xmlns:a16="http://schemas.microsoft.com/office/drawing/2014/main" id="{49038BDA-5F33-4845-9CF0-CC4E94774701}"/>
                </a:ext>
              </a:extLst>
            </p:cNvPr>
            <p:cNvSpPr/>
            <p:nvPr/>
          </p:nvSpPr>
          <p:spPr>
            <a:xfrm>
              <a:off x="6002790" y="376464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4</a:t>
              </a:r>
            </a:p>
          </p:txBody>
        </p:sp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89753AB3-5E05-8748-89CE-449A9F5B3D67}"/>
                </a:ext>
              </a:extLst>
            </p:cNvPr>
            <p:cNvGrpSpPr/>
            <p:nvPr/>
          </p:nvGrpSpPr>
          <p:grpSpPr>
            <a:xfrm>
              <a:off x="6040366" y="378950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476" name="Rounded Rectangle 475">
                <a:extLst>
                  <a:ext uri="{FF2B5EF4-FFF2-40B4-BE49-F238E27FC236}">
                    <a16:creationId xmlns:a16="http://schemas.microsoft.com/office/drawing/2014/main" id="{9F0F8D3A-36CE-C946-8F9D-812D8566BB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77" name="Rounded Rectangle 476">
                <a:extLst>
                  <a:ext uri="{FF2B5EF4-FFF2-40B4-BE49-F238E27FC236}">
                    <a16:creationId xmlns:a16="http://schemas.microsoft.com/office/drawing/2014/main" id="{FE850FBA-3BB8-8142-BD1D-FE5051F5D20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78" name="Rounded Rectangle 477">
                <a:extLst>
                  <a:ext uri="{FF2B5EF4-FFF2-40B4-BE49-F238E27FC236}">
                    <a16:creationId xmlns:a16="http://schemas.microsoft.com/office/drawing/2014/main" id="{780E778C-64CB-B849-AFAD-F0FC78894F4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479" name="PXF-join-with-w">
            <a:extLst>
              <a:ext uri="{FF2B5EF4-FFF2-40B4-BE49-F238E27FC236}">
                <a16:creationId xmlns:a16="http://schemas.microsoft.com/office/drawing/2014/main" id="{561D9D07-4ACA-054C-AA13-62FC9EEB8732}"/>
              </a:ext>
            </a:extLst>
          </p:cNvPr>
          <p:cNvGrpSpPr/>
          <p:nvPr/>
        </p:nvGrpSpPr>
        <p:grpSpPr>
          <a:xfrm>
            <a:off x="5998572" y="3187575"/>
            <a:ext cx="715233" cy="688792"/>
            <a:chOff x="6002790" y="3006372"/>
            <a:chExt cx="715233" cy="688792"/>
          </a:xfrm>
        </p:grpSpPr>
        <p:sp>
          <p:nvSpPr>
            <p:cNvPr id="480" name="Rounded Rectangle 479">
              <a:extLst>
                <a:ext uri="{FF2B5EF4-FFF2-40B4-BE49-F238E27FC236}">
                  <a16:creationId xmlns:a16="http://schemas.microsoft.com/office/drawing/2014/main" id="{3B3D94DC-2ED6-534B-9D96-4A90F466C3B1}"/>
                </a:ext>
              </a:extLst>
            </p:cNvPr>
            <p:cNvSpPr/>
            <p:nvPr/>
          </p:nvSpPr>
          <p:spPr>
            <a:xfrm>
              <a:off x="6002790" y="300637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49DDAB2C-416D-544B-BC10-38D103FE9200}"/>
                </a:ext>
              </a:extLst>
            </p:cNvPr>
            <p:cNvGrpSpPr/>
            <p:nvPr/>
          </p:nvGrpSpPr>
          <p:grpSpPr>
            <a:xfrm>
              <a:off x="6040366" y="303072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482" name="Rounded Rectangle 481">
                <a:extLst>
                  <a:ext uri="{FF2B5EF4-FFF2-40B4-BE49-F238E27FC236}">
                    <a16:creationId xmlns:a16="http://schemas.microsoft.com/office/drawing/2014/main" id="{FE744BEB-4979-7047-B4D3-ED3ACB2E4EF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83" name="Rounded Rectangle 482">
                <a:extLst>
                  <a:ext uri="{FF2B5EF4-FFF2-40B4-BE49-F238E27FC236}">
                    <a16:creationId xmlns:a16="http://schemas.microsoft.com/office/drawing/2014/main" id="{A05E5DB5-D077-C44D-9C38-9A23111C8B8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84" name="Rounded Rectangle 483">
                <a:extLst>
                  <a:ext uri="{FF2B5EF4-FFF2-40B4-BE49-F238E27FC236}">
                    <a16:creationId xmlns:a16="http://schemas.microsoft.com/office/drawing/2014/main" id="{FAB9F5DA-0C64-A44B-AF3D-46A80912C48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485" name="ADW-join-with-w">
            <a:extLst>
              <a:ext uri="{FF2B5EF4-FFF2-40B4-BE49-F238E27FC236}">
                <a16:creationId xmlns:a16="http://schemas.microsoft.com/office/drawing/2014/main" id="{403D362F-F0A0-D345-BBC4-72FFB29CD9C4}"/>
              </a:ext>
            </a:extLst>
          </p:cNvPr>
          <p:cNvGrpSpPr/>
          <p:nvPr/>
        </p:nvGrpSpPr>
        <p:grpSpPr>
          <a:xfrm>
            <a:off x="5998572" y="2429305"/>
            <a:ext cx="715233" cy="688792"/>
            <a:chOff x="6002790" y="2248102"/>
            <a:chExt cx="715233" cy="688792"/>
          </a:xfrm>
        </p:grpSpPr>
        <p:sp>
          <p:nvSpPr>
            <p:cNvPr id="486" name="Rounded Rectangle 485">
              <a:extLst>
                <a:ext uri="{FF2B5EF4-FFF2-40B4-BE49-F238E27FC236}">
                  <a16:creationId xmlns:a16="http://schemas.microsoft.com/office/drawing/2014/main" id="{933A6747-CAA7-1142-83A7-F8C6B52AC62A}"/>
                </a:ext>
              </a:extLst>
            </p:cNvPr>
            <p:cNvSpPr/>
            <p:nvPr/>
          </p:nvSpPr>
          <p:spPr>
            <a:xfrm>
              <a:off x="6002790" y="224810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B5A050DB-5B10-6244-BF9C-2E3024FD1DFE}"/>
                </a:ext>
              </a:extLst>
            </p:cNvPr>
            <p:cNvGrpSpPr/>
            <p:nvPr/>
          </p:nvGrpSpPr>
          <p:grpSpPr>
            <a:xfrm>
              <a:off x="6040366" y="227245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488" name="Rounded Rectangle 487">
                <a:extLst>
                  <a:ext uri="{FF2B5EF4-FFF2-40B4-BE49-F238E27FC236}">
                    <a16:creationId xmlns:a16="http://schemas.microsoft.com/office/drawing/2014/main" id="{AA6C34F9-AB3E-A942-A53D-20A7DEFA6BD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89" name="Rounded Rectangle 488">
                <a:extLst>
                  <a:ext uri="{FF2B5EF4-FFF2-40B4-BE49-F238E27FC236}">
                    <a16:creationId xmlns:a16="http://schemas.microsoft.com/office/drawing/2014/main" id="{75E90DBE-F61E-0F4E-A70A-03E41BD545A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d,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90" name="Rounded Rectangle 489">
                <a:extLst>
                  <a:ext uri="{FF2B5EF4-FFF2-40B4-BE49-F238E27FC236}">
                    <a16:creationId xmlns:a16="http://schemas.microsoft.com/office/drawing/2014/main" id="{160DD627-A9B9-404C-BE34-9B47DA02493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491" name="ZFR-join-with-w">
            <a:extLst>
              <a:ext uri="{FF2B5EF4-FFF2-40B4-BE49-F238E27FC236}">
                <a16:creationId xmlns:a16="http://schemas.microsoft.com/office/drawing/2014/main" id="{593ABC73-A93D-D34B-8974-13179C6AF8D6}"/>
              </a:ext>
            </a:extLst>
          </p:cNvPr>
          <p:cNvGrpSpPr/>
          <p:nvPr/>
        </p:nvGrpSpPr>
        <p:grpSpPr>
          <a:xfrm>
            <a:off x="5998572" y="1686319"/>
            <a:ext cx="715233" cy="688792"/>
            <a:chOff x="6002790" y="1505116"/>
            <a:chExt cx="715233" cy="688792"/>
          </a:xfrm>
        </p:grpSpPr>
        <p:sp>
          <p:nvSpPr>
            <p:cNvPr id="492" name="Rounded Rectangle 491">
              <a:extLst>
                <a:ext uri="{FF2B5EF4-FFF2-40B4-BE49-F238E27FC236}">
                  <a16:creationId xmlns:a16="http://schemas.microsoft.com/office/drawing/2014/main" id="{08FD0BC9-3676-F846-8741-CBC7052DBE74}"/>
                </a:ext>
              </a:extLst>
            </p:cNvPr>
            <p:cNvSpPr/>
            <p:nvPr/>
          </p:nvSpPr>
          <p:spPr>
            <a:xfrm>
              <a:off x="6002790" y="1505116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00E11E95-DF95-0948-BBD3-F7F1D15D9DBF}"/>
                </a:ext>
              </a:extLst>
            </p:cNvPr>
            <p:cNvGrpSpPr/>
            <p:nvPr/>
          </p:nvGrpSpPr>
          <p:grpSpPr>
            <a:xfrm>
              <a:off x="6040366" y="1529472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494" name="Rounded Rectangle 493">
                <a:extLst>
                  <a:ext uri="{FF2B5EF4-FFF2-40B4-BE49-F238E27FC236}">
                    <a16:creationId xmlns:a16="http://schemas.microsoft.com/office/drawing/2014/main" id="{07DCA349-AD64-FD4D-B94D-9115F6D329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z,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95" name="Rounded Rectangle 494">
                <a:extLst>
                  <a:ext uri="{FF2B5EF4-FFF2-40B4-BE49-F238E27FC236}">
                    <a16:creationId xmlns:a16="http://schemas.microsoft.com/office/drawing/2014/main" id="{05105AFF-2175-9E4C-B776-99AE93B25B1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96" name="Rounded Rectangle 495">
                <a:extLst>
                  <a:ext uri="{FF2B5EF4-FFF2-40B4-BE49-F238E27FC236}">
                    <a16:creationId xmlns:a16="http://schemas.microsoft.com/office/drawing/2014/main" id="{54CD6B29-1A91-B945-8CDB-E57C5A28F4C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r,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318" name="PCA-join-with-p">
            <a:extLst>
              <a:ext uri="{FF2B5EF4-FFF2-40B4-BE49-F238E27FC236}">
                <a16:creationId xmlns:a16="http://schemas.microsoft.com/office/drawing/2014/main" id="{81432244-FD93-B342-B3E4-0CC988BF0BC7}"/>
              </a:ext>
            </a:extLst>
          </p:cNvPr>
          <p:cNvGrpSpPr/>
          <p:nvPr/>
        </p:nvGrpSpPr>
        <p:grpSpPr>
          <a:xfrm>
            <a:off x="6000643" y="3945845"/>
            <a:ext cx="715233" cy="688792"/>
            <a:chOff x="6002790" y="3764642"/>
            <a:chExt cx="715233" cy="688792"/>
          </a:xfrm>
        </p:grpSpPr>
        <p:sp>
          <p:nvSpPr>
            <p:cNvPr id="319" name="Rounded Rectangle 318">
              <a:extLst>
                <a:ext uri="{FF2B5EF4-FFF2-40B4-BE49-F238E27FC236}">
                  <a16:creationId xmlns:a16="http://schemas.microsoft.com/office/drawing/2014/main" id="{9A668637-5517-454A-BFE0-A0345867421E}"/>
                </a:ext>
              </a:extLst>
            </p:cNvPr>
            <p:cNvSpPr/>
            <p:nvPr/>
          </p:nvSpPr>
          <p:spPr>
            <a:xfrm>
              <a:off x="6002790" y="376464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4</a:t>
              </a:r>
            </a:p>
          </p:txBody>
        </p: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122E4104-A5F7-8941-90D8-FBF4273A344E}"/>
                </a:ext>
              </a:extLst>
            </p:cNvPr>
            <p:cNvGrpSpPr/>
            <p:nvPr/>
          </p:nvGrpSpPr>
          <p:grpSpPr>
            <a:xfrm>
              <a:off x="6040366" y="378950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321" name="Rounded Rectangle 320">
                <a:extLst>
                  <a:ext uri="{FF2B5EF4-FFF2-40B4-BE49-F238E27FC236}">
                    <a16:creationId xmlns:a16="http://schemas.microsoft.com/office/drawing/2014/main" id="{6124B5B0-0F26-984D-AC61-6845CCEC703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22" name="Rounded Rectangle 321">
                <a:extLst>
                  <a:ext uri="{FF2B5EF4-FFF2-40B4-BE49-F238E27FC236}">
                    <a16:creationId xmlns:a16="http://schemas.microsoft.com/office/drawing/2014/main" id="{0F29AF73-D320-DB41-AE2A-C6D5183ADDF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23" name="Rounded Rectangle 322">
                <a:extLst>
                  <a:ext uri="{FF2B5EF4-FFF2-40B4-BE49-F238E27FC236}">
                    <a16:creationId xmlns:a16="http://schemas.microsoft.com/office/drawing/2014/main" id="{0FBA6C3D-E359-914E-9BDF-F1F0B2F3A5A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324" name="PXF-join-with-p">
            <a:extLst>
              <a:ext uri="{FF2B5EF4-FFF2-40B4-BE49-F238E27FC236}">
                <a16:creationId xmlns:a16="http://schemas.microsoft.com/office/drawing/2014/main" id="{6FBEC503-19BF-1B49-8FD6-31BE0BCE7ABD}"/>
              </a:ext>
            </a:extLst>
          </p:cNvPr>
          <p:cNvGrpSpPr/>
          <p:nvPr/>
        </p:nvGrpSpPr>
        <p:grpSpPr>
          <a:xfrm>
            <a:off x="6000643" y="3187575"/>
            <a:ext cx="715233" cy="688792"/>
            <a:chOff x="6002790" y="3006372"/>
            <a:chExt cx="715233" cy="688792"/>
          </a:xfrm>
        </p:grpSpPr>
        <p:sp>
          <p:nvSpPr>
            <p:cNvPr id="325" name="Rounded Rectangle 324">
              <a:extLst>
                <a:ext uri="{FF2B5EF4-FFF2-40B4-BE49-F238E27FC236}">
                  <a16:creationId xmlns:a16="http://schemas.microsoft.com/office/drawing/2014/main" id="{1AE5B655-AF17-204E-83F7-F5F3FE6C8E6C}"/>
                </a:ext>
              </a:extLst>
            </p:cNvPr>
            <p:cNvSpPr/>
            <p:nvPr/>
          </p:nvSpPr>
          <p:spPr>
            <a:xfrm>
              <a:off x="6002790" y="300637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B693FC6D-CB12-3040-A6A2-7EE391553AD9}"/>
                </a:ext>
              </a:extLst>
            </p:cNvPr>
            <p:cNvGrpSpPr/>
            <p:nvPr/>
          </p:nvGrpSpPr>
          <p:grpSpPr>
            <a:xfrm>
              <a:off x="6040366" y="303072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327" name="Rounded Rectangle 326">
                <a:extLst>
                  <a:ext uri="{FF2B5EF4-FFF2-40B4-BE49-F238E27FC236}">
                    <a16:creationId xmlns:a16="http://schemas.microsoft.com/office/drawing/2014/main" id="{C00E2397-0B6E-CF4B-86CE-20C5D456C4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28" name="Rounded Rectangle 327">
                <a:extLst>
                  <a:ext uri="{FF2B5EF4-FFF2-40B4-BE49-F238E27FC236}">
                    <a16:creationId xmlns:a16="http://schemas.microsoft.com/office/drawing/2014/main" id="{EB6A49CE-6FBD-1643-82F4-A2C27A25B35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29" name="Rounded Rectangle 328">
                <a:extLst>
                  <a:ext uri="{FF2B5EF4-FFF2-40B4-BE49-F238E27FC236}">
                    <a16:creationId xmlns:a16="http://schemas.microsoft.com/office/drawing/2014/main" id="{AF49E490-E54E-3C41-9FEF-41FF2BBDF4C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330" name="ADW-join-with-p">
            <a:extLst>
              <a:ext uri="{FF2B5EF4-FFF2-40B4-BE49-F238E27FC236}">
                <a16:creationId xmlns:a16="http://schemas.microsoft.com/office/drawing/2014/main" id="{11BBF73D-6B48-E04F-BA5B-4409AD7FB6C1}"/>
              </a:ext>
            </a:extLst>
          </p:cNvPr>
          <p:cNvGrpSpPr/>
          <p:nvPr/>
        </p:nvGrpSpPr>
        <p:grpSpPr>
          <a:xfrm>
            <a:off x="6000643" y="2429305"/>
            <a:ext cx="715233" cy="688792"/>
            <a:chOff x="6002790" y="2248102"/>
            <a:chExt cx="715233" cy="688792"/>
          </a:xfrm>
        </p:grpSpPr>
        <p:sp>
          <p:nvSpPr>
            <p:cNvPr id="331" name="Rounded Rectangle 330">
              <a:extLst>
                <a:ext uri="{FF2B5EF4-FFF2-40B4-BE49-F238E27FC236}">
                  <a16:creationId xmlns:a16="http://schemas.microsoft.com/office/drawing/2014/main" id="{533603F8-CFB6-6B46-8F8E-327DEFA5363B}"/>
                </a:ext>
              </a:extLst>
            </p:cNvPr>
            <p:cNvSpPr/>
            <p:nvPr/>
          </p:nvSpPr>
          <p:spPr>
            <a:xfrm>
              <a:off x="6002790" y="224810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928BD9CF-7A62-D749-AC05-900D81BF652E}"/>
                </a:ext>
              </a:extLst>
            </p:cNvPr>
            <p:cNvGrpSpPr/>
            <p:nvPr/>
          </p:nvGrpSpPr>
          <p:grpSpPr>
            <a:xfrm>
              <a:off x="6040366" y="227245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333" name="Rounded Rectangle 332">
                <a:extLst>
                  <a:ext uri="{FF2B5EF4-FFF2-40B4-BE49-F238E27FC236}">
                    <a16:creationId xmlns:a16="http://schemas.microsoft.com/office/drawing/2014/main" id="{96BB43B8-79FA-5D43-991D-A5335202024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34" name="Rounded Rectangle 333">
                <a:extLst>
                  <a:ext uri="{FF2B5EF4-FFF2-40B4-BE49-F238E27FC236}">
                    <a16:creationId xmlns:a16="http://schemas.microsoft.com/office/drawing/2014/main" id="{B9C98970-0236-B842-BF4C-BEFFF0165D8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d,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35" name="Rounded Rectangle 334">
                <a:extLst>
                  <a:ext uri="{FF2B5EF4-FFF2-40B4-BE49-F238E27FC236}">
                    <a16:creationId xmlns:a16="http://schemas.microsoft.com/office/drawing/2014/main" id="{D980FECF-E8A3-2C4E-B2DC-BC9E203336D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336" name="ZFR-join-with-p">
            <a:extLst>
              <a:ext uri="{FF2B5EF4-FFF2-40B4-BE49-F238E27FC236}">
                <a16:creationId xmlns:a16="http://schemas.microsoft.com/office/drawing/2014/main" id="{CAC1FA02-3C15-F140-B87E-DBDCEC1CB8E1}"/>
              </a:ext>
            </a:extLst>
          </p:cNvPr>
          <p:cNvGrpSpPr/>
          <p:nvPr/>
        </p:nvGrpSpPr>
        <p:grpSpPr>
          <a:xfrm>
            <a:off x="6000643" y="1686319"/>
            <a:ext cx="715233" cy="688792"/>
            <a:chOff x="6002790" y="1505116"/>
            <a:chExt cx="715233" cy="688792"/>
          </a:xfrm>
        </p:grpSpPr>
        <p:sp>
          <p:nvSpPr>
            <p:cNvPr id="337" name="Rounded Rectangle 336">
              <a:extLst>
                <a:ext uri="{FF2B5EF4-FFF2-40B4-BE49-F238E27FC236}">
                  <a16:creationId xmlns:a16="http://schemas.microsoft.com/office/drawing/2014/main" id="{62EB7882-E4D9-A040-B4EF-0BCD96E90B57}"/>
                </a:ext>
              </a:extLst>
            </p:cNvPr>
            <p:cNvSpPr/>
            <p:nvPr/>
          </p:nvSpPr>
          <p:spPr>
            <a:xfrm>
              <a:off x="6002790" y="1505116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id="{1FC8586C-2E66-2441-9228-8E698AF533BC}"/>
                </a:ext>
              </a:extLst>
            </p:cNvPr>
            <p:cNvGrpSpPr/>
            <p:nvPr/>
          </p:nvGrpSpPr>
          <p:grpSpPr>
            <a:xfrm>
              <a:off x="6040366" y="1529472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339" name="Rounded Rectangle 338">
                <a:extLst>
                  <a:ext uri="{FF2B5EF4-FFF2-40B4-BE49-F238E27FC236}">
                    <a16:creationId xmlns:a16="http://schemas.microsoft.com/office/drawing/2014/main" id="{F5B26F18-E0A6-3245-8233-DFA5610B93D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z,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40" name="Rounded Rectangle 339">
                <a:extLst>
                  <a:ext uri="{FF2B5EF4-FFF2-40B4-BE49-F238E27FC236}">
                    <a16:creationId xmlns:a16="http://schemas.microsoft.com/office/drawing/2014/main" id="{C61C184D-F145-1A4A-B344-A8A872ECBB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41" name="Rounded Rectangle 340">
                <a:extLst>
                  <a:ext uri="{FF2B5EF4-FFF2-40B4-BE49-F238E27FC236}">
                    <a16:creationId xmlns:a16="http://schemas.microsoft.com/office/drawing/2014/main" id="{1576E904-88C4-AB4F-BEA8-B300DC4FEAF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r,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33" name="PCA-join-with-b">
            <a:extLst>
              <a:ext uri="{FF2B5EF4-FFF2-40B4-BE49-F238E27FC236}">
                <a16:creationId xmlns:a16="http://schemas.microsoft.com/office/drawing/2014/main" id="{ACCAD5BE-7C7D-9A4B-BD81-37F193316AAB}"/>
              </a:ext>
            </a:extLst>
          </p:cNvPr>
          <p:cNvGrpSpPr/>
          <p:nvPr/>
        </p:nvGrpSpPr>
        <p:grpSpPr>
          <a:xfrm>
            <a:off x="5998572" y="3945846"/>
            <a:ext cx="715233" cy="688792"/>
            <a:chOff x="6002790" y="3764642"/>
            <a:chExt cx="715233" cy="688792"/>
          </a:xfrm>
        </p:grpSpPr>
        <p:sp>
          <p:nvSpPr>
            <p:cNvPr id="234" name="Rounded Rectangle 233">
              <a:extLst>
                <a:ext uri="{FF2B5EF4-FFF2-40B4-BE49-F238E27FC236}">
                  <a16:creationId xmlns:a16="http://schemas.microsoft.com/office/drawing/2014/main" id="{954FA45F-7F26-E846-A47E-EF724F4C84C0}"/>
                </a:ext>
              </a:extLst>
            </p:cNvPr>
            <p:cNvSpPr/>
            <p:nvPr/>
          </p:nvSpPr>
          <p:spPr>
            <a:xfrm>
              <a:off x="6002790" y="376464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4</a:t>
              </a:r>
            </a:p>
          </p:txBody>
        </p: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9CB0CD0D-F7B6-244F-8D49-50FE53433C86}"/>
                </a:ext>
              </a:extLst>
            </p:cNvPr>
            <p:cNvGrpSpPr/>
            <p:nvPr/>
          </p:nvGrpSpPr>
          <p:grpSpPr>
            <a:xfrm>
              <a:off x="6040366" y="378950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236" name="Rounded Rectangle 235">
                <a:extLst>
                  <a:ext uri="{FF2B5EF4-FFF2-40B4-BE49-F238E27FC236}">
                    <a16:creationId xmlns:a16="http://schemas.microsoft.com/office/drawing/2014/main" id="{83D47281-1239-0F42-8916-6B0C88D4648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37" name="Rounded Rectangle 236">
                <a:extLst>
                  <a:ext uri="{FF2B5EF4-FFF2-40B4-BE49-F238E27FC236}">
                    <a16:creationId xmlns:a16="http://schemas.microsoft.com/office/drawing/2014/main" id="{7B66F39B-F9A8-7B46-87D7-FF3940F0FC9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38" name="Rounded Rectangle 237">
                <a:extLst>
                  <a:ext uri="{FF2B5EF4-FFF2-40B4-BE49-F238E27FC236}">
                    <a16:creationId xmlns:a16="http://schemas.microsoft.com/office/drawing/2014/main" id="{3AEBF9C6-B3FE-B64A-AB15-73EE6D6644D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27" name="PXF-join-with-b">
            <a:extLst>
              <a:ext uri="{FF2B5EF4-FFF2-40B4-BE49-F238E27FC236}">
                <a16:creationId xmlns:a16="http://schemas.microsoft.com/office/drawing/2014/main" id="{31281FF3-1210-7649-AB6B-5A64C4F75907}"/>
              </a:ext>
            </a:extLst>
          </p:cNvPr>
          <p:cNvGrpSpPr/>
          <p:nvPr/>
        </p:nvGrpSpPr>
        <p:grpSpPr>
          <a:xfrm>
            <a:off x="5998572" y="3187576"/>
            <a:ext cx="715233" cy="688792"/>
            <a:chOff x="6002790" y="3006372"/>
            <a:chExt cx="715233" cy="688792"/>
          </a:xfrm>
        </p:grpSpPr>
        <p:sp>
          <p:nvSpPr>
            <p:cNvPr id="228" name="Rounded Rectangle 227">
              <a:extLst>
                <a:ext uri="{FF2B5EF4-FFF2-40B4-BE49-F238E27FC236}">
                  <a16:creationId xmlns:a16="http://schemas.microsoft.com/office/drawing/2014/main" id="{EB5619D1-2012-2142-9F6D-AC46074496A1}"/>
                </a:ext>
              </a:extLst>
            </p:cNvPr>
            <p:cNvSpPr/>
            <p:nvPr/>
          </p:nvSpPr>
          <p:spPr>
            <a:xfrm>
              <a:off x="6002790" y="300637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F333CD61-E35E-CD48-803A-3D294CD7BBF6}"/>
                </a:ext>
              </a:extLst>
            </p:cNvPr>
            <p:cNvGrpSpPr/>
            <p:nvPr/>
          </p:nvGrpSpPr>
          <p:grpSpPr>
            <a:xfrm>
              <a:off x="6040366" y="303072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230" name="Rounded Rectangle 229">
                <a:extLst>
                  <a:ext uri="{FF2B5EF4-FFF2-40B4-BE49-F238E27FC236}">
                    <a16:creationId xmlns:a16="http://schemas.microsoft.com/office/drawing/2014/main" id="{45785653-40BB-3A4B-ACC1-EBBFE873E4D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31" name="Rounded Rectangle 230">
                <a:extLst>
                  <a:ext uri="{FF2B5EF4-FFF2-40B4-BE49-F238E27FC236}">
                    <a16:creationId xmlns:a16="http://schemas.microsoft.com/office/drawing/2014/main" id="{531FAFE0-4588-FE4E-97E7-BC5AC0D2D13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32" name="Rounded Rectangle 231">
                <a:extLst>
                  <a:ext uri="{FF2B5EF4-FFF2-40B4-BE49-F238E27FC236}">
                    <a16:creationId xmlns:a16="http://schemas.microsoft.com/office/drawing/2014/main" id="{CEC1BE81-659A-CB44-BDF2-D2F1546EF58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21" name="ADW-join-with-b">
            <a:extLst>
              <a:ext uri="{FF2B5EF4-FFF2-40B4-BE49-F238E27FC236}">
                <a16:creationId xmlns:a16="http://schemas.microsoft.com/office/drawing/2014/main" id="{DAF3DD1F-F778-644B-9407-92FB265C8A26}"/>
              </a:ext>
            </a:extLst>
          </p:cNvPr>
          <p:cNvGrpSpPr/>
          <p:nvPr/>
        </p:nvGrpSpPr>
        <p:grpSpPr>
          <a:xfrm>
            <a:off x="5998572" y="2429306"/>
            <a:ext cx="715233" cy="688792"/>
            <a:chOff x="6002790" y="2248102"/>
            <a:chExt cx="715233" cy="688792"/>
          </a:xfrm>
        </p:grpSpPr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AFA8CB62-8333-CA4F-AD83-D6B74858AE49}"/>
                </a:ext>
              </a:extLst>
            </p:cNvPr>
            <p:cNvSpPr/>
            <p:nvPr/>
          </p:nvSpPr>
          <p:spPr>
            <a:xfrm>
              <a:off x="6002790" y="224810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737C68AC-4035-5242-86D8-1BAEAA4D4B3C}"/>
                </a:ext>
              </a:extLst>
            </p:cNvPr>
            <p:cNvGrpSpPr/>
            <p:nvPr/>
          </p:nvGrpSpPr>
          <p:grpSpPr>
            <a:xfrm>
              <a:off x="6040366" y="227245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224" name="Rounded Rectangle 223">
                <a:extLst>
                  <a:ext uri="{FF2B5EF4-FFF2-40B4-BE49-F238E27FC236}">
                    <a16:creationId xmlns:a16="http://schemas.microsoft.com/office/drawing/2014/main" id="{36D354CD-FA0A-6242-B423-57F3BE29836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25" name="Rounded Rectangle 224">
                <a:extLst>
                  <a:ext uri="{FF2B5EF4-FFF2-40B4-BE49-F238E27FC236}">
                    <a16:creationId xmlns:a16="http://schemas.microsoft.com/office/drawing/2014/main" id="{CEDB8D57-DD5F-F548-B0C6-C1E45643D47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d,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26" name="Rounded Rectangle 225">
                <a:extLst>
                  <a:ext uri="{FF2B5EF4-FFF2-40B4-BE49-F238E27FC236}">
                    <a16:creationId xmlns:a16="http://schemas.microsoft.com/office/drawing/2014/main" id="{FB1BBC17-164E-A648-BB24-C1BE81F7A1A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15" name="ZFR-join-with-b">
            <a:extLst>
              <a:ext uri="{FF2B5EF4-FFF2-40B4-BE49-F238E27FC236}">
                <a16:creationId xmlns:a16="http://schemas.microsoft.com/office/drawing/2014/main" id="{21937F99-8CB2-D94E-8DB8-E674C0ADE4FB}"/>
              </a:ext>
            </a:extLst>
          </p:cNvPr>
          <p:cNvGrpSpPr/>
          <p:nvPr/>
        </p:nvGrpSpPr>
        <p:grpSpPr>
          <a:xfrm>
            <a:off x="5998572" y="1686320"/>
            <a:ext cx="715233" cy="688792"/>
            <a:chOff x="6002790" y="1505116"/>
            <a:chExt cx="715233" cy="688792"/>
          </a:xfrm>
        </p:grpSpPr>
        <p:sp>
          <p:nvSpPr>
            <p:cNvPr id="216" name="Rounded Rectangle 215">
              <a:extLst>
                <a:ext uri="{FF2B5EF4-FFF2-40B4-BE49-F238E27FC236}">
                  <a16:creationId xmlns:a16="http://schemas.microsoft.com/office/drawing/2014/main" id="{EB2E28C1-A500-9549-88F7-B901F5793BD4}"/>
                </a:ext>
              </a:extLst>
            </p:cNvPr>
            <p:cNvSpPr/>
            <p:nvPr/>
          </p:nvSpPr>
          <p:spPr>
            <a:xfrm>
              <a:off x="6002790" y="1505116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F2B6EF1E-3AE6-0543-AB72-5486CA72DC89}"/>
                </a:ext>
              </a:extLst>
            </p:cNvPr>
            <p:cNvGrpSpPr/>
            <p:nvPr/>
          </p:nvGrpSpPr>
          <p:grpSpPr>
            <a:xfrm>
              <a:off x="6040366" y="1529472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218" name="Rounded Rectangle 217">
                <a:extLst>
                  <a:ext uri="{FF2B5EF4-FFF2-40B4-BE49-F238E27FC236}">
                    <a16:creationId xmlns:a16="http://schemas.microsoft.com/office/drawing/2014/main" id="{94F4C81C-F9E6-4F44-9D3E-7AF771292F0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z,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19" name="Rounded Rectangle 218">
                <a:extLst>
                  <a:ext uri="{FF2B5EF4-FFF2-40B4-BE49-F238E27FC236}">
                    <a16:creationId xmlns:a16="http://schemas.microsoft.com/office/drawing/2014/main" id="{8DD73008-85B1-1E40-8818-A05102034C6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20" name="Rounded Rectangle 219">
                <a:extLst>
                  <a:ext uri="{FF2B5EF4-FFF2-40B4-BE49-F238E27FC236}">
                    <a16:creationId xmlns:a16="http://schemas.microsoft.com/office/drawing/2014/main" id="{3824E7D7-3FED-864F-B711-F1E8B6F30EE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r,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61" name="PCA-join-with-a">
            <a:extLst>
              <a:ext uri="{FF2B5EF4-FFF2-40B4-BE49-F238E27FC236}">
                <a16:creationId xmlns:a16="http://schemas.microsoft.com/office/drawing/2014/main" id="{B4159A57-7F1D-5B47-9805-B015B85F368C}"/>
              </a:ext>
            </a:extLst>
          </p:cNvPr>
          <p:cNvGrpSpPr/>
          <p:nvPr/>
        </p:nvGrpSpPr>
        <p:grpSpPr>
          <a:xfrm>
            <a:off x="6000643" y="3945846"/>
            <a:ext cx="715233" cy="688792"/>
            <a:chOff x="6002790" y="3764642"/>
            <a:chExt cx="715233" cy="688792"/>
          </a:xfrm>
        </p:grpSpPr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3999BB50-CE75-1F42-B38A-B18F566E3262}"/>
                </a:ext>
              </a:extLst>
            </p:cNvPr>
            <p:cNvSpPr/>
            <p:nvPr/>
          </p:nvSpPr>
          <p:spPr>
            <a:xfrm>
              <a:off x="6002790" y="376464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4</a:t>
              </a: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BD24B601-73F3-C446-8693-66FC86F26CF3}"/>
                </a:ext>
              </a:extLst>
            </p:cNvPr>
            <p:cNvGrpSpPr/>
            <p:nvPr/>
          </p:nvGrpSpPr>
          <p:grpSpPr>
            <a:xfrm>
              <a:off x="6040366" y="378950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F120706F-65BF-0641-8556-576EDBEBE3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65" name="Rounded Rectangle 164">
                <a:extLst>
                  <a:ext uri="{FF2B5EF4-FFF2-40B4-BE49-F238E27FC236}">
                    <a16:creationId xmlns:a16="http://schemas.microsoft.com/office/drawing/2014/main" id="{362D4CB0-9467-AF4A-87DE-AE25E041FB9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66" name="Rounded Rectangle 165">
                <a:extLst>
                  <a:ext uri="{FF2B5EF4-FFF2-40B4-BE49-F238E27FC236}">
                    <a16:creationId xmlns:a16="http://schemas.microsoft.com/office/drawing/2014/main" id="{0D7D6223-9A9C-7F4F-9092-23CF1287451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55" name="PXF-join-with-a">
            <a:extLst>
              <a:ext uri="{FF2B5EF4-FFF2-40B4-BE49-F238E27FC236}">
                <a16:creationId xmlns:a16="http://schemas.microsoft.com/office/drawing/2014/main" id="{5285F361-3207-2F43-91C5-730002479E72}"/>
              </a:ext>
            </a:extLst>
          </p:cNvPr>
          <p:cNvGrpSpPr/>
          <p:nvPr/>
        </p:nvGrpSpPr>
        <p:grpSpPr>
          <a:xfrm>
            <a:off x="6000643" y="3187576"/>
            <a:ext cx="715233" cy="688792"/>
            <a:chOff x="6002790" y="3006372"/>
            <a:chExt cx="715233" cy="688792"/>
          </a:xfrm>
        </p:grpSpPr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0158A2A8-46D6-9341-9ED8-63FA6673DA74}"/>
                </a:ext>
              </a:extLst>
            </p:cNvPr>
            <p:cNvSpPr/>
            <p:nvPr/>
          </p:nvSpPr>
          <p:spPr>
            <a:xfrm>
              <a:off x="6002790" y="300637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5598D2E-BD34-2B4B-9BAA-2FB52327E2FF}"/>
                </a:ext>
              </a:extLst>
            </p:cNvPr>
            <p:cNvGrpSpPr/>
            <p:nvPr/>
          </p:nvGrpSpPr>
          <p:grpSpPr>
            <a:xfrm>
              <a:off x="6040366" y="303072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158" name="Rounded Rectangle 157">
                <a:extLst>
                  <a:ext uri="{FF2B5EF4-FFF2-40B4-BE49-F238E27FC236}">
                    <a16:creationId xmlns:a16="http://schemas.microsoft.com/office/drawing/2014/main" id="{6B0600B7-2FBE-6F4A-8D9F-A04ED6C2400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59" name="Rounded Rectangle 158">
                <a:extLst>
                  <a:ext uri="{FF2B5EF4-FFF2-40B4-BE49-F238E27FC236}">
                    <a16:creationId xmlns:a16="http://schemas.microsoft.com/office/drawing/2014/main" id="{3F999BB1-CAA1-4643-AA7A-723EE2138DC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60" name="Rounded Rectangle 159">
                <a:extLst>
                  <a:ext uri="{FF2B5EF4-FFF2-40B4-BE49-F238E27FC236}">
                    <a16:creationId xmlns:a16="http://schemas.microsoft.com/office/drawing/2014/main" id="{F2715C39-6AC3-BB47-9FD7-992A92B3D73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49" name="ADW-join-with-a">
            <a:extLst>
              <a:ext uri="{FF2B5EF4-FFF2-40B4-BE49-F238E27FC236}">
                <a16:creationId xmlns:a16="http://schemas.microsoft.com/office/drawing/2014/main" id="{FE79D437-3880-FF4C-BF9E-EDC4B2F2934E}"/>
              </a:ext>
            </a:extLst>
          </p:cNvPr>
          <p:cNvGrpSpPr/>
          <p:nvPr/>
        </p:nvGrpSpPr>
        <p:grpSpPr>
          <a:xfrm>
            <a:off x="6000643" y="2429306"/>
            <a:ext cx="715233" cy="688792"/>
            <a:chOff x="6002790" y="2248102"/>
            <a:chExt cx="715233" cy="688792"/>
          </a:xfrm>
        </p:grpSpPr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67353B65-E6D4-0B4D-B478-F2D81C0C39C2}"/>
                </a:ext>
              </a:extLst>
            </p:cNvPr>
            <p:cNvSpPr/>
            <p:nvPr/>
          </p:nvSpPr>
          <p:spPr>
            <a:xfrm>
              <a:off x="6002790" y="224810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BABCF713-EF88-7342-B911-A6E4EDBB03D5}"/>
                </a:ext>
              </a:extLst>
            </p:cNvPr>
            <p:cNvGrpSpPr/>
            <p:nvPr/>
          </p:nvGrpSpPr>
          <p:grpSpPr>
            <a:xfrm>
              <a:off x="6040366" y="227245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152" name="Rounded Rectangle 151">
                <a:extLst>
                  <a:ext uri="{FF2B5EF4-FFF2-40B4-BE49-F238E27FC236}">
                    <a16:creationId xmlns:a16="http://schemas.microsoft.com/office/drawing/2014/main" id="{3245A60D-B557-394A-9CC3-C829158E448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53" name="Rounded Rectangle 152">
                <a:extLst>
                  <a:ext uri="{FF2B5EF4-FFF2-40B4-BE49-F238E27FC236}">
                    <a16:creationId xmlns:a16="http://schemas.microsoft.com/office/drawing/2014/main" id="{125701A8-1A61-F94F-A4AA-457522E2BCA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d,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54" name="Rounded Rectangle 153">
                <a:extLst>
                  <a:ext uri="{FF2B5EF4-FFF2-40B4-BE49-F238E27FC236}">
                    <a16:creationId xmlns:a16="http://schemas.microsoft.com/office/drawing/2014/main" id="{D9110241-A86B-3140-B9EF-D22E7AEC28C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43" name="ZFR-join-with-a">
            <a:extLst>
              <a:ext uri="{FF2B5EF4-FFF2-40B4-BE49-F238E27FC236}">
                <a16:creationId xmlns:a16="http://schemas.microsoft.com/office/drawing/2014/main" id="{249DEF73-2DB2-F742-885F-C852E05532DC}"/>
              </a:ext>
            </a:extLst>
          </p:cNvPr>
          <p:cNvGrpSpPr/>
          <p:nvPr/>
        </p:nvGrpSpPr>
        <p:grpSpPr>
          <a:xfrm>
            <a:off x="6000643" y="1686320"/>
            <a:ext cx="715233" cy="688792"/>
            <a:chOff x="6002790" y="1505116"/>
            <a:chExt cx="715233" cy="688792"/>
          </a:xfrm>
        </p:grpSpPr>
        <p:sp>
          <p:nvSpPr>
            <p:cNvPr id="144" name="Rounded Rectangle 143">
              <a:extLst>
                <a:ext uri="{FF2B5EF4-FFF2-40B4-BE49-F238E27FC236}">
                  <a16:creationId xmlns:a16="http://schemas.microsoft.com/office/drawing/2014/main" id="{9FF16FAB-4853-3140-8319-DF0C88F11784}"/>
                </a:ext>
              </a:extLst>
            </p:cNvPr>
            <p:cNvSpPr/>
            <p:nvPr/>
          </p:nvSpPr>
          <p:spPr>
            <a:xfrm>
              <a:off x="6002790" y="1505116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B924402-6277-5245-9F54-0971FB90D7BD}"/>
                </a:ext>
              </a:extLst>
            </p:cNvPr>
            <p:cNvGrpSpPr/>
            <p:nvPr/>
          </p:nvGrpSpPr>
          <p:grpSpPr>
            <a:xfrm>
              <a:off x="6040366" y="1529472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146" name="Rounded Rectangle 145">
                <a:extLst>
                  <a:ext uri="{FF2B5EF4-FFF2-40B4-BE49-F238E27FC236}">
                    <a16:creationId xmlns:a16="http://schemas.microsoft.com/office/drawing/2014/main" id="{69925301-2C61-1244-A466-30B40D4F07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z,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47" name="Rounded Rectangle 146">
                <a:extLst>
                  <a:ext uri="{FF2B5EF4-FFF2-40B4-BE49-F238E27FC236}">
                    <a16:creationId xmlns:a16="http://schemas.microsoft.com/office/drawing/2014/main" id="{3E0F3CFB-5640-F047-A792-0EE3DBC2DE4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94907B4A-06B3-FA4A-AD20-6A812A39BC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r,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sp>
        <p:nvSpPr>
          <p:cNvPr id="179" name="pin-a-left">
            <a:extLst>
              <a:ext uri="{FF2B5EF4-FFF2-40B4-BE49-F238E27FC236}">
                <a16:creationId xmlns:a16="http://schemas.microsoft.com/office/drawing/2014/main" id="{4ECD47CD-65C7-EA4B-A6AE-0F5A5D220237}"/>
              </a:ext>
            </a:extLst>
          </p:cNvPr>
          <p:cNvSpPr>
            <a:spLocks/>
          </p:cNvSpPr>
          <p:nvPr/>
        </p:nvSpPr>
        <p:spPr>
          <a:xfrm>
            <a:off x="2910717" y="2630743"/>
            <a:ext cx="640080" cy="181205"/>
          </a:xfrm>
          <a:prstGeom prst="roundRect">
            <a:avLst/>
          </a:prstGeom>
          <a:solidFill>
            <a:srgbClr val="207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86" name="pin-a-right-top">
            <a:extLst>
              <a:ext uri="{FF2B5EF4-FFF2-40B4-BE49-F238E27FC236}">
                <a16:creationId xmlns:a16="http://schemas.microsoft.com/office/drawing/2014/main" id="{B96CFB3A-F824-544F-A675-E077222B3319}"/>
              </a:ext>
            </a:extLst>
          </p:cNvPr>
          <p:cNvSpPr>
            <a:spLocks/>
          </p:cNvSpPr>
          <p:nvPr/>
        </p:nvSpPr>
        <p:spPr>
          <a:xfrm>
            <a:off x="3924753" y="2633762"/>
            <a:ext cx="640080" cy="181205"/>
          </a:xfrm>
          <a:prstGeom prst="roundRect">
            <a:avLst/>
          </a:prstGeom>
          <a:solidFill>
            <a:srgbClr val="FF7F00"/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87" name="match-aa-1">
            <a:extLst>
              <a:ext uri="{FF2B5EF4-FFF2-40B4-BE49-F238E27FC236}">
                <a16:creationId xmlns:a16="http://schemas.microsoft.com/office/drawing/2014/main" id="{D708D22D-3590-A24A-A164-A42FBF9CAC4E}"/>
              </a:ext>
            </a:extLst>
          </p:cNvPr>
          <p:cNvSpPr>
            <a:spLocks/>
          </p:cNvSpPr>
          <p:nvPr/>
        </p:nvSpPr>
        <p:spPr>
          <a:xfrm>
            <a:off x="3421656" y="3578453"/>
            <a:ext cx="640080" cy="181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a,a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88" name="pin-a-right-bottom">
            <a:extLst>
              <a:ext uri="{FF2B5EF4-FFF2-40B4-BE49-F238E27FC236}">
                <a16:creationId xmlns:a16="http://schemas.microsoft.com/office/drawing/2014/main" id="{5A582782-BB83-D646-823D-BBBD218A692B}"/>
              </a:ext>
            </a:extLst>
          </p:cNvPr>
          <p:cNvSpPr>
            <a:spLocks/>
          </p:cNvSpPr>
          <p:nvPr/>
        </p:nvSpPr>
        <p:spPr>
          <a:xfrm>
            <a:off x="3922682" y="3085110"/>
            <a:ext cx="640080" cy="181205"/>
          </a:xfrm>
          <a:prstGeom prst="roundRect">
            <a:avLst/>
          </a:prstGeom>
          <a:solidFill>
            <a:srgbClr val="FF7F00"/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89" name="match-aa-2">
            <a:extLst>
              <a:ext uri="{FF2B5EF4-FFF2-40B4-BE49-F238E27FC236}">
                <a16:creationId xmlns:a16="http://schemas.microsoft.com/office/drawing/2014/main" id="{A459992B-1071-E846-9AA0-B29A75470AD5}"/>
              </a:ext>
            </a:extLst>
          </p:cNvPr>
          <p:cNvSpPr>
            <a:spLocks/>
          </p:cNvSpPr>
          <p:nvPr/>
        </p:nvSpPr>
        <p:spPr>
          <a:xfrm>
            <a:off x="3417735" y="3783018"/>
            <a:ext cx="640080" cy="181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a,a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90" name="pin-b-left">
            <a:extLst>
              <a:ext uri="{FF2B5EF4-FFF2-40B4-BE49-F238E27FC236}">
                <a16:creationId xmlns:a16="http://schemas.microsoft.com/office/drawing/2014/main" id="{8914B187-3174-9C42-B4E7-50B990FE69EC}"/>
              </a:ext>
            </a:extLst>
          </p:cNvPr>
          <p:cNvSpPr>
            <a:spLocks/>
          </p:cNvSpPr>
          <p:nvPr/>
        </p:nvSpPr>
        <p:spPr>
          <a:xfrm>
            <a:off x="2910717" y="2855991"/>
            <a:ext cx="640080" cy="181205"/>
          </a:xfrm>
          <a:prstGeom prst="roundRect">
            <a:avLst/>
          </a:prstGeom>
          <a:solidFill>
            <a:srgbClr val="207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39" name="pin-p-left">
            <a:extLst>
              <a:ext uri="{FF2B5EF4-FFF2-40B4-BE49-F238E27FC236}">
                <a16:creationId xmlns:a16="http://schemas.microsoft.com/office/drawing/2014/main" id="{A2B4827D-AD37-FB45-920F-C38E9AA3D53B}"/>
              </a:ext>
            </a:extLst>
          </p:cNvPr>
          <p:cNvSpPr>
            <a:spLocks/>
          </p:cNvSpPr>
          <p:nvPr/>
        </p:nvSpPr>
        <p:spPr>
          <a:xfrm>
            <a:off x="2910717" y="3086708"/>
            <a:ext cx="640080" cy="181205"/>
          </a:xfrm>
          <a:prstGeom prst="roundRect">
            <a:avLst/>
          </a:prstGeom>
          <a:solidFill>
            <a:srgbClr val="207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42" name="pin-a-right-top">
            <a:extLst>
              <a:ext uri="{FF2B5EF4-FFF2-40B4-BE49-F238E27FC236}">
                <a16:creationId xmlns:a16="http://schemas.microsoft.com/office/drawing/2014/main" id="{FA91F9F4-99E7-1940-9D28-2C9324AADED7}"/>
              </a:ext>
            </a:extLst>
          </p:cNvPr>
          <p:cNvSpPr>
            <a:spLocks/>
          </p:cNvSpPr>
          <p:nvPr/>
        </p:nvSpPr>
        <p:spPr>
          <a:xfrm>
            <a:off x="3922682" y="2637959"/>
            <a:ext cx="640080" cy="181205"/>
          </a:xfrm>
          <a:prstGeom prst="roundRect">
            <a:avLst/>
          </a:prstGeom>
          <a:solidFill>
            <a:srgbClr val="FF7F00"/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43" name="match-aa-2">
            <a:extLst>
              <a:ext uri="{FF2B5EF4-FFF2-40B4-BE49-F238E27FC236}">
                <a16:creationId xmlns:a16="http://schemas.microsoft.com/office/drawing/2014/main" id="{EE92C3F5-97B1-9640-89D3-CFFBD4703C55}"/>
              </a:ext>
            </a:extLst>
          </p:cNvPr>
          <p:cNvSpPr>
            <a:spLocks/>
          </p:cNvSpPr>
          <p:nvPr/>
        </p:nvSpPr>
        <p:spPr>
          <a:xfrm>
            <a:off x="3417735" y="3987583"/>
            <a:ext cx="640080" cy="181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p,p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grpSp>
        <p:nvGrpSpPr>
          <p:cNvPr id="344" name="output-aap-1">
            <a:extLst>
              <a:ext uri="{FF2B5EF4-FFF2-40B4-BE49-F238E27FC236}">
                <a16:creationId xmlns:a16="http://schemas.microsoft.com/office/drawing/2014/main" id="{05128BA0-D862-5B40-BE2D-0854AB06344E}"/>
              </a:ext>
            </a:extLst>
          </p:cNvPr>
          <p:cNvGrpSpPr/>
          <p:nvPr/>
        </p:nvGrpSpPr>
        <p:grpSpPr>
          <a:xfrm>
            <a:off x="2195484" y="4748851"/>
            <a:ext cx="715233" cy="688792"/>
            <a:chOff x="763966" y="3462109"/>
            <a:chExt cx="715233" cy="688792"/>
          </a:xfrm>
          <a:solidFill>
            <a:srgbClr val="CAB3D6"/>
          </a:solidFill>
        </p:grpSpPr>
        <p:sp>
          <p:nvSpPr>
            <p:cNvPr id="345" name="Rounded Rectangle 344">
              <a:extLst>
                <a:ext uri="{FF2B5EF4-FFF2-40B4-BE49-F238E27FC236}">
                  <a16:creationId xmlns:a16="http://schemas.microsoft.com/office/drawing/2014/main" id="{A75B7689-81B6-8E47-B86B-A5CAC4554451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grpFill/>
            <a:ln w="15875">
              <a:solidFill>
                <a:srgbClr val="6A3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A0AF2137-8E9A-0A4C-85EF-956748F5D6E3}"/>
                </a:ext>
              </a:extLst>
            </p:cNvPr>
            <p:cNvGrpSpPr/>
            <p:nvPr/>
          </p:nvGrpSpPr>
          <p:grpSpPr>
            <a:xfrm>
              <a:off x="805089" y="3487851"/>
              <a:ext cx="640080" cy="640080"/>
              <a:chOff x="6870778" y="1562012"/>
              <a:chExt cx="592361" cy="456824"/>
            </a:xfrm>
            <a:grpFill/>
          </p:grpSpPr>
          <p:sp>
            <p:nvSpPr>
              <p:cNvPr id="347" name="Rounded Rectangle 346">
                <a:extLst>
                  <a:ext uri="{FF2B5EF4-FFF2-40B4-BE49-F238E27FC236}">
                    <a16:creationId xmlns:a16="http://schemas.microsoft.com/office/drawing/2014/main" id="{A63D3A32-717A-4449-94C3-BCD55B4EF84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a,a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48" name="Rounded Rectangle 347">
                <a:extLst>
                  <a:ext uri="{FF2B5EF4-FFF2-40B4-BE49-F238E27FC236}">
                    <a16:creationId xmlns:a16="http://schemas.microsoft.com/office/drawing/2014/main" id="{B0F96940-B597-7E4F-8233-F7E78054C3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a,a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49" name="Rounded Rectangle 348">
                <a:extLst>
                  <a:ext uri="{FF2B5EF4-FFF2-40B4-BE49-F238E27FC236}">
                    <a16:creationId xmlns:a16="http://schemas.microsoft.com/office/drawing/2014/main" id="{92FA218C-ABF1-8E42-BC96-DF7950CF77B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p,p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350" name="output-pwc">
            <a:extLst>
              <a:ext uri="{FF2B5EF4-FFF2-40B4-BE49-F238E27FC236}">
                <a16:creationId xmlns:a16="http://schemas.microsoft.com/office/drawing/2014/main" id="{95F424D9-B7C0-5A48-A91E-9C01D9D7224C}"/>
              </a:ext>
            </a:extLst>
          </p:cNvPr>
          <p:cNvGrpSpPr/>
          <p:nvPr/>
        </p:nvGrpSpPr>
        <p:grpSpPr>
          <a:xfrm>
            <a:off x="3055160" y="4748851"/>
            <a:ext cx="715233" cy="688792"/>
            <a:chOff x="763966" y="3462109"/>
            <a:chExt cx="715233" cy="688792"/>
          </a:xfrm>
          <a:solidFill>
            <a:srgbClr val="CAB3D6"/>
          </a:solidFill>
        </p:grpSpPr>
        <p:sp>
          <p:nvSpPr>
            <p:cNvPr id="351" name="Rounded Rectangle 350">
              <a:extLst>
                <a:ext uri="{FF2B5EF4-FFF2-40B4-BE49-F238E27FC236}">
                  <a16:creationId xmlns:a16="http://schemas.microsoft.com/office/drawing/2014/main" id="{D31E5FC7-9074-B449-912A-74E46E48EB6E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grpFill/>
            <a:ln w="15875">
              <a:solidFill>
                <a:srgbClr val="6A3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DE0D208B-0677-634D-8056-BE81E1C43FAD}"/>
                </a:ext>
              </a:extLst>
            </p:cNvPr>
            <p:cNvGrpSpPr/>
            <p:nvPr/>
          </p:nvGrpSpPr>
          <p:grpSpPr>
            <a:xfrm>
              <a:off x="805089" y="3487851"/>
              <a:ext cx="640080" cy="640080"/>
              <a:chOff x="6870778" y="1562012"/>
              <a:chExt cx="592361" cy="456824"/>
            </a:xfrm>
            <a:grpFill/>
          </p:grpSpPr>
          <p:sp>
            <p:nvSpPr>
              <p:cNvPr id="353" name="Rounded Rectangle 352">
                <a:extLst>
                  <a:ext uri="{FF2B5EF4-FFF2-40B4-BE49-F238E27FC236}">
                    <a16:creationId xmlns:a16="http://schemas.microsoft.com/office/drawing/2014/main" id="{F1692962-448A-6043-8682-90C6776CDEC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p,p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54" name="Rounded Rectangle 353">
                <a:extLst>
                  <a:ext uri="{FF2B5EF4-FFF2-40B4-BE49-F238E27FC236}">
                    <a16:creationId xmlns:a16="http://schemas.microsoft.com/office/drawing/2014/main" id="{139CC102-FF34-F848-B0EC-6D088028D4A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w,w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55" name="Rounded Rectangle 354">
                <a:extLst>
                  <a:ext uri="{FF2B5EF4-FFF2-40B4-BE49-F238E27FC236}">
                    <a16:creationId xmlns:a16="http://schemas.microsoft.com/office/drawing/2014/main" id="{10A82999-7AE6-BA40-B144-A3D3A3A3A81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c,c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356" name="output-aap-2">
            <a:extLst>
              <a:ext uri="{FF2B5EF4-FFF2-40B4-BE49-F238E27FC236}">
                <a16:creationId xmlns:a16="http://schemas.microsoft.com/office/drawing/2014/main" id="{19268332-0A2C-7647-A6B9-226D7D84D0B4}"/>
              </a:ext>
            </a:extLst>
          </p:cNvPr>
          <p:cNvGrpSpPr/>
          <p:nvPr/>
        </p:nvGrpSpPr>
        <p:grpSpPr>
          <a:xfrm>
            <a:off x="3878774" y="4747347"/>
            <a:ext cx="715233" cy="688792"/>
            <a:chOff x="763966" y="3462109"/>
            <a:chExt cx="715233" cy="688792"/>
          </a:xfrm>
          <a:solidFill>
            <a:srgbClr val="CAB3D6"/>
          </a:solidFill>
        </p:grpSpPr>
        <p:sp>
          <p:nvSpPr>
            <p:cNvPr id="357" name="Rounded Rectangle 356">
              <a:extLst>
                <a:ext uri="{FF2B5EF4-FFF2-40B4-BE49-F238E27FC236}">
                  <a16:creationId xmlns:a16="http://schemas.microsoft.com/office/drawing/2014/main" id="{A4C68F92-EB5E-3043-B778-5A196E50BB89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grpFill/>
            <a:ln w="15875">
              <a:solidFill>
                <a:srgbClr val="6A3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7E3CD2A8-FAD1-0A49-8B80-4A0357325A95}"/>
                </a:ext>
              </a:extLst>
            </p:cNvPr>
            <p:cNvGrpSpPr/>
            <p:nvPr/>
          </p:nvGrpSpPr>
          <p:grpSpPr>
            <a:xfrm>
              <a:off x="805089" y="3487851"/>
              <a:ext cx="640080" cy="640080"/>
              <a:chOff x="6870778" y="1562012"/>
              <a:chExt cx="592361" cy="456824"/>
            </a:xfrm>
            <a:grpFill/>
          </p:grpSpPr>
          <p:sp>
            <p:nvSpPr>
              <p:cNvPr id="359" name="Rounded Rectangle 358">
                <a:extLst>
                  <a:ext uri="{FF2B5EF4-FFF2-40B4-BE49-F238E27FC236}">
                    <a16:creationId xmlns:a16="http://schemas.microsoft.com/office/drawing/2014/main" id="{C9849F01-C7C6-894F-8780-1296C7E0AE1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a,a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60" name="Rounded Rectangle 359">
                <a:extLst>
                  <a:ext uri="{FF2B5EF4-FFF2-40B4-BE49-F238E27FC236}">
                    <a16:creationId xmlns:a16="http://schemas.microsoft.com/office/drawing/2014/main" id="{53B511B6-FEEC-1C48-BDC5-220E0CC2599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a,a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61" name="Rounded Rectangle 360">
                <a:extLst>
                  <a:ext uri="{FF2B5EF4-FFF2-40B4-BE49-F238E27FC236}">
                    <a16:creationId xmlns:a16="http://schemas.microsoft.com/office/drawing/2014/main" id="{E4D1EA43-9E49-2F48-A141-4FDEF39DF28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p,p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362" name="output-PX">
            <a:extLst>
              <a:ext uri="{FF2B5EF4-FFF2-40B4-BE49-F238E27FC236}">
                <a16:creationId xmlns:a16="http://schemas.microsoft.com/office/drawing/2014/main" id="{F623FA27-4596-424F-9378-AD674E4D3998}"/>
              </a:ext>
            </a:extLst>
          </p:cNvPr>
          <p:cNvGrpSpPr/>
          <p:nvPr/>
        </p:nvGrpSpPr>
        <p:grpSpPr>
          <a:xfrm>
            <a:off x="4702388" y="4747347"/>
            <a:ext cx="715233" cy="688792"/>
            <a:chOff x="763966" y="3462109"/>
            <a:chExt cx="715233" cy="688792"/>
          </a:xfrm>
          <a:solidFill>
            <a:srgbClr val="CAB3D6"/>
          </a:solidFill>
        </p:grpSpPr>
        <p:sp>
          <p:nvSpPr>
            <p:cNvPr id="363" name="Rounded Rectangle 362">
              <a:extLst>
                <a:ext uri="{FF2B5EF4-FFF2-40B4-BE49-F238E27FC236}">
                  <a16:creationId xmlns:a16="http://schemas.microsoft.com/office/drawing/2014/main" id="{F67B704E-A1C2-0145-BE21-86594A059F8A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grpFill/>
            <a:ln w="15875">
              <a:solidFill>
                <a:srgbClr val="6A3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3F6918F0-9222-CD41-B227-D25C5109B56F}"/>
                </a:ext>
              </a:extLst>
            </p:cNvPr>
            <p:cNvGrpSpPr/>
            <p:nvPr/>
          </p:nvGrpSpPr>
          <p:grpSpPr>
            <a:xfrm>
              <a:off x="805089" y="3487853"/>
              <a:ext cx="640080" cy="410643"/>
              <a:chOff x="6870778" y="1562012"/>
              <a:chExt cx="592361" cy="293075"/>
            </a:xfrm>
            <a:grpFill/>
          </p:grpSpPr>
          <p:sp>
            <p:nvSpPr>
              <p:cNvPr id="365" name="Rounded Rectangle 364">
                <a:extLst>
                  <a:ext uri="{FF2B5EF4-FFF2-40B4-BE49-F238E27FC236}">
                    <a16:creationId xmlns:a16="http://schemas.microsoft.com/office/drawing/2014/main" id="{63461C87-ECBD-1B4E-B87B-1EC6B73D36A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p,p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66" name="Rounded Rectangle 365">
                <a:extLst>
                  <a:ext uri="{FF2B5EF4-FFF2-40B4-BE49-F238E27FC236}">
                    <a16:creationId xmlns:a16="http://schemas.microsoft.com/office/drawing/2014/main" id="{94B8B1DB-7B9C-4847-B4DB-38D61201B0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x,x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sp>
        <p:nvSpPr>
          <p:cNvPr id="368" name="pin-a-right-top">
            <a:extLst>
              <a:ext uri="{FF2B5EF4-FFF2-40B4-BE49-F238E27FC236}">
                <a16:creationId xmlns:a16="http://schemas.microsoft.com/office/drawing/2014/main" id="{724AD07B-DCB8-3D4E-90B2-A811499206AB}"/>
              </a:ext>
            </a:extLst>
          </p:cNvPr>
          <p:cNvSpPr>
            <a:spLocks/>
          </p:cNvSpPr>
          <p:nvPr/>
        </p:nvSpPr>
        <p:spPr>
          <a:xfrm>
            <a:off x="3926824" y="2646330"/>
            <a:ext cx="640080" cy="181205"/>
          </a:xfrm>
          <a:prstGeom prst="roundRect">
            <a:avLst/>
          </a:prstGeom>
          <a:solidFill>
            <a:srgbClr val="FF7F00"/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69" name="match-aa-2">
            <a:extLst>
              <a:ext uri="{FF2B5EF4-FFF2-40B4-BE49-F238E27FC236}">
                <a16:creationId xmlns:a16="http://schemas.microsoft.com/office/drawing/2014/main" id="{685174E6-BB2F-0D4F-913A-EC7574895556}"/>
              </a:ext>
            </a:extLst>
          </p:cNvPr>
          <p:cNvSpPr>
            <a:spLocks/>
          </p:cNvSpPr>
          <p:nvPr/>
        </p:nvSpPr>
        <p:spPr>
          <a:xfrm>
            <a:off x="3422692" y="3577696"/>
            <a:ext cx="640080" cy="181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p,p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76" name="pin-a-left">
            <a:extLst>
              <a:ext uri="{FF2B5EF4-FFF2-40B4-BE49-F238E27FC236}">
                <a16:creationId xmlns:a16="http://schemas.microsoft.com/office/drawing/2014/main" id="{90F27344-DDD6-B446-8FC3-EDC643E64022}"/>
              </a:ext>
            </a:extLst>
          </p:cNvPr>
          <p:cNvSpPr>
            <a:spLocks/>
          </p:cNvSpPr>
          <p:nvPr/>
        </p:nvSpPr>
        <p:spPr>
          <a:xfrm>
            <a:off x="2914859" y="2634164"/>
            <a:ext cx="640080" cy="181205"/>
          </a:xfrm>
          <a:prstGeom prst="roundRect">
            <a:avLst/>
          </a:prstGeom>
          <a:solidFill>
            <a:srgbClr val="207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97" name="pin-a-right-bottom">
            <a:extLst>
              <a:ext uri="{FF2B5EF4-FFF2-40B4-BE49-F238E27FC236}">
                <a16:creationId xmlns:a16="http://schemas.microsoft.com/office/drawing/2014/main" id="{78195E50-ACF3-4C4A-ADE0-8BA1C0A31869}"/>
              </a:ext>
            </a:extLst>
          </p:cNvPr>
          <p:cNvSpPr>
            <a:spLocks/>
          </p:cNvSpPr>
          <p:nvPr/>
        </p:nvSpPr>
        <p:spPr>
          <a:xfrm>
            <a:off x="3920611" y="3081932"/>
            <a:ext cx="640080" cy="181205"/>
          </a:xfrm>
          <a:prstGeom prst="roundRect">
            <a:avLst/>
          </a:prstGeom>
          <a:solidFill>
            <a:srgbClr val="FF7F00"/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98" name="match-aa-2">
            <a:extLst>
              <a:ext uri="{FF2B5EF4-FFF2-40B4-BE49-F238E27FC236}">
                <a16:creationId xmlns:a16="http://schemas.microsoft.com/office/drawing/2014/main" id="{F97E97B8-490E-C24A-BDFA-C8721B3D976B}"/>
              </a:ext>
            </a:extLst>
          </p:cNvPr>
          <p:cNvSpPr>
            <a:spLocks/>
          </p:cNvSpPr>
          <p:nvPr/>
        </p:nvSpPr>
        <p:spPr>
          <a:xfrm>
            <a:off x="3421656" y="3786796"/>
            <a:ext cx="640080" cy="181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w,w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185 L 0.17291 0.0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4.81481E-6 L -0.1733 0.13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023 L -0.17291 0.026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834 L -0.17343 -0.0844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-0.00139 L -0.17278 -0.1946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39 -4.81481E-6 L -0.1733 0.134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-0.00023 L -0.17291 0.0261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04 -0.00834 L -0.17343 -0.0844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18 -0.00139 L -0.17278 -0.194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4.81481E-6 L -0.1733 0.134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023 L -0.17291 0.0261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834 L -0.17343 -0.0844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5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-0.00139 L -0.17278 -0.1946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62 L 0.17265 -0.01412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4.81481E-6 L -0.1733 0.1345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000"/>
                            </p:stCondLst>
                            <p:childTnLst>
                              <p:par>
                                <p:cTn id="1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23 L -0.17291 0.02616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000"/>
                            </p:stCondLst>
                            <p:childTnLst>
                              <p:par>
                                <p:cTn id="18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5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7500"/>
                            </p:stCondLst>
                            <p:childTnLst>
                              <p:par>
                                <p:cTn id="1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834 L -0.17343 -0.08449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95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9500"/>
                            </p:stCondLst>
                            <p:childTnLst>
                              <p:par>
                                <p:cTn id="1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-0.00139 L -0.17278 -0.19467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9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239" grpId="0" animBg="1"/>
      <p:bldP spid="239" grpId="1" animBg="1"/>
      <p:bldP spid="342" grpId="0" animBg="1"/>
      <p:bldP spid="342" grpId="1" animBg="1"/>
      <p:bldP spid="343" grpId="0" animBg="1"/>
      <p:bldP spid="343" grpId="1" animBg="1"/>
      <p:bldP spid="368" grpId="0" animBg="1"/>
      <p:bldP spid="368" grpId="1" animBg="1"/>
      <p:bldP spid="369" grpId="0" animBg="1"/>
      <p:bldP spid="369" grpId="1" animBg="1"/>
      <p:bldP spid="376" grpId="0" animBg="1"/>
      <p:bldP spid="376" grpId="1" animBg="1"/>
      <p:bldP spid="497" grpId="0" animBg="1"/>
      <p:bldP spid="497" grpId="1" animBg="1"/>
      <p:bldP spid="498" grpId="0" animBg="1"/>
      <p:bldP spid="49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13AC536-1E7A-B84A-BDC4-2A2EDB6D718C}"/>
              </a:ext>
            </a:extLst>
          </p:cNvPr>
          <p:cNvSpPr/>
          <p:nvPr/>
        </p:nvSpPr>
        <p:spPr>
          <a:xfrm>
            <a:off x="407894" y="3963754"/>
            <a:ext cx="2765612" cy="808201"/>
          </a:xfrm>
          <a:prstGeom prst="roundRect">
            <a:avLst>
              <a:gd name="adj" fmla="val 4124"/>
            </a:avLst>
          </a:prstGeom>
          <a:solidFill>
            <a:srgbClr val="B2E08A">
              <a:alpha val="50588"/>
            </a:srgbClr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37D04D-7863-C44B-AC2E-5B9FEB947EDC}"/>
              </a:ext>
            </a:extLst>
          </p:cNvPr>
          <p:cNvSpPr/>
          <p:nvPr/>
        </p:nvSpPr>
        <p:spPr>
          <a:xfrm>
            <a:off x="407894" y="2409777"/>
            <a:ext cx="2765612" cy="1476423"/>
          </a:xfrm>
          <a:prstGeom prst="roundRect">
            <a:avLst>
              <a:gd name="adj" fmla="val 4124"/>
            </a:avLst>
          </a:prstGeom>
          <a:solidFill>
            <a:srgbClr val="FDBF6F">
              <a:alpha val="50196"/>
            </a:srgbClr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15FC15-A48A-D94C-AA8A-256DACF37FBC}"/>
              </a:ext>
            </a:extLst>
          </p:cNvPr>
          <p:cNvSpPr/>
          <p:nvPr/>
        </p:nvSpPr>
        <p:spPr>
          <a:xfrm>
            <a:off x="407894" y="731648"/>
            <a:ext cx="2765612" cy="1608140"/>
          </a:xfrm>
          <a:prstGeom prst="roundRect">
            <a:avLst>
              <a:gd name="adj" fmla="val 4124"/>
            </a:avLst>
          </a:prstGeom>
          <a:solidFill>
            <a:srgbClr val="A6CEE4">
              <a:alpha val="50588"/>
            </a:srgbClr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860C2-9CBD-A44D-BB79-BBFEFDAE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4" y="5864973"/>
            <a:ext cx="10515600" cy="818216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Cost Analysis – Naïve NLJ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48C3E36-D370-C542-B142-BA141EEEC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4601523"/>
                  </p:ext>
                </p:extLst>
              </p:nvPr>
            </p:nvGraphicFramePr>
            <p:xfrm>
              <a:off x="3751728" y="666414"/>
              <a:ext cx="7651378" cy="27181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53911">
                      <a:extLst>
                        <a:ext uri="{9D8B030D-6E8A-4147-A177-3AD203B41FA5}">
                          <a16:colId xmlns:a16="http://schemas.microsoft.com/office/drawing/2014/main" val="2429938724"/>
                        </a:ext>
                      </a:extLst>
                    </a:gridCol>
                    <a:gridCol w="2188386">
                      <a:extLst>
                        <a:ext uri="{9D8B030D-6E8A-4147-A177-3AD203B41FA5}">
                          <a16:colId xmlns:a16="http://schemas.microsoft.com/office/drawing/2014/main" val="3679284495"/>
                        </a:ext>
                      </a:extLst>
                    </a:gridCol>
                    <a:gridCol w="1203027">
                      <a:extLst>
                        <a:ext uri="{9D8B030D-6E8A-4147-A177-3AD203B41FA5}">
                          <a16:colId xmlns:a16="http://schemas.microsoft.com/office/drawing/2014/main" val="2845687538"/>
                        </a:ext>
                      </a:extLst>
                    </a:gridCol>
                    <a:gridCol w="1203027">
                      <a:extLst>
                        <a:ext uri="{9D8B030D-6E8A-4147-A177-3AD203B41FA5}">
                          <a16:colId xmlns:a16="http://schemas.microsoft.com/office/drawing/2014/main" val="517059819"/>
                        </a:ext>
                      </a:extLst>
                    </a:gridCol>
                    <a:gridCol w="1203027">
                      <a:extLst>
                        <a:ext uri="{9D8B030D-6E8A-4147-A177-3AD203B41FA5}">
                          <a16:colId xmlns:a16="http://schemas.microsoft.com/office/drawing/2014/main" val="34124794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Algorithm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Naïve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Page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Block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Index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6005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(inner: S)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𝑛𝑀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13344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500+40,000×1000=40,000,500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2377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(inner: R)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𝑚𝑁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699680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1000+100,000×500=50,001,000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61526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Effect of Buffer Size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𝐵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&gt; 500 →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𝑁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+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𝑀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=1500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527836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48C3E36-D370-C542-B142-BA141EEEC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4601523"/>
                  </p:ext>
                </p:extLst>
              </p:nvPr>
            </p:nvGraphicFramePr>
            <p:xfrm>
              <a:off x="3751728" y="666414"/>
              <a:ext cx="7651378" cy="27181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53911">
                      <a:extLst>
                        <a:ext uri="{9D8B030D-6E8A-4147-A177-3AD203B41FA5}">
                          <a16:colId xmlns:a16="http://schemas.microsoft.com/office/drawing/2014/main" val="2429938724"/>
                        </a:ext>
                      </a:extLst>
                    </a:gridCol>
                    <a:gridCol w="2188386">
                      <a:extLst>
                        <a:ext uri="{9D8B030D-6E8A-4147-A177-3AD203B41FA5}">
                          <a16:colId xmlns:a16="http://schemas.microsoft.com/office/drawing/2014/main" val="3679284495"/>
                        </a:ext>
                      </a:extLst>
                    </a:gridCol>
                    <a:gridCol w="1203027">
                      <a:extLst>
                        <a:ext uri="{9D8B030D-6E8A-4147-A177-3AD203B41FA5}">
                          <a16:colId xmlns:a16="http://schemas.microsoft.com/office/drawing/2014/main" val="2845687538"/>
                        </a:ext>
                      </a:extLst>
                    </a:gridCol>
                    <a:gridCol w="1203027">
                      <a:extLst>
                        <a:ext uri="{9D8B030D-6E8A-4147-A177-3AD203B41FA5}">
                          <a16:colId xmlns:a16="http://schemas.microsoft.com/office/drawing/2014/main" val="517059819"/>
                        </a:ext>
                      </a:extLst>
                    </a:gridCol>
                    <a:gridCol w="1203027">
                      <a:extLst>
                        <a:ext uri="{9D8B030D-6E8A-4147-A177-3AD203B41FA5}">
                          <a16:colId xmlns:a16="http://schemas.microsoft.com/office/drawing/2014/main" val="34124794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Algorithm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Naïve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Page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Block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Index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6005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(inner: S)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84393" t="-103333" r="-164740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1334478"/>
                      </a:ext>
                    </a:extLst>
                  </a:tr>
                  <a:tr h="513271"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4393" t="-152500" r="-164740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2377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(inner: R)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84393" t="-336667" r="-164740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69968033"/>
                      </a:ext>
                    </a:extLst>
                  </a:tr>
                  <a:tr h="513271"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4393" t="-327500" r="-164740" b="-1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6152633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Effect of Buffer Size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4393" t="-371739" r="-164740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527836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74BAB-511C-7C4D-8D28-9C92B5AF9D06}"/>
                  </a:ext>
                </a:extLst>
              </p:cNvPr>
              <p:cNvSpPr txBox="1"/>
              <p:nvPr/>
            </p:nvSpPr>
            <p:spPr>
              <a:xfrm>
                <a:off x="542364" y="731648"/>
                <a:ext cx="291353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R – Loans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(</a:t>
                </a:r>
                <a:r>
                  <a:rPr lang="en-US" b="1" i="1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</a:t>
                </a:r>
                <a:r>
                  <a:rPr lang="en-US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eid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date, duration, …)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500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40,000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Tuples per page: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 – Students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(</a:t>
                </a:r>
                <a:r>
                  <a:rPr lang="en-US" b="1" i="1" u="sng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name, major, …)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1000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100,000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Tuples per page: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B buffer size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≤102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74BAB-511C-7C4D-8D28-9C92B5AF9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4" y="731648"/>
                <a:ext cx="2913530" cy="3970318"/>
              </a:xfrm>
              <a:prstGeom prst="rect">
                <a:avLst/>
              </a:prstGeom>
              <a:blipFill>
                <a:blip r:embed="rId4"/>
                <a:stretch>
                  <a:fillRect l="-1732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2DC9C97-41F2-E944-A2E1-0CD904C99CD2}"/>
              </a:ext>
            </a:extLst>
          </p:cNvPr>
          <p:cNvSpPr txBox="1"/>
          <p:nvPr/>
        </p:nvSpPr>
        <p:spPr>
          <a:xfrm>
            <a:off x="4832332" y="4506536"/>
            <a:ext cx="4313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Poor implementation</a:t>
            </a: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We could match multiple tuples at a time for pages that are loaded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B70F8-9921-4243-B0B2-D84EB9CCB1DE}"/>
              </a:ext>
            </a:extLst>
          </p:cNvPr>
          <p:cNvSpPr txBox="1"/>
          <p:nvPr/>
        </p:nvSpPr>
        <p:spPr>
          <a:xfrm>
            <a:off x="4832332" y="3691389"/>
            <a:ext cx="371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Does it matter what the inner relation is?</a:t>
            </a: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Yes! We want the larger relation inside.</a:t>
            </a:r>
          </a:p>
        </p:txBody>
      </p:sp>
    </p:spTree>
    <p:extLst>
      <p:ext uri="{BB962C8B-B14F-4D97-AF65-F5344CB8AC3E}">
        <p14:creationId xmlns:p14="http://schemas.microsoft.com/office/powerpoint/2010/main" val="146186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ounded Rectangle 203">
            <a:extLst>
              <a:ext uri="{FF2B5EF4-FFF2-40B4-BE49-F238E27FC236}">
                <a16:creationId xmlns:a16="http://schemas.microsoft.com/office/drawing/2014/main" id="{2D4C7E93-222E-934E-AE39-4B8BC8776C04}"/>
              </a:ext>
            </a:extLst>
          </p:cNvPr>
          <p:cNvSpPr/>
          <p:nvPr/>
        </p:nvSpPr>
        <p:spPr>
          <a:xfrm>
            <a:off x="7623313" y="1155176"/>
            <a:ext cx="3955774" cy="1792704"/>
          </a:xfrm>
          <a:prstGeom prst="roundRect">
            <a:avLst>
              <a:gd name="adj" fmla="val 600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6813227-F642-6A44-88A1-505559A6B285}"/>
              </a:ext>
            </a:extLst>
          </p:cNvPr>
          <p:cNvSpPr/>
          <p:nvPr/>
        </p:nvSpPr>
        <p:spPr>
          <a:xfrm>
            <a:off x="2660345" y="2414124"/>
            <a:ext cx="2154862" cy="1984039"/>
          </a:xfrm>
          <a:prstGeom prst="roundRect">
            <a:avLst>
              <a:gd name="adj" fmla="val 497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2C78B3C-4A1B-8347-ADD0-2994513B67EC}"/>
              </a:ext>
            </a:extLst>
          </p:cNvPr>
          <p:cNvSpPr txBox="1"/>
          <p:nvPr/>
        </p:nvSpPr>
        <p:spPr>
          <a:xfrm>
            <a:off x="580766" y="317534"/>
            <a:ext cx="3459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1A12C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Page 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Nested Loops Join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127DAAC-51EA-9041-ADBA-923305C2253F}"/>
              </a:ext>
            </a:extLst>
          </p:cNvPr>
          <p:cNvSpPr txBox="1"/>
          <p:nvPr/>
        </p:nvSpPr>
        <p:spPr>
          <a:xfrm>
            <a:off x="2749044" y="2063436"/>
            <a:ext cx="19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Buffer Pool Size 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3C0C0F5-629C-4E47-A81C-99B683B9ADF4}"/>
              </a:ext>
            </a:extLst>
          </p:cNvPr>
          <p:cNvSpPr txBox="1"/>
          <p:nvPr/>
        </p:nvSpPr>
        <p:spPr>
          <a:xfrm>
            <a:off x="355988" y="921442"/>
            <a:ext cx="153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</a:t>
            </a:r>
          </a:p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# of pages: N</a:t>
            </a:r>
          </a:p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# of tuples: n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D519963-61CA-9D4F-8435-46F4017733E6}"/>
              </a:ext>
            </a:extLst>
          </p:cNvPr>
          <p:cNvSpPr/>
          <p:nvPr/>
        </p:nvSpPr>
        <p:spPr>
          <a:xfrm>
            <a:off x="2873141" y="2608641"/>
            <a:ext cx="715233" cy="688792"/>
          </a:xfrm>
          <a:prstGeom prst="roundRect">
            <a:avLst>
              <a:gd name="adj" fmla="val 7017"/>
            </a:avLst>
          </a:prstGeom>
          <a:solidFill>
            <a:srgbClr val="B2E08A"/>
          </a:solidFill>
          <a:ln w="15875"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1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3418612-84B8-A945-812B-561A0CF693D6}"/>
              </a:ext>
            </a:extLst>
          </p:cNvPr>
          <p:cNvSpPr/>
          <p:nvPr/>
        </p:nvSpPr>
        <p:spPr>
          <a:xfrm>
            <a:off x="3887177" y="2608641"/>
            <a:ext cx="715233" cy="688792"/>
          </a:xfrm>
          <a:prstGeom prst="roundRect">
            <a:avLst>
              <a:gd name="adj" fmla="val 7017"/>
            </a:avLst>
          </a:prstGeom>
          <a:solidFill>
            <a:srgbClr val="B2E08A"/>
          </a:solidFill>
          <a:ln w="15875"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2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8156B51-1DC6-464D-BE3F-C51EDDE58446}"/>
              </a:ext>
            </a:extLst>
          </p:cNvPr>
          <p:cNvSpPr/>
          <p:nvPr/>
        </p:nvSpPr>
        <p:spPr>
          <a:xfrm>
            <a:off x="3380159" y="3529225"/>
            <a:ext cx="715233" cy="688792"/>
          </a:xfrm>
          <a:prstGeom prst="roundRect">
            <a:avLst>
              <a:gd name="adj" fmla="val 7017"/>
            </a:avLst>
          </a:prstGeom>
          <a:solidFill>
            <a:srgbClr val="B2E08A"/>
          </a:solidFill>
          <a:ln w="15875"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C2D5F-25A5-4140-9F45-30A760047CDD}"/>
              </a:ext>
            </a:extLst>
          </p:cNvPr>
          <p:cNvSpPr txBox="1"/>
          <p:nvPr/>
        </p:nvSpPr>
        <p:spPr>
          <a:xfrm>
            <a:off x="7694475" y="1155176"/>
            <a:ext cx="3884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each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page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p</a:t>
            </a:r>
            <a:r>
              <a:rPr lang="en-US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R: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each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page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each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r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p</a:t>
            </a:r>
            <a:r>
              <a:rPr lang="en-US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each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(r)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(s)):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	  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emit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(r, s)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234A18-BA60-0E42-B602-43E448E88B44}"/>
              </a:ext>
            </a:extLst>
          </p:cNvPr>
          <p:cNvSpPr txBox="1"/>
          <p:nvPr/>
        </p:nvSpPr>
        <p:spPr>
          <a:xfrm>
            <a:off x="5576968" y="693511"/>
            <a:ext cx="1558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</a:t>
            </a:r>
          </a:p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# of pages: M</a:t>
            </a:r>
          </a:p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# of tuples: m</a:t>
            </a:r>
          </a:p>
        </p:txBody>
      </p:sp>
      <p:grpSp>
        <p:nvGrpSpPr>
          <p:cNvPr id="10" name="ZFR-base-right">
            <a:extLst>
              <a:ext uri="{FF2B5EF4-FFF2-40B4-BE49-F238E27FC236}">
                <a16:creationId xmlns:a16="http://schemas.microsoft.com/office/drawing/2014/main" id="{6AA7C672-008D-4647-8361-EFB787455EEF}"/>
              </a:ext>
            </a:extLst>
          </p:cNvPr>
          <p:cNvGrpSpPr/>
          <p:nvPr/>
        </p:nvGrpSpPr>
        <p:grpSpPr>
          <a:xfrm>
            <a:off x="6002714" y="1686321"/>
            <a:ext cx="715233" cy="688792"/>
            <a:chOff x="6002790" y="1505116"/>
            <a:chExt cx="715233" cy="688792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3A9C35A9-023B-904A-AE74-5BC2B5A88D51}"/>
                </a:ext>
              </a:extLst>
            </p:cNvPr>
            <p:cNvSpPr/>
            <p:nvPr/>
          </p:nvSpPr>
          <p:spPr>
            <a:xfrm>
              <a:off x="6002790" y="1505116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6560BF9-49AF-9B49-AB86-8046B992E870}"/>
                </a:ext>
              </a:extLst>
            </p:cNvPr>
            <p:cNvGrpSpPr/>
            <p:nvPr/>
          </p:nvGrpSpPr>
          <p:grpSpPr>
            <a:xfrm>
              <a:off x="6040366" y="1529472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6B8A563-7ECD-E54C-8553-B531D5083B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z,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77D997F5-16DB-AD47-AD69-9CD3E8293E4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B74E3F92-E96D-8648-8F7C-2545FCCB5E9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r,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1" name="ADW-base-right">
            <a:extLst>
              <a:ext uri="{FF2B5EF4-FFF2-40B4-BE49-F238E27FC236}">
                <a16:creationId xmlns:a16="http://schemas.microsoft.com/office/drawing/2014/main" id="{AE45040D-174C-2C42-984D-EBDE343E4259}"/>
              </a:ext>
            </a:extLst>
          </p:cNvPr>
          <p:cNvGrpSpPr/>
          <p:nvPr/>
        </p:nvGrpSpPr>
        <p:grpSpPr>
          <a:xfrm>
            <a:off x="6002714" y="2429307"/>
            <a:ext cx="715233" cy="688792"/>
            <a:chOff x="6002790" y="2248102"/>
            <a:chExt cx="715233" cy="688792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1919F244-CBD7-0E42-A4AB-DC0D762C91CA}"/>
                </a:ext>
              </a:extLst>
            </p:cNvPr>
            <p:cNvSpPr/>
            <p:nvPr/>
          </p:nvSpPr>
          <p:spPr>
            <a:xfrm>
              <a:off x="6002790" y="224810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C6524B6-7116-AA49-BADD-962CE0EAD5AF}"/>
                </a:ext>
              </a:extLst>
            </p:cNvPr>
            <p:cNvGrpSpPr/>
            <p:nvPr/>
          </p:nvGrpSpPr>
          <p:grpSpPr>
            <a:xfrm>
              <a:off x="6040366" y="227245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C622C35D-861C-5A4C-B7B8-273BB0FE568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ADD3306F-BCD3-B543-95AB-0E85D8C512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d,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2FF77765-0F83-DD48-AA28-9EA9B282A0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2" name="PXF-base-right">
            <a:extLst>
              <a:ext uri="{FF2B5EF4-FFF2-40B4-BE49-F238E27FC236}">
                <a16:creationId xmlns:a16="http://schemas.microsoft.com/office/drawing/2014/main" id="{92949708-1550-344A-8FCC-C16BB72AE0CA}"/>
              </a:ext>
            </a:extLst>
          </p:cNvPr>
          <p:cNvGrpSpPr/>
          <p:nvPr/>
        </p:nvGrpSpPr>
        <p:grpSpPr>
          <a:xfrm>
            <a:off x="6002714" y="3187577"/>
            <a:ext cx="715233" cy="688792"/>
            <a:chOff x="6002790" y="3006372"/>
            <a:chExt cx="715233" cy="688792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89CF0CF9-B5ED-8549-99B3-17593DC3285C}"/>
                </a:ext>
              </a:extLst>
            </p:cNvPr>
            <p:cNvSpPr/>
            <p:nvPr/>
          </p:nvSpPr>
          <p:spPr>
            <a:xfrm>
              <a:off x="6002790" y="300637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96D4767-0BDE-3D40-B49A-E2553C1D0125}"/>
                </a:ext>
              </a:extLst>
            </p:cNvPr>
            <p:cNvGrpSpPr/>
            <p:nvPr/>
          </p:nvGrpSpPr>
          <p:grpSpPr>
            <a:xfrm>
              <a:off x="6040366" y="303072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84" name="Rounded Rectangle 83">
                <a:extLst>
                  <a:ext uri="{FF2B5EF4-FFF2-40B4-BE49-F238E27FC236}">
                    <a16:creationId xmlns:a16="http://schemas.microsoft.com/office/drawing/2014/main" id="{95658DC0-4DB8-5C47-B990-F2F59640DF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85" name="Rounded Rectangle 84">
                <a:extLst>
                  <a:ext uri="{FF2B5EF4-FFF2-40B4-BE49-F238E27FC236}">
                    <a16:creationId xmlns:a16="http://schemas.microsoft.com/office/drawing/2014/main" id="{FDBC7ECE-FAC8-604A-B183-77638FBF315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73C6A6F2-EBAD-F540-8262-2B893B39D82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3" name="PCA-base-right">
            <a:extLst>
              <a:ext uri="{FF2B5EF4-FFF2-40B4-BE49-F238E27FC236}">
                <a16:creationId xmlns:a16="http://schemas.microsoft.com/office/drawing/2014/main" id="{2B030A48-3558-7C40-AA22-9A3331110B94}"/>
              </a:ext>
            </a:extLst>
          </p:cNvPr>
          <p:cNvGrpSpPr/>
          <p:nvPr/>
        </p:nvGrpSpPr>
        <p:grpSpPr>
          <a:xfrm>
            <a:off x="6002714" y="3945847"/>
            <a:ext cx="715233" cy="688792"/>
            <a:chOff x="6002790" y="3764642"/>
            <a:chExt cx="715233" cy="688792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2D929F6D-E177-764E-95B0-40B63EA2223E}"/>
                </a:ext>
              </a:extLst>
            </p:cNvPr>
            <p:cNvSpPr/>
            <p:nvPr/>
          </p:nvSpPr>
          <p:spPr>
            <a:xfrm>
              <a:off x="6002790" y="376464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4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9EDCE7-EF4C-134C-9B5B-87E29660F74D}"/>
                </a:ext>
              </a:extLst>
            </p:cNvPr>
            <p:cNvGrpSpPr/>
            <p:nvPr/>
          </p:nvGrpSpPr>
          <p:grpSpPr>
            <a:xfrm>
              <a:off x="6040366" y="378950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5968E19F-76E5-8F4F-81DB-62579292024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92BDF0EF-FA6D-D647-8C79-CF72DD94ED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3B0892A8-1D91-5946-873B-58DD43A104D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07" name="APX-base-left">
            <a:extLst>
              <a:ext uri="{FF2B5EF4-FFF2-40B4-BE49-F238E27FC236}">
                <a16:creationId xmlns:a16="http://schemas.microsoft.com/office/drawing/2014/main" id="{01323D80-C6DF-CC49-9319-73DB47061014}"/>
              </a:ext>
            </a:extLst>
          </p:cNvPr>
          <p:cNvGrpSpPr/>
          <p:nvPr/>
        </p:nvGrpSpPr>
        <p:grpSpPr>
          <a:xfrm>
            <a:off x="766037" y="3462109"/>
            <a:ext cx="715233" cy="688792"/>
            <a:chOff x="763966" y="3462109"/>
            <a:chExt cx="715233" cy="688792"/>
          </a:xfrm>
        </p:grpSpPr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7B7E2A23-8829-744C-AB83-45AD16BB1E7C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412FB7C-A6C0-F64B-B7DF-F0650EDF472E}"/>
                </a:ext>
              </a:extLst>
            </p:cNvPr>
            <p:cNvGrpSpPr/>
            <p:nvPr/>
          </p:nvGrpSpPr>
          <p:grpSpPr>
            <a:xfrm>
              <a:off x="805089" y="3487851"/>
              <a:ext cx="640080" cy="640080"/>
              <a:chOff x="6870778" y="1562012"/>
              <a:chExt cx="592361" cy="456824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2C0CF7FD-B842-554B-B0BE-90E3EB3D07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60552479-4F3D-C84D-844A-1DA66AB446B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12" name="Rounded Rectangle 111">
                <a:extLst>
                  <a:ext uri="{FF2B5EF4-FFF2-40B4-BE49-F238E27FC236}">
                    <a16:creationId xmlns:a16="http://schemas.microsoft.com/office/drawing/2014/main" id="{1718E5B6-7735-C64F-B904-00C0E9B14C8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01" name="WBC-base-left">
            <a:extLst>
              <a:ext uri="{FF2B5EF4-FFF2-40B4-BE49-F238E27FC236}">
                <a16:creationId xmlns:a16="http://schemas.microsoft.com/office/drawing/2014/main" id="{02C16149-080E-044B-B3C1-027B5835B921}"/>
              </a:ext>
            </a:extLst>
          </p:cNvPr>
          <p:cNvGrpSpPr/>
          <p:nvPr/>
        </p:nvGrpSpPr>
        <p:grpSpPr>
          <a:xfrm>
            <a:off x="766037" y="2703839"/>
            <a:ext cx="715233" cy="688792"/>
            <a:chOff x="763966" y="2703839"/>
            <a:chExt cx="715233" cy="688792"/>
          </a:xfrm>
        </p:grpSpPr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BFFFFC68-ABB0-8643-BEBF-10C983143AA2}"/>
                </a:ext>
              </a:extLst>
            </p:cNvPr>
            <p:cNvSpPr/>
            <p:nvPr/>
          </p:nvSpPr>
          <p:spPr>
            <a:xfrm>
              <a:off x="763966" y="2703839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3454DF4E-DD45-1E44-BA7A-AF66747F7623}"/>
                </a:ext>
              </a:extLst>
            </p:cNvPr>
            <p:cNvGrpSpPr/>
            <p:nvPr/>
          </p:nvGrpSpPr>
          <p:grpSpPr>
            <a:xfrm>
              <a:off x="801542" y="2736933"/>
              <a:ext cx="640080" cy="640080"/>
              <a:chOff x="6870778" y="1562012"/>
              <a:chExt cx="592361" cy="456824"/>
            </a:xfrm>
          </p:grpSpPr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168C6896-3B02-D941-8FFC-E61A078A447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6AD68352-B996-5C40-A01A-C466A9DE99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A9811318-546D-B649-ACA9-B9F4F70A2AF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" name="ABP-base-left">
            <a:extLst>
              <a:ext uri="{FF2B5EF4-FFF2-40B4-BE49-F238E27FC236}">
                <a16:creationId xmlns:a16="http://schemas.microsoft.com/office/drawing/2014/main" id="{4E01BF28-6FEC-8142-BA02-B73283923E4E}"/>
              </a:ext>
            </a:extLst>
          </p:cNvPr>
          <p:cNvGrpSpPr/>
          <p:nvPr/>
        </p:nvGrpSpPr>
        <p:grpSpPr>
          <a:xfrm>
            <a:off x="763966" y="1940114"/>
            <a:ext cx="715233" cy="688792"/>
            <a:chOff x="763966" y="1940114"/>
            <a:chExt cx="715233" cy="688792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72526781-70FA-9845-8810-58C498BF8792}"/>
                </a:ext>
              </a:extLst>
            </p:cNvPr>
            <p:cNvSpPr/>
            <p:nvPr/>
          </p:nvSpPr>
          <p:spPr>
            <a:xfrm>
              <a:off x="763966" y="1940114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B277E86-0044-1A47-8D28-4AD2711525D2}"/>
                </a:ext>
              </a:extLst>
            </p:cNvPr>
            <p:cNvGrpSpPr/>
            <p:nvPr/>
          </p:nvGrpSpPr>
          <p:grpSpPr>
            <a:xfrm>
              <a:off x="801542" y="1964470"/>
              <a:ext cx="640080" cy="640080"/>
              <a:chOff x="6870778" y="1562012"/>
              <a:chExt cx="592361" cy="456824"/>
            </a:xfrm>
          </p:grpSpPr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3ACE16B5-E883-F545-BEC8-D29901C79C9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921C35C7-B666-EA49-966D-7C3671F421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8D0B331-38F2-B943-B9DC-0B4A0BA55FC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370" name="WBC-join-left">
            <a:extLst>
              <a:ext uri="{FF2B5EF4-FFF2-40B4-BE49-F238E27FC236}">
                <a16:creationId xmlns:a16="http://schemas.microsoft.com/office/drawing/2014/main" id="{A30138E8-ADEF-0F4D-A8E6-3C04B3B07E48}"/>
              </a:ext>
            </a:extLst>
          </p:cNvPr>
          <p:cNvGrpSpPr/>
          <p:nvPr/>
        </p:nvGrpSpPr>
        <p:grpSpPr>
          <a:xfrm>
            <a:off x="763966" y="2703839"/>
            <a:ext cx="715233" cy="688792"/>
            <a:chOff x="763966" y="2703839"/>
            <a:chExt cx="715233" cy="688792"/>
          </a:xfrm>
        </p:grpSpPr>
        <p:sp>
          <p:nvSpPr>
            <p:cNvPr id="371" name="Rounded Rectangle 370">
              <a:extLst>
                <a:ext uri="{FF2B5EF4-FFF2-40B4-BE49-F238E27FC236}">
                  <a16:creationId xmlns:a16="http://schemas.microsoft.com/office/drawing/2014/main" id="{2CE68DF0-1050-E343-8180-D1EC40B987AF}"/>
                </a:ext>
              </a:extLst>
            </p:cNvPr>
            <p:cNvSpPr/>
            <p:nvPr/>
          </p:nvSpPr>
          <p:spPr>
            <a:xfrm>
              <a:off x="763966" y="2703839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AF01ED7C-3E2D-A045-A334-F43BFE8AAC43}"/>
                </a:ext>
              </a:extLst>
            </p:cNvPr>
            <p:cNvGrpSpPr/>
            <p:nvPr/>
          </p:nvGrpSpPr>
          <p:grpSpPr>
            <a:xfrm>
              <a:off x="801542" y="2736933"/>
              <a:ext cx="640080" cy="640080"/>
              <a:chOff x="6870778" y="1562012"/>
              <a:chExt cx="592361" cy="456824"/>
            </a:xfrm>
          </p:grpSpPr>
          <p:sp>
            <p:nvSpPr>
              <p:cNvPr id="373" name="Rounded Rectangle 372">
                <a:extLst>
                  <a:ext uri="{FF2B5EF4-FFF2-40B4-BE49-F238E27FC236}">
                    <a16:creationId xmlns:a16="http://schemas.microsoft.com/office/drawing/2014/main" id="{57F8CC81-3365-1145-890C-AA36BBB4DD5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74" name="Rounded Rectangle 373">
                <a:extLst>
                  <a:ext uri="{FF2B5EF4-FFF2-40B4-BE49-F238E27FC236}">
                    <a16:creationId xmlns:a16="http://schemas.microsoft.com/office/drawing/2014/main" id="{2EAA4FDE-3AFD-AA40-9CB8-2C240D507AF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75" name="Rounded Rectangle 374">
                <a:extLst>
                  <a:ext uri="{FF2B5EF4-FFF2-40B4-BE49-F238E27FC236}">
                    <a16:creationId xmlns:a16="http://schemas.microsoft.com/office/drawing/2014/main" id="{0C8B5E4F-5D55-FA44-95FD-11A9B8BC67C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95" name="ABP-join-left">
            <a:extLst>
              <a:ext uri="{FF2B5EF4-FFF2-40B4-BE49-F238E27FC236}">
                <a16:creationId xmlns:a16="http://schemas.microsoft.com/office/drawing/2014/main" id="{A2293E27-E31F-6641-8D0F-109E2BBAD92A}"/>
              </a:ext>
            </a:extLst>
          </p:cNvPr>
          <p:cNvGrpSpPr/>
          <p:nvPr/>
        </p:nvGrpSpPr>
        <p:grpSpPr>
          <a:xfrm>
            <a:off x="766037" y="1940114"/>
            <a:ext cx="715233" cy="688792"/>
            <a:chOff x="763966" y="1940114"/>
            <a:chExt cx="715233" cy="688792"/>
          </a:xfrm>
        </p:grpSpPr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6851B36B-50F1-5647-B6B2-6772B6C3F2B8}"/>
                </a:ext>
              </a:extLst>
            </p:cNvPr>
            <p:cNvSpPr/>
            <p:nvPr/>
          </p:nvSpPr>
          <p:spPr>
            <a:xfrm>
              <a:off x="763966" y="1940114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60A649C-2576-594B-B073-884B1EB94137}"/>
                </a:ext>
              </a:extLst>
            </p:cNvPr>
            <p:cNvGrpSpPr/>
            <p:nvPr/>
          </p:nvGrpSpPr>
          <p:grpSpPr>
            <a:xfrm>
              <a:off x="801542" y="1964470"/>
              <a:ext cx="640080" cy="640080"/>
              <a:chOff x="6870778" y="1562012"/>
              <a:chExt cx="592361" cy="456824"/>
            </a:xfrm>
          </p:grpSpPr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5E4B35AC-2496-774E-A78C-0CDE614856E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C2206B56-01E3-8344-9C18-FF09AC9C253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F1A8FE46-0776-8145-BA54-D8D8E69078E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61" name="PCA-join-with-a">
            <a:extLst>
              <a:ext uri="{FF2B5EF4-FFF2-40B4-BE49-F238E27FC236}">
                <a16:creationId xmlns:a16="http://schemas.microsoft.com/office/drawing/2014/main" id="{B4159A57-7F1D-5B47-9805-B015B85F368C}"/>
              </a:ext>
            </a:extLst>
          </p:cNvPr>
          <p:cNvGrpSpPr/>
          <p:nvPr/>
        </p:nvGrpSpPr>
        <p:grpSpPr>
          <a:xfrm>
            <a:off x="6000643" y="3945846"/>
            <a:ext cx="715233" cy="688792"/>
            <a:chOff x="6002790" y="3764642"/>
            <a:chExt cx="715233" cy="688792"/>
          </a:xfrm>
        </p:grpSpPr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3999BB50-CE75-1F42-B38A-B18F566E3262}"/>
                </a:ext>
              </a:extLst>
            </p:cNvPr>
            <p:cNvSpPr/>
            <p:nvPr/>
          </p:nvSpPr>
          <p:spPr>
            <a:xfrm>
              <a:off x="6002790" y="376464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4</a:t>
              </a: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BD24B601-73F3-C446-8693-66FC86F26CF3}"/>
                </a:ext>
              </a:extLst>
            </p:cNvPr>
            <p:cNvGrpSpPr/>
            <p:nvPr/>
          </p:nvGrpSpPr>
          <p:grpSpPr>
            <a:xfrm>
              <a:off x="6040366" y="378950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F120706F-65BF-0641-8556-576EDBEBE3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65" name="Rounded Rectangle 164">
                <a:extLst>
                  <a:ext uri="{FF2B5EF4-FFF2-40B4-BE49-F238E27FC236}">
                    <a16:creationId xmlns:a16="http://schemas.microsoft.com/office/drawing/2014/main" id="{362D4CB0-9467-AF4A-87DE-AE25E041FB9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66" name="Rounded Rectangle 165">
                <a:extLst>
                  <a:ext uri="{FF2B5EF4-FFF2-40B4-BE49-F238E27FC236}">
                    <a16:creationId xmlns:a16="http://schemas.microsoft.com/office/drawing/2014/main" id="{0D7D6223-9A9C-7F4F-9092-23CF1287451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55" name="PXF-join-with-a">
            <a:extLst>
              <a:ext uri="{FF2B5EF4-FFF2-40B4-BE49-F238E27FC236}">
                <a16:creationId xmlns:a16="http://schemas.microsoft.com/office/drawing/2014/main" id="{5285F361-3207-2F43-91C5-730002479E72}"/>
              </a:ext>
            </a:extLst>
          </p:cNvPr>
          <p:cNvGrpSpPr/>
          <p:nvPr/>
        </p:nvGrpSpPr>
        <p:grpSpPr>
          <a:xfrm>
            <a:off x="6000643" y="3187576"/>
            <a:ext cx="715233" cy="688792"/>
            <a:chOff x="6002790" y="3006372"/>
            <a:chExt cx="715233" cy="688792"/>
          </a:xfrm>
        </p:grpSpPr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0158A2A8-46D6-9341-9ED8-63FA6673DA74}"/>
                </a:ext>
              </a:extLst>
            </p:cNvPr>
            <p:cNvSpPr/>
            <p:nvPr/>
          </p:nvSpPr>
          <p:spPr>
            <a:xfrm>
              <a:off x="6002790" y="300637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5598D2E-BD34-2B4B-9BAA-2FB52327E2FF}"/>
                </a:ext>
              </a:extLst>
            </p:cNvPr>
            <p:cNvGrpSpPr/>
            <p:nvPr/>
          </p:nvGrpSpPr>
          <p:grpSpPr>
            <a:xfrm>
              <a:off x="6040366" y="303072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158" name="Rounded Rectangle 157">
                <a:extLst>
                  <a:ext uri="{FF2B5EF4-FFF2-40B4-BE49-F238E27FC236}">
                    <a16:creationId xmlns:a16="http://schemas.microsoft.com/office/drawing/2014/main" id="{6B0600B7-2FBE-6F4A-8D9F-A04ED6C2400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59" name="Rounded Rectangle 158">
                <a:extLst>
                  <a:ext uri="{FF2B5EF4-FFF2-40B4-BE49-F238E27FC236}">
                    <a16:creationId xmlns:a16="http://schemas.microsoft.com/office/drawing/2014/main" id="{3F999BB1-CAA1-4643-AA7A-723EE2138DC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60" name="Rounded Rectangle 159">
                <a:extLst>
                  <a:ext uri="{FF2B5EF4-FFF2-40B4-BE49-F238E27FC236}">
                    <a16:creationId xmlns:a16="http://schemas.microsoft.com/office/drawing/2014/main" id="{F2715C39-6AC3-BB47-9FD7-992A92B3D73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49" name="ADW-join-with-a">
            <a:extLst>
              <a:ext uri="{FF2B5EF4-FFF2-40B4-BE49-F238E27FC236}">
                <a16:creationId xmlns:a16="http://schemas.microsoft.com/office/drawing/2014/main" id="{FE79D437-3880-FF4C-BF9E-EDC4B2F2934E}"/>
              </a:ext>
            </a:extLst>
          </p:cNvPr>
          <p:cNvGrpSpPr/>
          <p:nvPr/>
        </p:nvGrpSpPr>
        <p:grpSpPr>
          <a:xfrm>
            <a:off x="6000643" y="2429306"/>
            <a:ext cx="715233" cy="688792"/>
            <a:chOff x="6002790" y="2248102"/>
            <a:chExt cx="715233" cy="688792"/>
          </a:xfrm>
        </p:grpSpPr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67353B65-E6D4-0B4D-B478-F2D81C0C39C2}"/>
                </a:ext>
              </a:extLst>
            </p:cNvPr>
            <p:cNvSpPr/>
            <p:nvPr/>
          </p:nvSpPr>
          <p:spPr>
            <a:xfrm>
              <a:off x="6002790" y="224810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BABCF713-EF88-7342-B911-A6E4EDBB03D5}"/>
                </a:ext>
              </a:extLst>
            </p:cNvPr>
            <p:cNvGrpSpPr/>
            <p:nvPr/>
          </p:nvGrpSpPr>
          <p:grpSpPr>
            <a:xfrm>
              <a:off x="6040366" y="227245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152" name="Rounded Rectangle 151">
                <a:extLst>
                  <a:ext uri="{FF2B5EF4-FFF2-40B4-BE49-F238E27FC236}">
                    <a16:creationId xmlns:a16="http://schemas.microsoft.com/office/drawing/2014/main" id="{3245A60D-B557-394A-9CC3-C829158E448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53" name="Rounded Rectangle 152">
                <a:extLst>
                  <a:ext uri="{FF2B5EF4-FFF2-40B4-BE49-F238E27FC236}">
                    <a16:creationId xmlns:a16="http://schemas.microsoft.com/office/drawing/2014/main" id="{125701A8-1A61-F94F-A4AA-457522E2BCA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d,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54" name="Rounded Rectangle 153">
                <a:extLst>
                  <a:ext uri="{FF2B5EF4-FFF2-40B4-BE49-F238E27FC236}">
                    <a16:creationId xmlns:a16="http://schemas.microsoft.com/office/drawing/2014/main" id="{D9110241-A86B-3140-B9EF-D22E7AEC28C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43" name="ZFR-join-with-a">
            <a:extLst>
              <a:ext uri="{FF2B5EF4-FFF2-40B4-BE49-F238E27FC236}">
                <a16:creationId xmlns:a16="http://schemas.microsoft.com/office/drawing/2014/main" id="{249DEF73-2DB2-F742-885F-C852E05532DC}"/>
              </a:ext>
            </a:extLst>
          </p:cNvPr>
          <p:cNvGrpSpPr/>
          <p:nvPr/>
        </p:nvGrpSpPr>
        <p:grpSpPr>
          <a:xfrm>
            <a:off x="6000643" y="1686320"/>
            <a:ext cx="715233" cy="688792"/>
            <a:chOff x="6002790" y="1505116"/>
            <a:chExt cx="715233" cy="688792"/>
          </a:xfrm>
        </p:grpSpPr>
        <p:sp>
          <p:nvSpPr>
            <p:cNvPr id="144" name="Rounded Rectangle 143">
              <a:extLst>
                <a:ext uri="{FF2B5EF4-FFF2-40B4-BE49-F238E27FC236}">
                  <a16:creationId xmlns:a16="http://schemas.microsoft.com/office/drawing/2014/main" id="{9FF16FAB-4853-3140-8319-DF0C88F11784}"/>
                </a:ext>
              </a:extLst>
            </p:cNvPr>
            <p:cNvSpPr/>
            <p:nvPr/>
          </p:nvSpPr>
          <p:spPr>
            <a:xfrm>
              <a:off x="6002790" y="1505116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B924402-6277-5245-9F54-0971FB90D7BD}"/>
                </a:ext>
              </a:extLst>
            </p:cNvPr>
            <p:cNvGrpSpPr/>
            <p:nvPr/>
          </p:nvGrpSpPr>
          <p:grpSpPr>
            <a:xfrm>
              <a:off x="6040366" y="1529472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146" name="Rounded Rectangle 145">
                <a:extLst>
                  <a:ext uri="{FF2B5EF4-FFF2-40B4-BE49-F238E27FC236}">
                    <a16:creationId xmlns:a16="http://schemas.microsoft.com/office/drawing/2014/main" id="{69925301-2C61-1244-A466-30B40D4F07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z,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47" name="Rounded Rectangle 146">
                <a:extLst>
                  <a:ext uri="{FF2B5EF4-FFF2-40B4-BE49-F238E27FC236}">
                    <a16:creationId xmlns:a16="http://schemas.microsoft.com/office/drawing/2014/main" id="{3E0F3CFB-5640-F047-A792-0EE3DBC2DE4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94907B4A-06B3-FA4A-AD20-6A812A39BC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r,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sp>
        <p:nvSpPr>
          <p:cNvPr id="186" name="pin-a-right-top">
            <a:extLst>
              <a:ext uri="{FF2B5EF4-FFF2-40B4-BE49-F238E27FC236}">
                <a16:creationId xmlns:a16="http://schemas.microsoft.com/office/drawing/2014/main" id="{B96CFB3A-F824-544F-A675-E077222B3319}"/>
              </a:ext>
            </a:extLst>
          </p:cNvPr>
          <p:cNvSpPr>
            <a:spLocks/>
          </p:cNvSpPr>
          <p:nvPr/>
        </p:nvSpPr>
        <p:spPr>
          <a:xfrm>
            <a:off x="3924753" y="2633762"/>
            <a:ext cx="640080" cy="181205"/>
          </a:xfrm>
          <a:prstGeom prst="roundRect">
            <a:avLst/>
          </a:prstGeom>
          <a:solidFill>
            <a:srgbClr val="FF7F00"/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87" name="match-aa-1">
            <a:extLst>
              <a:ext uri="{FF2B5EF4-FFF2-40B4-BE49-F238E27FC236}">
                <a16:creationId xmlns:a16="http://schemas.microsoft.com/office/drawing/2014/main" id="{D708D22D-3590-A24A-A164-A42FBF9CAC4E}"/>
              </a:ext>
            </a:extLst>
          </p:cNvPr>
          <p:cNvSpPr>
            <a:spLocks/>
          </p:cNvSpPr>
          <p:nvPr/>
        </p:nvSpPr>
        <p:spPr>
          <a:xfrm>
            <a:off x="3421656" y="3578453"/>
            <a:ext cx="640080" cy="181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a,a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88" name="pin-a-right-bottom">
            <a:extLst>
              <a:ext uri="{FF2B5EF4-FFF2-40B4-BE49-F238E27FC236}">
                <a16:creationId xmlns:a16="http://schemas.microsoft.com/office/drawing/2014/main" id="{5A582782-BB83-D646-823D-BBBD218A692B}"/>
              </a:ext>
            </a:extLst>
          </p:cNvPr>
          <p:cNvSpPr>
            <a:spLocks/>
          </p:cNvSpPr>
          <p:nvPr/>
        </p:nvSpPr>
        <p:spPr>
          <a:xfrm>
            <a:off x="3922682" y="3085110"/>
            <a:ext cx="640080" cy="181205"/>
          </a:xfrm>
          <a:prstGeom prst="roundRect">
            <a:avLst/>
          </a:prstGeom>
          <a:solidFill>
            <a:srgbClr val="FF7F00"/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89" name="match-aa-2">
            <a:extLst>
              <a:ext uri="{FF2B5EF4-FFF2-40B4-BE49-F238E27FC236}">
                <a16:creationId xmlns:a16="http://schemas.microsoft.com/office/drawing/2014/main" id="{A459992B-1071-E846-9AA0-B29A75470AD5}"/>
              </a:ext>
            </a:extLst>
          </p:cNvPr>
          <p:cNvSpPr>
            <a:spLocks/>
          </p:cNvSpPr>
          <p:nvPr/>
        </p:nvSpPr>
        <p:spPr>
          <a:xfrm>
            <a:off x="3417735" y="3994733"/>
            <a:ext cx="640080" cy="181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a,a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42" name="pin-a-right-top">
            <a:extLst>
              <a:ext uri="{FF2B5EF4-FFF2-40B4-BE49-F238E27FC236}">
                <a16:creationId xmlns:a16="http://schemas.microsoft.com/office/drawing/2014/main" id="{FA91F9F4-99E7-1940-9D28-2C9324AADED7}"/>
              </a:ext>
            </a:extLst>
          </p:cNvPr>
          <p:cNvSpPr>
            <a:spLocks/>
          </p:cNvSpPr>
          <p:nvPr/>
        </p:nvSpPr>
        <p:spPr>
          <a:xfrm>
            <a:off x="3922682" y="2637959"/>
            <a:ext cx="640080" cy="181205"/>
          </a:xfrm>
          <a:prstGeom prst="roundRect">
            <a:avLst/>
          </a:prstGeom>
          <a:solidFill>
            <a:srgbClr val="FF7F00"/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43" name="match-aa-2">
            <a:extLst>
              <a:ext uri="{FF2B5EF4-FFF2-40B4-BE49-F238E27FC236}">
                <a16:creationId xmlns:a16="http://schemas.microsoft.com/office/drawing/2014/main" id="{EE92C3F5-97B1-9640-89D3-CFFBD4703C55}"/>
              </a:ext>
            </a:extLst>
          </p:cNvPr>
          <p:cNvSpPr>
            <a:spLocks/>
          </p:cNvSpPr>
          <p:nvPr/>
        </p:nvSpPr>
        <p:spPr>
          <a:xfrm>
            <a:off x="3420525" y="3786472"/>
            <a:ext cx="640080" cy="181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p,p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grpSp>
        <p:nvGrpSpPr>
          <p:cNvPr id="344" name="output-aap-1">
            <a:extLst>
              <a:ext uri="{FF2B5EF4-FFF2-40B4-BE49-F238E27FC236}">
                <a16:creationId xmlns:a16="http://schemas.microsoft.com/office/drawing/2014/main" id="{05128BA0-D862-5B40-BE2D-0854AB06344E}"/>
              </a:ext>
            </a:extLst>
          </p:cNvPr>
          <p:cNvGrpSpPr/>
          <p:nvPr/>
        </p:nvGrpSpPr>
        <p:grpSpPr>
          <a:xfrm>
            <a:off x="2195484" y="4748851"/>
            <a:ext cx="715233" cy="688792"/>
            <a:chOff x="763966" y="3462109"/>
            <a:chExt cx="715233" cy="688792"/>
          </a:xfrm>
          <a:solidFill>
            <a:srgbClr val="CAB3D6"/>
          </a:solidFill>
        </p:grpSpPr>
        <p:sp>
          <p:nvSpPr>
            <p:cNvPr id="345" name="Rounded Rectangle 344">
              <a:extLst>
                <a:ext uri="{FF2B5EF4-FFF2-40B4-BE49-F238E27FC236}">
                  <a16:creationId xmlns:a16="http://schemas.microsoft.com/office/drawing/2014/main" id="{A75B7689-81B6-8E47-B86B-A5CAC4554451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grpFill/>
            <a:ln w="15875">
              <a:solidFill>
                <a:srgbClr val="6A3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A0AF2137-8E9A-0A4C-85EF-956748F5D6E3}"/>
                </a:ext>
              </a:extLst>
            </p:cNvPr>
            <p:cNvGrpSpPr/>
            <p:nvPr/>
          </p:nvGrpSpPr>
          <p:grpSpPr>
            <a:xfrm>
              <a:off x="805089" y="3487851"/>
              <a:ext cx="640080" cy="640080"/>
              <a:chOff x="6870778" y="1562012"/>
              <a:chExt cx="592361" cy="456824"/>
            </a:xfrm>
            <a:grpFill/>
          </p:grpSpPr>
          <p:sp>
            <p:nvSpPr>
              <p:cNvPr id="347" name="Rounded Rectangle 346">
                <a:extLst>
                  <a:ext uri="{FF2B5EF4-FFF2-40B4-BE49-F238E27FC236}">
                    <a16:creationId xmlns:a16="http://schemas.microsoft.com/office/drawing/2014/main" id="{A63D3A32-717A-4449-94C3-BCD55B4EF84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a,a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48" name="Rounded Rectangle 347">
                <a:extLst>
                  <a:ext uri="{FF2B5EF4-FFF2-40B4-BE49-F238E27FC236}">
                    <a16:creationId xmlns:a16="http://schemas.microsoft.com/office/drawing/2014/main" id="{B0F96940-B597-7E4F-8233-F7E78054C3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p,p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49" name="Rounded Rectangle 348">
                <a:extLst>
                  <a:ext uri="{FF2B5EF4-FFF2-40B4-BE49-F238E27FC236}">
                    <a16:creationId xmlns:a16="http://schemas.microsoft.com/office/drawing/2014/main" id="{92FA218C-ABF1-8E42-BC96-DF7950CF77B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a,a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350" name="output-pwc">
            <a:extLst>
              <a:ext uri="{FF2B5EF4-FFF2-40B4-BE49-F238E27FC236}">
                <a16:creationId xmlns:a16="http://schemas.microsoft.com/office/drawing/2014/main" id="{95F424D9-B7C0-5A48-A91E-9C01D9D7224C}"/>
              </a:ext>
            </a:extLst>
          </p:cNvPr>
          <p:cNvGrpSpPr/>
          <p:nvPr/>
        </p:nvGrpSpPr>
        <p:grpSpPr>
          <a:xfrm>
            <a:off x="3055160" y="4748851"/>
            <a:ext cx="715233" cy="688792"/>
            <a:chOff x="763966" y="3462109"/>
            <a:chExt cx="715233" cy="688792"/>
          </a:xfrm>
          <a:solidFill>
            <a:srgbClr val="CAB3D6"/>
          </a:solidFill>
        </p:grpSpPr>
        <p:sp>
          <p:nvSpPr>
            <p:cNvPr id="351" name="Rounded Rectangle 350">
              <a:extLst>
                <a:ext uri="{FF2B5EF4-FFF2-40B4-BE49-F238E27FC236}">
                  <a16:creationId xmlns:a16="http://schemas.microsoft.com/office/drawing/2014/main" id="{D31E5FC7-9074-B449-912A-74E46E48EB6E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grpFill/>
            <a:ln w="15875">
              <a:solidFill>
                <a:srgbClr val="6A3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DE0D208B-0677-634D-8056-BE81E1C43FAD}"/>
                </a:ext>
              </a:extLst>
            </p:cNvPr>
            <p:cNvGrpSpPr/>
            <p:nvPr/>
          </p:nvGrpSpPr>
          <p:grpSpPr>
            <a:xfrm>
              <a:off x="805089" y="3487851"/>
              <a:ext cx="640080" cy="640080"/>
              <a:chOff x="6870778" y="1562012"/>
              <a:chExt cx="592361" cy="456824"/>
            </a:xfrm>
            <a:grpFill/>
          </p:grpSpPr>
          <p:sp>
            <p:nvSpPr>
              <p:cNvPr id="353" name="Rounded Rectangle 352">
                <a:extLst>
                  <a:ext uri="{FF2B5EF4-FFF2-40B4-BE49-F238E27FC236}">
                    <a16:creationId xmlns:a16="http://schemas.microsoft.com/office/drawing/2014/main" id="{F1692962-448A-6043-8682-90C6776CDEC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p,p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54" name="Rounded Rectangle 353">
                <a:extLst>
                  <a:ext uri="{FF2B5EF4-FFF2-40B4-BE49-F238E27FC236}">
                    <a16:creationId xmlns:a16="http://schemas.microsoft.com/office/drawing/2014/main" id="{139CC102-FF34-F848-B0EC-6D088028D4A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w,w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55" name="Rounded Rectangle 354">
                <a:extLst>
                  <a:ext uri="{FF2B5EF4-FFF2-40B4-BE49-F238E27FC236}">
                    <a16:creationId xmlns:a16="http://schemas.microsoft.com/office/drawing/2014/main" id="{10A82999-7AE6-BA40-B144-A3D3A3A3A81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c,c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356" name="output-aap-2">
            <a:extLst>
              <a:ext uri="{FF2B5EF4-FFF2-40B4-BE49-F238E27FC236}">
                <a16:creationId xmlns:a16="http://schemas.microsoft.com/office/drawing/2014/main" id="{19268332-0A2C-7647-A6B9-226D7D84D0B4}"/>
              </a:ext>
            </a:extLst>
          </p:cNvPr>
          <p:cNvGrpSpPr/>
          <p:nvPr/>
        </p:nvGrpSpPr>
        <p:grpSpPr>
          <a:xfrm>
            <a:off x="3878774" y="4747347"/>
            <a:ext cx="715233" cy="688792"/>
            <a:chOff x="763966" y="3462109"/>
            <a:chExt cx="715233" cy="688792"/>
          </a:xfrm>
          <a:solidFill>
            <a:srgbClr val="CAB3D6"/>
          </a:solidFill>
        </p:grpSpPr>
        <p:sp>
          <p:nvSpPr>
            <p:cNvPr id="357" name="Rounded Rectangle 356">
              <a:extLst>
                <a:ext uri="{FF2B5EF4-FFF2-40B4-BE49-F238E27FC236}">
                  <a16:creationId xmlns:a16="http://schemas.microsoft.com/office/drawing/2014/main" id="{A4C68F92-EB5E-3043-B778-5A196E50BB89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grpFill/>
            <a:ln w="15875">
              <a:solidFill>
                <a:srgbClr val="6A3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7E3CD2A8-FAD1-0A49-8B80-4A0357325A95}"/>
                </a:ext>
              </a:extLst>
            </p:cNvPr>
            <p:cNvGrpSpPr/>
            <p:nvPr/>
          </p:nvGrpSpPr>
          <p:grpSpPr>
            <a:xfrm>
              <a:off x="805089" y="3487851"/>
              <a:ext cx="640080" cy="640080"/>
              <a:chOff x="6870778" y="1562012"/>
              <a:chExt cx="592361" cy="456824"/>
            </a:xfrm>
            <a:grpFill/>
          </p:grpSpPr>
          <p:sp>
            <p:nvSpPr>
              <p:cNvPr id="359" name="Rounded Rectangle 358">
                <a:extLst>
                  <a:ext uri="{FF2B5EF4-FFF2-40B4-BE49-F238E27FC236}">
                    <a16:creationId xmlns:a16="http://schemas.microsoft.com/office/drawing/2014/main" id="{C9849F01-C7C6-894F-8780-1296C7E0AE1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a,a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60" name="Rounded Rectangle 359">
                <a:extLst>
                  <a:ext uri="{FF2B5EF4-FFF2-40B4-BE49-F238E27FC236}">
                    <a16:creationId xmlns:a16="http://schemas.microsoft.com/office/drawing/2014/main" id="{53B511B6-FEEC-1C48-BDC5-220E0CC2599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p,p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61" name="Rounded Rectangle 360">
                <a:extLst>
                  <a:ext uri="{FF2B5EF4-FFF2-40B4-BE49-F238E27FC236}">
                    <a16:creationId xmlns:a16="http://schemas.microsoft.com/office/drawing/2014/main" id="{E4D1EA43-9E49-2F48-A141-4FDEF39DF28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x,x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362" name="output-PX">
            <a:extLst>
              <a:ext uri="{FF2B5EF4-FFF2-40B4-BE49-F238E27FC236}">
                <a16:creationId xmlns:a16="http://schemas.microsoft.com/office/drawing/2014/main" id="{F623FA27-4596-424F-9378-AD674E4D3998}"/>
              </a:ext>
            </a:extLst>
          </p:cNvPr>
          <p:cNvGrpSpPr/>
          <p:nvPr/>
        </p:nvGrpSpPr>
        <p:grpSpPr>
          <a:xfrm>
            <a:off x="4702388" y="4747347"/>
            <a:ext cx="715233" cy="688792"/>
            <a:chOff x="763966" y="3462109"/>
            <a:chExt cx="715233" cy="688792"/>
          </a:xfrm>
          <a:solidFill>
            <a:srgbClr val="CAB3D6"/>
          </a:solidFill>
        </p:grpSpPr>
        <p:sp>
          <p:nvSpPr>
            <p:cNvPr id="363" name="Rounded Rectangle 362">
              <a:extLst>
                <a:ext uri="{FF2B5EF4-FFF2-40B4-BE49-F238E27FC236}">
                  <a16:creationId xmlns:a16="http://schemas.microsoft.com/office/drawing/2014/main" id="{F67B704E-A1C2-0145-BE21-86594A059F8A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grpFill/>
            <a:ln w="15875">
              <a:solidFill>
                <a:srgbClr val="6A3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3F6918F0-9222-CD41-B227-D25C5109B56F}"/>
                </a:ext>
              </a:extLst>
            </p:cNvPr>
            <p:cNvGrpSpPr/>
            <p:nvPr/>
          </p:nvGrpSpPr>
          <p:grpSpPr>
            <a:xfrm>
              <a:off x="805089" y="3487853"/>
              <a:ext cx="640080" cy="410643"/>
              <a:chOff x="6870778" y="1562012"/>
              <a:chExt cx="592361" cy="293075"/>
            </a:xfrm>
            <a:grpFill/>
          </p:grpSpPr>
          <p:sp>
            <p:nvSpPr>
              <p:cNvPr id="365" name="Rounded Rectangle 364">
                <a:extLst>
                  <a:ext uri="{FF2B5EF4-FFF2-40B4-BE49-F238E27FC236}">
                    <a16:creationId xmlns:a16="http://schemas.microsoft.com/office/drawing/2014/main" id="{63461C87-ECBD-1B4E-B87B-1EC6B73D36A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a,a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66" name="Rounded Rectangle 365">
                <a:extLst>
                  <a:ext uri="{FF2B5EF4-FFF2-40B4-BE49-F238E27FC236}">
                    <a16:creationId xmlns:a16="http://schemas.microsoft.com/office/drawing/2014/main" id="{94B8B1DB-7B9C-4847-B4DB-38D61201B0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p,p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sp>
        <p:nvSpPr>
          <p:cNvPr id="368" name="pin-a-right-top">
            <a:extLst>
              <a:ext uri="{FF2B5EF4-FFF2-40B4-BE49-F238E27FC236}">
                <a16:creationId xmlns:a16="http://schemas.microsoft.com/office/drawing/2014/main" id="{724AD07B-DCB8-3D4E-90B2-A811499206AB}"/>
              </a:ext>
            </a:extLst>
          </p:cNvPr>
          <p:cNvSpPr>
            <a:spLocks/>
          </p:cNvSpPr>
          <p:nvPr/>
        </p:nvSpPr>
        <p:spPr>
          <a:xfrm>
            <a:off x="3926824" y="2646330"/>
            <a:ext cx="640080" cy="181205"/>
          </a:xfrm>
          <a:prstGeom prst="roundRect">
            <a:avLst/>
          </a:prstGeom>
          <a:solidFill>
            <a:srgbClr val="FF7F00"/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69" name="match-aa-2">
            <a:extLst>
              <a:ext uri="{FF2B5EF4-FFF2-40B4-BE49-F238E27FC236}">
                <a16:creationId xmlns:a16="http://schemas.microsoft.com/office/drawing/2014/main" id="{685174E6-BB2F-0D4F-913A-EC7574895556}"/>
              </a:ext>
            </a:extLst>
          </p:cNvPr>
          <p:cNvSpPr>
            <a:spLocks/>
          </p:cNvSpPr>
          <p:nvPr/>
        </p:nvSpPr>
        <p:spPr>
          <a:xfrm>
            <a:off x="3422692" y="3577696"/>
            <a:ext cx="640080" cy="181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p,p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39" name="pin-p-left">
            <a:extLst>
              <a:ext uri="{FF2B5EF4-FFF2-40B4-BE49-F238E27FC236}">
                <a16:creationId xmlns:a16="http://schemas.microsoft.com/office/drawing/2014/main" id="{A2B4827D-AD37-FB45-920F-C38E9AA3D53B}"/>
              </a:ext>
            </a:extLst>
          </p:cNvPr>
          <p:cNvSpPr>
            <a:spLocks/>
          </p:cNvSpPr>
          <p:nvPr/>
        </p:nvSpPr>
        <p:spPr>
          <a:xfrm>
            <a:off x="2908352" y="3086708"/>
            <a:ext cx="640080" cy="181205"/>
          </a:xfrm>
          <a:prstGeom prst="roundRect">
            <a:avLst/>
          </a:prstGeom>
          <a:solidFill>
            <a:srgbClr val="207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13" name="pin-b-left">
            <a:extLst>
              <a:ext uri="{FF2B5EF4-FFF2-40B4-BE49-F238E27FC236}">
                <a16:creationId xmlns:a16="http://schemas.microsoft.com/office/drawing/2014/main" id="{33956606-D2B7-BA45-8670-5D86E35A3C66}"/>
              </a:ext>
            </a:extLst>
          </p:cNvPr>
          <p:cNvSpPr>
            <a:spLocks/>
          </p:cNvSpPr>
          <p:nvPr/>
        </p:nvSpPr>
        <p:spPr>
          <a:xfrm>
            <a:off x="2908352" y="2856623"/>
            <a:ext cx="640080" cy="181205"/>
          </a:xfrm>
          <a:prstGeom prst="roundRect">
            <a:avLst/>
          </a:prstGeom>
          <a:solidFill>
            <a:srgbClr val="207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79" name="pin-a-left">
            <a:extLst>
              <a:ext uri="{FF2B5EF4-FFF2-40B4-BE49-F238E27FC236}">
                <a16:creationId xmlns:a16="http://schemas.microsoft.com/office/drawing/2014/main" id="{4ECD47CD-65C7-EA4B-A6AE-0F5A5D220237}"/>
              </a:ext>
            </a:extLst>
          </p:cNvPr>
          <p:cNvSpPr>
            <a:spLocks/>
          </p:cNvSpPr>
          <p:nvPr/>
        </p:nvSpPr>
        <p:spPr>
          <a:xfrm>
            <a:off x="2908352" y="2630032"/>
            <a:ext cx="640080" cy="181205"/>
          </a:xfrm>
          <a:prstGeom prst="roundRect">
            <a:avLst/>
          </a:prstGeom>
          <a:solidFill>
            <a:srgbClr val="207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3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185 L 0.17291 0.0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4.81481E-6 L -0.1733 0.13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" dur="indefinite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mph" presetSubtype="0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2" dur="indefinite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023 L -0.17291 0.0261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9" presetClass="emph" presetSubtype="0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8" dur="indefinite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mph" presetSubtype="0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9" presetClass="emph" presetSubtype="0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6" dur="indefinite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9" presetClass="emph" presetSubtype="0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0" dur="indefinite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9" presetClass="emph" presetSubtype="0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4" dur="indefinite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834 L -0.17343 -0.0844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7" dur="indefinite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mph" presetSubtype="0" grpId="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9" presetClass="emph" presetSubtype="0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9" dur="indefinite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9" presetClass="emph" presetSubtype="0" grpId="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3" dur="indefinite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9" presetClass="emph" presetSubtype="0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6" dur="indefinite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-0.00139 L -0.17278 -0.1946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mph" presetSubtype="0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9" dur="indefinite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9" presetClass="emph" presetSubtype="0" grpId="8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5" dur="indefinite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9" presetClass="emph" presetSubtype="0" grpId="7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indefinit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9" dur="indefinite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9" presetClass="emph" presetSubtype="0" grpId="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indefinit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3" dur="indefinite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9" presetClass="emph" presetSubtype="0" grpId="7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indefinite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7" dur="indefinite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500"/>
                            </p:stCondLst>
                            <p:childTnLst>
                              <p:par>
                                <p:cTn id="178" presetID="9" presetClass="emph" presetSubtype="0" grpId="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indefinite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0" dur="indefinite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342" grpId="0" animBg="1"/>
      <p:bldP spid="342" grpId="1" animBg="1"/>
      <p:bldP spid="343" grpId="0" animBg="1"/>
      <p:bldP spid="343" grpId="1" animBg="1"/>
      <p:bldP spid="368" grpId="0" animBg="1"/>
      <p:bldP spid="368" grpId="1" animBg="1"/>
      <p:bldP spid="369" grpId="0" animBg="1"/>
      <p:bldP spid="369" grpId="1" animBg="1"/>
      <p:bldP spid="239" grpId="0" animBg="1"/>
      <p:bldP spid="239" grpId="1" animBg="1"/>
      <p:bldP spid="239" grpId="2" animBg="1"/>
      <p:bldP spid="239" grpId="3" animBg="1"/>
      <p:bldP spid="239" grpId="4" animBg="1"/>
      <p:bldP spid="239" grpId="5" animBg="1"/>
      <p:bldP spid="239" grpId="6" animBg="1"/>
      <p:bldP spid="239" grpId="7" animBg="1"/>
      <p:bldP spid="213" grpId="0" animBg="1"/>
      <p:bldP spid="213" grpId="1" animBg="1"/>
      <p:bldP spid="213" grpId="2" animBg="1"/>
      <p:bldP spid="213" grpId="3" animBg="1"/>
      <p:bldP spid="213" grpId="4" animBg="1"/>
      <p:bldP spid="213" grpId="5" animBg="1"/>
      <p:bldP spid="213" grpId="6" animBg="1"/>
      <p:bldP spid="213" grpId="7" animBg="1"/>
      <p:bldP spid="179" grpId="0" animBg="1"/>
      <p:bldP spid="179" grpId="2" animBg="1"/>
      <p:bldP spid="179" grpId="3" animBg="1"/>
      <p:bldP spid="179" grpId="4" animBg="1"/>
      <p:bldP spid="179" grpId="5" animBg="1"/>
      <p:bldP spid="179" grpId="6" animBg="1"/>
      <p:bldP spid="179" grpId="7" animBg="1"/>
      <p:bldP spid="179" grpId="8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13AC536-1E7A-B84A-BDC4-2A2EDB6D718C}"/>
              </a:ext>
            </a:extLst>
          </p:cNvPr>
          <p:cNvSpPr/>
          <p:nvPr/>
        </p:nvSpPr>
        <p:spPr>
          <a:xfrm>
            <a:off x="407894" y="3963754"/>
            <a:ext cx="2765612" cy="808201"/>
          </a:xfrm>
          <a:prstGeom prst="roundRect">
            <a:avLst>
              <a:gd name="adj" fmla="val 4124"/>
            </a:avLst>
          </a:prstGeom>
          <a:solidFill>
            <a:srgbClr val="B2E08A">
              <a:alpha val="50588"/>
            </a:srgbClr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37D04D-7863-C44B-AC2E-5B9FEB947EDC}"/>
              </a:ext>
            </a:extLst>
          </p:cNvPr>
          <p:cNvSpPr/>
          <p:nvPr/>
        </p:nvSpPr>
        <p:spPr>
          <a:xfrm>
            <a:off x="407894" y="2409777"/>
            <a:ext cx="2765612" cy="1476423"/>
          </a:xfrm>
          <a:prstGeom prst="roundRect">
            <a:avLst>
              <a:gd name="adj" fmla="val 4124"/>
            </a:avLst>
          </a:prstGeom>
          <a:solidFill>
            <a:srgbClr val="FDBF6F">
              <a:alpha val="50196"/>
            </a:srgbClr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15FC15-A48A-D94C-AA8A-256DACF37FBC}"/>
              </a:ext>
            </a:extLst>
          </p:cNvPr>
          <p:cNvSpPr/>
          <p:nvPr/>
        </p:nvSpPr>
        <p:spPr>
          <a:xfrm>
            <a:off x="407894" y="731648"/>
            <a:ext cx="2765612" cy="1608140"/>
          </a:xfrm>
          <a:prstGeom prst="roundRect">
            <a:avLst>
              <a:gd name="adj" fmla="val 4124"/>
            </a:avLst>
          </a:prstGeom>
          <a:solidFill>
            <a:srgbClr val="A6CEE4">
              <a:alpha val="50588"/>
            </a:srgbClr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860C2-9CBD-A44D-BB79-BBFEFDAE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4" y="5864973"/>
            <a:ext cx="10515600" cy="818216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Cost Analysis – Page NLJ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48C3E36-D370-C542-B142-BA141EEEC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1617201"/>
                  </p:ext>
                </p:extLst>
              </p:nvPr>
            </p:nvGraphicFramePr>
            <p:xfrm>
              <a:off x="3751728" y="666414"/>
              <a:ext cx="7651378" cy="2397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53911">
                      <a:extLst>
                        <a:ext uri="{9D8B030D-6E8A-4147-A177-3AD203B41FA5}">
                          <a16:colId xmlns:a16="http://schemas.microsoft.com/office/drawing/2014/main" val="2429938724"/>
                        </a:ext>
                      </a:extLst>
                    </a:gridCol>
                    <a:gridCol w="1534749">
                      <a:extLst>
                        <a:ext uri="{9D8B030D-6E8A-4147-A177-3AD203B41FA5}">
                          <a16:colId xmlns:a16="http://schemas.microsoft.com/office/drawing/2014/main" val="3679284495"/>
                        </a:ext>
                      </a:extLst>
                    </a:gridCol>
                    <a:gridCol w="1856664">
                      <a:extLst>
                        <a:ext uri="{9D8B030D-6E8A-4147-A177-3AD203B41FA5}">
                          <a16:colId xmlns:a16="http://schemas.microsoft.com/office/drawing/2014/main" val="2845687538"/>
                        </a:ext>
                      </a:extLst>
                    </a:gridCol>
                    <a:gridCol w="1203027">
                      <a:extLst>
                        <a:ext uri="{9D8B030D-6E8A-4147-A177-3AD203B41FA5}">
                          <a16:colId xmlns:a16="http://schemas.microsoft.com/office/drawing/2014/main" val="517059819"/>
                        </a:ext>
                      </a:extLst>
                    </a:gridCol>
                    <a:gridCol w="1203027">
                      <a:extLst>
                        <a:ext uri="{9D8B030D-6E8A-4147-A177-3AD203B41FA5}">
                          <a16:colId xmlns:a16="http://schemas.microsoft.com/office/drawing/2014/main" val="34124794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Algorithm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Naïve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Page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Block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Index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6005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(inner: S)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𝑛𝑀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𝑁𝑀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13344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40,000,500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500,500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2377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(inner: R)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𝑚𝑁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𝑀𝑁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699680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50,001,000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501,000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61526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Effect of Buffer Size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𝐵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&gt; 500 →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𝑁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+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𝑀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=1500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𝐵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&gt; 500 →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𝑁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+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527836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48C3E36-D370-C542-B142-BA141EEEC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1617201"/>
                  </p:ext>
                </p:extLst>
              </p:nvPr>
            </p:nvGraphicFramePr>
            <p:xfrm>
              <a:off x="3751728" y="666414"/>
              <a:ext cx="7651378" cy="2397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53911">
                      <a:extLst>
                        <a:ext uri="{9D8B030D-6E8A-4147-A177-3AD203B41FA5}">
                          <a16:colId xmlns:a16="http://schemas.microsoft.com/office/drawing/2014/main" val="2429938724"/>
                        </a:ext>
                      </a:extLst>
                    </a:gridCol>
                    <a:gridCol w="1534749">
                      <a:extLst>
                        <a:ext uri="{9D8B030D-6E8A-4147-A177-3AD203B41FA5}">
                          <a16:colId xmlns:a16="http://schemas.microsoft.com/office/drawing/2014/main" val="3679284495"/>
                        </a:ext>
                      </a:extLst>
                    </a:gridCol>
                    <a:gridCol w="1856664">
                      <a:extLst>
                        <a:ext uri="{9D8B030D-6E8A-4147-A177-3AD203B41FA5}">
                          <a16:colId xmlns:a16="http://schemas.microsoft.com/office/drawing/2014/main" val="2845687538"/>
                        </a:ext>
                      </a:extLst>
                    </a:gridCol>
                    <a:gridCol w="1203027">
                      <a:extLst>
                        <a:ext uri="{9D8B030D-6E8A-4147-A177-3AD203B41FA5}">
                          <a16:colId xmlns:a16="http://schemas.microsoft.com/office/drawing/2014/main" val="517059819"/>
                        </a:ext>
                      </a:extLst>
                    </a:gridCol>
                    <a:gridCol w="1203027">
                      <a:extLst>
                        <a:ext uri="{9D8B030D-6E8A-4147-A177-3AD203B41FA5}">
                          <a16:colId xmlns:a16="http://schemas.microsoft.com/office/drawing/2014/main" val="34124794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Algorithm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Naïve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Page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Block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Index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6005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(inner: S)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0661" t="-103333" r="-278512" b="-45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82877" t="-103333" r="-130822" b="-45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13344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661" t="-210345" r="-278512" b="-37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2877" t="-210345" r="-130822" b="-372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2377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(inner: R)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0661" t="-300000" r="-278512" b="-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82877" t="-300000" r="-130822" b="-2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6996803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0661" t="-461538" r="-2785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2877" t="-461538" r="-13082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6152633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Effect of Buffer Size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682" t="-317391" r="-71536" b="-130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𝐵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&gt; 500 →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𝑁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+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527836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74BAB-511C-7C4D-8D28-9C92B5AF9D06}"/>
                  </a:ext>
                </a:extLst>
              </p:cNvPr>
              <p:cNvSpPr txBox="1"/>
              <p:nvPr/>
            </p:nvSpPr>
            <p:spPr>
              <a:xfrm>
                <a:off x="542364" y="731648"/>
                <a:ext cx="291353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R – Loans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(</a:t>
                </a:r>
                <a:r>
                  <a:rPr lang="en-US" b="1" i="1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</a:t>
                </a:r>
                <a:r>
                  <a:rPr lang="en-US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eid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date, duration, …)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500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40,000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Tuples per page: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 – Students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(</a:t>
                </a:r>
                <a:r>
                  <a:rPr lang="en-US" b="1" i="1" u="sng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name, major, …)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1000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100,000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Tuples per page: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B buffer size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≤102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74BAB-511C-7C4D-8D28-9C92B5AF9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4" y="731648"/>
                <a:ext cx="2913530" cy="3970318"/>
              </a:xfrm>
              <a:prstGeom prst="rect">
                <a:avLst/>
              </a:prstGeom>
              <a:blipFill>
                <a:blip r:embed="rId4"/>
                <a:stretch>
                  <a:fillRect l="-1732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9C48272-4198-F14C-8917-D30A97DD2D21}"/>
              </a:ext>
            </a:extLst>
          </p:cNvPr>
          <p:cNvSpPr txBox="1"/>
          <p:nvPr/>
        </p:nvSpPr>
        <p:spPr>
          <a:xfrm>
            <a:off x="6419085" y="3571626"/>
            <a:ext cx="4313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Better implementation but…</a:t>
            </a:r>
          </a:p>
          <a:p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We could match multiple tuples at a time for </a:t>
            </a:r>
            <a:r>
              <a:rPr lang="en-US" b="1" dirty="0">
                <a:solidFill>
                  <a:srgbClr val="31A12C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multiple pages of the outer relation </a:t>
            </a: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that are loaded</a:t>
            </a:r>
          </a:p>
        </p:txBody>
      </p:sp>
    </p:spTree>
    <p:extLst>
      <p:ext uri="{BB962C8B-B14F-4D97-AF65-F5344CB8AC3E}">
        <p14:creationId xmlns:p14="http://schemas.microsoft.com/office/powerpoint/2010/main" val="29692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ounded Rectangle 203">
            <a:extLst>
              <a:ext uri="{FF2B5EF4-FFF2-40B4-BE49-F238E27FC236}">
                <a16:creationId xmlns:a16="http://schemas.microsoft.com/office/drawing/2014/main" id="{2D4C7E93-222E-934E-AE39-4B8BC8776C04}"/>
              </a:ext>
            </a:extLst>
          </p:cNvPr>
          <p:cNvSpPr/>
          <p:nvPr/>
        </p:nvSpPr>
        <p:spPr>
          <a:xfrm>
            <a:off x="7623313" y="779199"/>
            <a:ext cx="3955774" cy="2168681"/>
          </a:xfrm>
          <a:prstGeom prst="roundRect">
            <a:avLst>
              <a:gd name="adj" fmla="val 600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6813227-F642-6A44-88A1-505559A6B285}"/>
              </a:ext>
            </a:extLst>
          </p:cNvPr>
          <p:cNvSpPr/>
          <p:nvPr/>
        </p:nvSpPr>
        <p:spPr>
          <a:xfrm>
            <a:off x="2660345" y="1818713"/>
            <a:ext cx="2154862" cy="2815923"/>
          </a:xfrm>
          <a:prstGeom prst="roundRect">
            <a:avLst>
              <a:gd name="adj" fmla="val 497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2C78B3C-4A1B-8347-ADD0-2994513B67EC}"/>
              </a:ext>
            </a:extLst>
          </p:cNvPr>
          <p:cNvSpPr txBox="1"/>
          <p:nvPr/>
        </p:nvSpPr>
        <p:spPr>
          <a:xfrm>
            <a:off x="580766" y="317534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1A12C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Block 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Nested Loops Join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127DAAC-51EA-9041-ADBA-923305C2253F}"/>
              </a:ext>
            </a:extLst>
          </p:cNvPr>
          <p:cNvSpPr txBox="1"/>
          <p:nvPr/>
        </p:nvSpPr>
        <p:spPr>
          <a:xfrm>
            <a:off x="2712842" y="1225728"/>
            <a:ext cx="1977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Buffer Pool Size B</a:t>
            </a:r>
          </a:p>
          <a:p>
            <a:pPr algn="ctr"/>
            <a:r>
              <a:rPr lang="en-US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B=5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3C0C0F5-629C-4E47-A81C-99B683B9ADF4}"/>
              </a:ext>
            </a:extLst>
          </p:cNvPr>
          <p:cNvSpPr txBox="1"/>
          <p:nvPr/>
        </p:nvSpPr>
        <p:spPr>
          <a:xfrm>
            <a:off x="355988" y="921442"/>
            <a:ext cx="153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</a:t>
            </a:r>
          </a:p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# of pages: N</a:t>
            </a:r>
          </a:p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# of tuples: n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D519963-61CA-9D4F-8435-46F4017733E6}"/>
              </a:ext>
            </a:extLst>
          </p:cNvPr>
          <p:cNvSpPr/>
          <p:nvPr/>
        </p:nvSpPr>
        <p:spPr>
          <a:xfrm>
            <a:off x="2870025" y="2051303"/>
            <a:ext cx="715233" cy="688792"/>
          </a:xfrm>
          <a:prstGeom prst="roundRect">
            <a:avLst>
              <a:gd name="adj" fmla="val 7017"/>
            </a:avLst>
          </a:prstGeom>
          <a:solidFill>
            <a:srgbClr val="B2E08A"/>
          </a:solidFill>
          <a:ln w="15875"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1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13418612-84B8-A945-812B-561A0CF693D6}"/>
              </a:ext>
            </a:extLst>
          </p:cNvPr>
          <p:cNvSpPr/>
          <p:nvPr/>
        </p:nvSpPr>
        <p:spPr>
          <a:xfrm>
            <a:off x="3851736" y="2513947"/>
            <a:ext cx="715233" cy="688792"/>
          </a:xfrm>
          <a:prstGeom prst="roundRect">
            <a:avLst>
              <a:gd name="adj" fmla="val 7017"/>
            </a:avLst>
          </a:prstGeom>
          <a:solidFill>
            <a:srgbClr val="B2E08A"/>
          </a:solidFill>
          <a:ln w="15875"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B-1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8156B51-1DC6-464D-BE3F-C51EDDE58446}"/>
              </a:ext>
            </a:extLst>
          </p:cNvPr>
          <p:cNvSpPr/>
          <p:nvPr/>
        </p:nvSpPr>
        <p:spPr>
          <a:xfrm>
            <a:off x="3845776" y="3324660"/>
            <a:ext cx="715233" cy="688792"/>
          </a:xfrm>
          <a:prstGeom prst="roundRect">
            <a:avLst>
              <a:gd name="adj" fmla="val 7017"/>
            </a:avLst>
          </a:prstGeom>
          <a:solidFill>
            <a:srgbClr val="B2E08A"/>
          </a:solidFill>
          <a:ln w="15875"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C2D5F-25A5-4140-9F45-30A760047CDD}"/>
              </a:ext>
            </a:extLst>
          </p:cNvPr>
          <p:cNvSpPr txBox="1"/>
          <p:nvPr/>
        </p:nvSpPr>
        <p:spPr>
          <a:xfrm>
            <a:off x="7694475" y="848504"/>
            <a:ext cx="38846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block := [B-2] pages</a:t>
            </a:r>
          </a:p>
          <a:p>
            <a:r>
              <a:rPr lang="en-US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each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block</a:t>
            </a:r>
            <a:r>
              <a:rPr lang="en-US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R: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each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page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each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r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each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tuple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baseline="-25000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(r)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(s)):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	  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emit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(r, s)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234A18-BA60-0E42-B602-43E448E88B44}"/>
              </a:ext>
            </a:extLst>
          </p:cNvPr>
          <p:cNvSpPr txBox="1"/>
          <p:nvPr/>
        </p:nvSpPr>
        <p:spPr>
          <a:xfrm>
            <a:off x="5576968" y="693511"/>
            <a:ext cx="1558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</a:t>
            </a:r>
          </a:p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# of pages: M</a:t>
            </a:r>
          </a:p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# of tuples: m</a:t>
            </a:r>
          </a:p>
        </p:txBody>
      </p:sp>
      <p:sp>
        <p:nvSpPr>
          <p:cNvPr id="205" name="Rounded Rectangle 204">
            <a:extLst>
              <a:ext uri="{FF2B5EF4-FFF2-40B4-BE49-F238E27FC236}">
                <a16:creationId xmlns:a16="http://schemas.microsoft.com/office/drawing/2014/main" id="{51EEF0AC-6103-184F-8027-B79F9181AC5A}"/>
              </a:ext>
            </a:extLst>
          </p:cNvPr>
          <p:cNvSpPr/>
          <p:nvPr/>
        </p:nvSpPr>
        <p:spPr>
          <a:xfrm>
            <a:off x="2874075" y="2818069"/>
            <a:ext cx="715233" cy="688792"/>
          </a:xfrm>
          <a:prstGeom prst="roundRect">
            <a:avLst>
              <a:gd name="adj" fmla="val 7017"/>
            </a:avLst>
          </a:prstGeom>
          <a:solidFill>
            <a:srgbClr val="B2E08A"/>
          </a:solidFill>
          <a:ln w="15875"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2</a:t>
            </a:r>
          </a:p>
        </p:txBody>
      </p:sp>
      <p:sp>
        <p:nvSpPr>
          <p:cNvPr id="206" name="Rounded Rectangle 205">
            <a:extLst>
              <a:ext uri="{FF2B5EF4-FFF2-40B4-BE49-F238E27FC236}">
                <a16:creationId xmlns:a16="http://schemas.microsoft.com/office/drawing/2014/main" id="{90BFD4AB-3BB8-0C49-9A3E-6A6ED0D4DFC0}"/>
              </a:ext>
            </a:extLst>
          </p:cNvPr>
          <p:cNvSpPr/>
          <p:nvPr/>
        </p:nvSpPr>
        <p:spPr>
          <a:xfrm>
            <a:off x="2866326" y="3761878"/>
            <a:ext cx="715233" cy="688792"/>
          </a:xfrm>
          <a:prstGeom prst="roundRect">
            <a:avLst>
              <a:gd name="adj" fmla="val 7017"/>
            </a:avLst>
          </a:prstGeom>
          <a:solidFill>
            <a:srgbClr val="B2E08A"/>
          </a:solidFill>
          <a:ln w="15875"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B-2</a:t>
            </a:r>
          </a:p>
        </p:txBody>
      </p:sp>
      <p:grpSp>
        <p:nvGrpSpPr>
          <p:cNvPr id="10" name="ZFR-base-right">
            <a:extLst>
              <a:ext uri="{FF2B5EF4-FFF2-40B4-BE49-F238E27FC236}">
                <a16:creationId xmlns:a16="http://schemas.microsoft.com/office/drawing/2014/main" id="{6AA7C672-008D-4647-8361-EFB787455EEF}"/>
              </a:ext>
            </a:extLst>
          </p:cNvPr>
          <p:cNvGrpSpPr/>
          <p:nvPr/>
        </p:nvGrpSpPr>
        <p:grpSpPr>
          <a:xfrm>
            <a:off x="6002714" y="1686321"/>
            <a:ext cx="715233" cy="688792"/>
            <a:chOff x="6002790" y="1505116"/>
            <a:chExt cx="715233" cy="688792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3A9C35A9-023B-904A-AE74-5BC2B5A88D51}"/>
                </a:ext>
              </a:extLst>
            </p:cNvPr>
            <p:cNvSpPr/>
            <p:nvPr/>
          </p:nvSpPr>
          <p:spPr>
            <a:xfrm>
              <a:off x="6002790" y="1505116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6560BF9-49AF-9B49-AB86-8046B992E870}"/>
                </a:ext>
              </a:extLst>
            </p:cNvPr>
            <p:cNvGrpSpPr/>
            <p:nvPr/>
          </p:nvGrpSpPr>
          <p:grpSpPr>
            <a:xfrm>
              <a:off x="6040366" y="1529472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6B8A563-7ECD-E54C-8553-B531D5083B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z,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77D997F5-16DB-AD47-AD69-9CD3E8293E4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B74E3F92-E96D-8648-8F7C-2545FCCB5E9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r,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1" name="ADW-base-right">
            <a:extLst>
              <a:ext uri="{FF2B5EF4-FFF2-40B4-BE49-F238E27FC236}">
                <a16:creationId xmlns:a16="http://schemas.microsoft.com/office/drawing/2014/main" id="{AE45040D-174C-2C42-984D-EBDE343E4259}"/>
              </a:ext>
            </a:extLst>
          </p:cNvPr>
          <p:cNvGrpSpPr/>
          <p:nvPr/>
        </p:nvGrpSpPr>
        <p:grpSpPr>
          <a:xfrm>
            <a:off x="6002714" y="2429307"/>
            <a:ext cx="715233" cy="688792"/>
            <a:chOff x="6002790" y="2248102"/>
            <a:chExt cx="715233" cy="688792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1919F244-CBD7-0E42-A4AB-DC0D762C91CA}"/>
                </a:ext>
              </a:extLst>
            </p:cNvPr>
            <p:cNvSpPr/>
            <p:nvPr/>
          </p:nvSpPr>
          <p:spPr>
            <a:xfrm>
              <a:off x="6002790" y="224810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C6524B6-7116-AA49-BADD-962CE0EAD5AF}"/>
                </a:ext>
              </a:extLst>
            </p:cNvPr>
            <p:cNvGrpSpPr/>
            <p:nvPr/>
          </p:nvGrpSpPr>
          <p:grpSpPr>
            <a:xfrm>
              <a:off x="6040366" y="227245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C622C35D-861C-5A4C-B7B8-273BB0FE568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ADD3306F-BCD3-B543-95AB-0E85D8C512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d,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2FF77765-0F83-DD48-AA28-9EA9B282A0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2" name="PXF-base-right">
            <a:extLst>
              <a:ext uri="{FF2B5EF4-FFF2-40B4-BE49-F238E27FC236}">
                <a16:creationId xmlns:a16="http://schemas.microsoft.com/office/drawing/2014/main" id="{92949708-1550-344A-8FCC-C16BB72AE0CA}"/>
              </a:ext>
            </a:extLst>
          </p:cNvPr>
          <p:cNvGrpSpPr/>
          <p:nvPr/>
        </p:nvGrpSpPr>
        <p:grpSpPr>
          <a:xfrm>
            <a:off x="6002714" y="3187577"/>
            <a:ext cx="715233" cy="688792"/>
            <a:chOff x="6002790" y="3006372"/>
            <a:chExt cx="715233" cy="688792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89CF0CF9-B5ED-8549-99B3-17593DC3285C}"/>
                </a:ext>
              </a:extLst>
            </p:cNvPr>
            <p:cNvSpPr/>
            <p:nvPr/>
          </p:nvSpPr>
          <p:spPr>
            <a:xfrm>
              <a:off x="6002790" y="300637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96D4767-0BDE-3D40-B49A-E2553C1D0125}"/>
                </a:ext>
              </a:extLst>
            </p:cNvPr>
            <p:cNvGrpSpPr/>
            <p:nvPr/>
          </p:nvGrpSpPr>
          <p:grpSpPr>
            <a:xfrm>
              <a:off x="6040366" y="303072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84" name="Rounded Rectangle 83">
                <a:extLst>
                  <a:ext uri="{FF2B5EF4-FFF2-40B4-BE49-F238E27FC236}">
                    <a16:creationId xmlns:a16="http://schemas.microsoft.com/office/drawing/2014/main" id="{95658DC0-4DB8-5C47-B990-F2F59640DF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85" name="Rounded Rectangle 84">
                <a:extLst>
                  <a:ext uri="{FF2B5EF4-FFF2-40B4-BE49-F238E27FC236}">
                    <a16:creationId xmlns:a16="http://schemas.microsoft.com/office/drawing/2014/main" id="{FDBC7ECE-FAC8-604A-B183-77638FBF315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73C6A6F2-EBAD-F540-8262-2B893B39D82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3" name="PCA-base-right">
            <a:extLst>
              <a:ext uri="{FF2B5EF4-FFF2-40B4-BE49-F238E27FC236}">
                <a16:creationId xmlns:a16="http://schemas.microsoft.com/office/drawing/2014/main" id="{2B030A48-3558-7C40-AA22-9A3331110B94}"/>
              </a:ext>
            </a:extLst>
          </p:cNvPr>
          <p:cNvGrpSpPr/>
          <p:nvPr/>
        </p:nvGrpSpPr>
        <p:grpSpPr>
          <a:xfrm>
            <a:off x="6002714" y="3945847"/>
            <a:ext cx="715233" cy="688792"/>
            <a:chOff x="6002790" y="3764642"/>
            <a:chExt cx="715233" cy="688792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2D929F6D-E177-764E-95B0-40B63EA2223E}"/>
                </a:ext>
              </a:extLst>
            </p:cNvPr>
            <p:cNvSpPr/>
            <p:nvPr/>
          </p:nvSpPr>
          <p:spPr>
            <a:xfrm>
              <a:off x="6002790" y="376464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4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9EDCE7-EF4C-134C-9B5B-87E29660F74D}"/>
                </a:ext>
              </a:extLst>
            </p:cNvPr>
            <p:cNvGrpSpPr/>
            <p:nvPr/>
          </p:nvGrpSpPr>
          <p:grpSpPr>
            <a:xfrm>
              <a:off x="6040366" y="378950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5968E19F-76E5-8F4F-81DB-62579292024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92BDF0EF-FA6D-D647-8C79-CF72DD94ED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3B0892A8-1D91-5946-873B-58DD43A104D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07" name="APX-base-left">
            <a:extLst>
              <a:ext uri="{FF2B5EF4-FFF2-40B4-BE49-F238E27FC236}">
                <a16:creationId xmlns:a16="http://schemas.microsoft.com/office/drawing/2014/main" id="{01323D80-C6DF-CC49-9319-73DB47061014}"/>
              </a:ext>
            </a:extLst>
          </p:cNvPr>
          <p:cNvGrpSpPr/>
          <p:nvPr/>
        </p:nvGrpSpPr>
        <p:grpSpPr>
          <a:xfrm>
            <a:off x="766037" y="3462109"/>
            <a:ext cx="715233" cy="688792"/>
            <a:chOff x="763966" y="3462109"/>
            <a:chExt cx="715233" cy="688792"/>
          </a:xfrm>
        </p:grpSpPr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7B7E2A23-8829-744C-AB83-45AD16BB1E7C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4412FB7C-A6C0-F64B-B7DF-F0650EDF472E}"/>
                </a:ext>
              </a:extLst>
            </p:cNvPr>
            <p:cNvGrpSpPr/>
            <p:nvPr/>
          </p:nvGrpSpPr>
          <p:grpSpPr>
            <a:xfrm>
              <a:off x="805089" y="3487851"/>
              <a:ext cx="640080" cy="640080"/>
              <a:chOff x="6870778" y="1562012"/>
              <a:chExt cx="592361" cy="456824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2C0CF7FD-B842-554B-B0BE-90E3EB3D07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60552479-4F3D-C84D-844A-1DA66AB446B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12" name="Rounded Rectangle 111">
                <a:extLst>
                  <a:ext uri="{FF2B5EF4-FFF2-40B4-BE49-F238E27FC236}">
                    <a16:creationId xmlns:a16="http://schemas.microsoft.com/office/drawing/2014/main" id="{1718E5B6-7735-C64F-B904-00C0E9B14C8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01" name="WBC-base-left">
            <a:extLst>
              <a:ext uri="{FF2B5EF4-FFF2-40B4-BE49-F238E27FC236}">
                <a16:creationId xmlns:a16="http://schemas.microsoft.com/office/drawing/2014/main" id="{02C16149-080E-044B-B3C1-027B5835B921}"/>
              </a:ext>
            </a:extLst>
          </p:cNvPr>
          <p:cNvGrpSpPr/>
          <p:nvPr/>
        </p:nvGrpSpPr>
        <p:grpSpPr>
          <a:xfrm>
            <a:off x="766037" y="2703839"/>
            <a:ext cx="715233" cy="688792"/>
            <a:chOff x="763966" y="2703839"/>
            <a:chExt cx="715233" cy="688792"/>
          </a:xfrm>
        </p:grpSpPr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BFFFFC68-ABB0-8643-BEBF-10C983143AA2}"/>
                </a:ext>
              </a:extLst>
            </p:cNvPr>
            <p:cNvSpPr/>
            <p:nvPr/>
          </p:nvSpPr>
          <p:spPr>
            <a:xfrm>
              <a:off x="763966" y="2703839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3454DF4E-DD45-1E44-BA7A-AF66747F7623}"/>
                </a:ext>
              </a:extLst>
            </p:cNvPr>
            <p:cNvGrpSpPr/>
            <p:nvPr/>
          </p:nvGrpSpPr>
          <p:grpSpPr>
            <a:xfrm>
              <a:off x="801542" y="2736933"/>
              <a:ext cx="640080" cy="640080"/>
              <a:chOff x="6870778" y="1562012"/>
              <a:chExt cx="592361" cy="456824"/>
            </a:xfrm>
          </p:grpSpPr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168C6896-3B02-D941-8FFC-E61A078A447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6AD68352-B996-5C40-A01A-C466A9DE99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A9811318-546D-B649-ACA9-B9F4F70A2AF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" name="ABP-base-left">
            <a:extLst>
              <a:ext uri="{FF2B5EF4-FFF2-40B4-BE49-F238E27FC236}">
                <a16:creationId xmlns:a16="http://schemas.microsoft.com/office/drawing/2014/main" id="{4E01BF28-6FEC-8142-BA02-B73283923E4E}"/>
              </a:ext>
            </a:extLst>
          </p:cNvPr>
          <p:cNvGrpSpPr/>
          <p:nvPr/>
        </p:nvGrpSpPr>
        <p:grpSpPr>
          <a:xfrm>
            <a:off x="763966" y="1940114"/>
            <a:ext cx="715233" cy="688792"/>
            <a:chOff x="763966" y="1940114"/>
            <a:chExt cx="715233" cy="688792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72526781-70FA-9845-8810-58C498BF8792}"/>
                </a:ext>
              </a:extLst>
            </p:cNvPr>
            <p:cNvSpPr/>
            <p:nvPr/>
          </p:nvSpPr>
          <p:spPr>
            <a:xfrm>
              <a:off x="763966" y="1940114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B277E86-0044-1A47-8D28-4AD2711525D2}"/>
                </a:ext>
              </a:extLst>
            </p:cNvPr>
            <p:cNvGrpSpPr/>
            <p:nvPr/>
          </p:nvGrpSpPr>
          <p:grpSpPr>
            <a:xfrm>
              <a:off x="801542" y="1964470"/>
              <a:ext cx="640080" cy="640080"/>
              <a:chOff x="6870778" y="1562012"/>
              <a:chExt cx="592361" cy="456824"/>
            </a:xfrm>
          </p:grpSpPr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3ACE16B5-E883-F545-BEC8-D29901C79C9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921C35C7-B666-EA49-966D-7C3671F421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8D0B331-38F2-B943-B9DC-0B4A0BA55FC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07" name="APX-join-left">
            <a:extLst>
              <a:ext uri="{FF2B5EF4-FFF2-40B4-BE49-F238E27FC236}">
                <a16:creationId xmlns:a16="http://schemas.microsoft.com/office/drawing/2014/main" id="{48695DC9-171C-AA44-A8F8-CFD2D027AE36}"/>
              </a:ext>
            </a:extLst>
          </p:cNvPr>
          <p:cNvGrpSpPr/>
          <p:nvPr/>
        </p:nvGrpSpPr>
        <p:grpSpPr>
          <a:xfrm>
            <a:off x="770857" y="3459711"/>
            <a:ext cx="715233" cy="688792"/>
            <a:chOff x="763966" y="3462109"/>
            <a:chExt cx="715233" cy="688792"/>
          </a:xfrm>
        </p:grpSpPr>
        <p:sp>
          <p:nvSpPr>
            <p:cNvPr id="208" name="Rounded Rectangle 207">
              <a:extLst>
                <a:ext uri="{FF2B5EF4-FFF2-40B4-BE49-F238E27FC236}">
                  <a16:creationId xmlns:a16="http://schemas.microsoft.com/office/drawing/2014/main" id="{12F4D706-0925-E24F-8549-94B3F53CCF7C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1FEA988A-2074-7B48-8E26-D658F7BD5361}"/>
                </a:ext>
              </a:extLst>
            </p:cNvPr>
            <p:cNvGrpSpPr/>
            <p:nvPr/>
          </p:nvGrpSpPr>
          <p:grpSpPr>
            <a:xfrm>
              <a:off x="805089" y="3487851"/>
              <a:ext cx="640080" cy="640080"/>
              <a:chOff x="6870778" y="1562012"/>
              <a:chExt cx="592361" cy="456824"/>
            </a:xfrm>
          </p:grpSpPr>
          <p:sp>
            <p:nvSpPr>
              <p:cNvPr id="210" name="Rounded Rectangle 209">
                <a:extLst>
                  <a:ext uri="{FF2B5EF4-FFF2-40B4-BE49-F238E27FC236}">
                    <a16:creationId xmlns:a16="http://schemas.microsoft.com/office/drawing/2014/main" id="{52E51F4E-80C4-7C4D-BB6E-056C26EA99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11" name="Rounded Rectangle 210">
                <a:extLst>
                  <a:ext uri="{FF2B5EF4-FFF2-40B4-BE49-F238E27FC236}">
                    <a16:creationId xmlns:a16="http://schemas.microsoft.com/office/drawing/2014/main" id="{80DF8400-7809-C648-B342-EE4A2A2D06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12" name="Rounded Rectangle 211">
                <a:extLst>
                  <a:ext uri="{FF2B5EF4-FFF2-40B4-BE49-F238E27FC236}">
                    <a16:creationId xmlns:a16="http://schemas.microsoft.com/office/drawing/2014/main" id="{3756328A-7C15-E74F-A6F1-7E6FA3C640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370" name="WBC-join-left">
            <a:extLst>
              <a:ext uri="{FF2B5EF4-FFF2-40B4-BE49-F238E27FC236}">
                <a16:creationId xmlns:a16="http://schemas.microsoft.com/office/drawing/2014/main" id="{A30138E8-ADEF-0F4D-A8E6-3C04B3B07E48}"/>
              </a:ext>
            </a:extLst>
          </p:cNvPr>
          <p:cNvGrpSpPr/>
          <p:nvPr/>
        </p:nvGrpSpPr>
        <p:grpSpPr>
          <a:xfrm>
            <a:off x="763966" y="2703839"/>
            <a:ext cx="715233" cy="688792"/>
            <a:chOff x="763966" y="2703839"/>
            <a:chExt cx="715233" cy="688792"/>
          </a:xfrm>
        </p:grpSpPr>
        <p:sp>
          <p:nvSpPr>
            <p:cNvPr id="371" name="Rounded Rectangle 370">
              <a:extLst>
                <a:ext uri="{FF2B5EF4-FFF2-40B4-BE49-F238E27FC236}">
                  <a16:creationId xmlns:a16="http://schemas.microsoft.com/office/drawing/2014/main" id="{2CE68DF0-1050-E343-8180-D1EC40B987AF}"/>
                </a:ext>
              </a:extLst>
            </p:cNvPr>
            <p:cNvSpPr/>
            <p:nvPr/>
          </p:nvSpPr>
          <p:spPr>
            <a:xfrm>
              <a:off x="763966" y="2703839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AF01ED7C-3E2D-A045-A334-F43BFE8AAC43}"/>
                </a:ext>
              </a:extLst>
            </p:cNvPr>
            <p:cNvGrpSpPr/>
            <p:nvPr/>
          </p:nvGrpSpPr>
          <p:grpSpPr>
            <a:xfrm>
              <a:off x="801542" y="2736933"/>
              <a:ext cx="640080" cy="640080"/>
              <a:chOff x="6870778" y="1562012"/>
              <a:chExt cx="592361" cy="456824"/>
            </a:xfrm>
          </p:grpSpPr>
          <p:sp>
            <p:nvSpPr>
              <p:cNvPr id="373" name="Rounded Rectangle 372">
                <a:extLst>
                  <a:ext uri="{FF2B5EF4-FFF2-40B4-BE49-F238E27FC236}">
                    <a16:creationId xmlns:a16="http://schemas.microsoft.com/office/drawing/2014/main" id="{57F8CC81-3365-1145-890C-AA36BBB4DD5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74" name="Rounded Rectangle 373">
                <a:extLst>
                  <a:ext uri="{FF2B5EF4-FFF2-40B4-BE49-F238E27FC236}">
                    <a16:creationId xmlns:a16="http://schemas.microsoft.com/office/drawing/2014/main" id="{2EAA4FDE-3AFD-AA40-9CB8-2C240D507AF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75" name="Rounded Rectangle 374">
                <a:extLst>
                  <a:ext uri="{FF2B5EF4-FFF2-40B4-BE49-F238E27FC236}">
                    <a16:creationId xmlns:a16="http://schemas.microsoft.com/office/drawing/2014/main" id="{0C8B5E4F-5D55-FA44-95FD-11A9B8BC67C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95" name="ABP-join-left">
            <a:extLst>
              <a:ext uri="{FF2B5EF4-FFF2-40B4-BE49-F238E27FC236}">
                <a16:creationId xmlns:a16="http://schemas.microsoft.com/office/drawing/2014/main" id="{A2293E27-E31F-6641-8D0F-109E2BBAD92A}"/>
              </a:ext>
            </a:extLst>
          </p:cNvPr>
          <p:cNvGrpSpPr/>
          <p:nvPr/>
        </p:nvGrpSpPr>
        <p:grpSpPr>
          <a:xfrm>
            <a:off x="766037" y="1940114"/>
            <a:ext cx="715233" cy="688792"/>
            <a:chOff x="763966" y="1940114"/>
            <a:chExt cx="715233" cy="688792"/>
          </a:xfrm>
        </p:grpSpPr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6851B36B-50F1-5647-B6B2-6772B6C3F2B8}"/>
                </a:ext>
              </a:extLst>
            </p:cNvPr>
            <p:cNvSpPr/>
            <p:nvPr/>
          </p:nvSpPr>
          <p:spPr>
            <a:xfrm>
              <a:off x="763966" y="1940114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60A649C-2576-594B-B073-884B1EB94137}"/>
                </a:ext>
              </a:extLst>
            </p:cNvPr>
            <p:cNvGrpSpPr/>
            <p:nvPr/>
          </p:nvGrpSpPr>
          <p:grpSpPr>
            <a:xfrm>
              <a:off x="801542" y="1964470"/>
              <a:ext cx="640080" cy="640080"/>
              <a:chOff x="6870778" y="1562012"/>
              <a:chExt cx="592361" cy="456824"/>
            </a:xfrm>
          </p:grpSpPr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5E4B35AC-2496-774E-A78C-0CDE614856E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C2206B56-01E3-8344-9C18-FF09AC9C253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F1A8FE46-0776-8145-BA54-D8D8E69078E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61" name="PCA-join-with-a">
            <a:extLst>
              <a:ext uri="{FF2B5EF4-FFF2-40B4-BE49-F238E27FC236}">
                <a16:creationId xmlns:a16="http://schemas.microsoft.com/office/drawing/2014/main" id="{B4159A57-7F1D-5B47-9805-B015B85F368C}"/>
              </a:ext>
            </a:extLst>
          </p:cNvPr>
          <p:cNvGrpSpPr/>
          <p:nvPr/>
        </p:nvGrpSpPr>
        <p:grpSpPr>
          <a:xfrm>
            <a:off x="6000643" y="3945846"/>
            <a:ext cx="715233" cy="688792"/>
            <a:chOff x="6002790" y="3764642"/>
            <a:chExt cx="715233" cy="688792"/>
          </a:xfrm>
        </p:grpSpPr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3999BB50-CE75-1F42-B38A-B18F566E3262}"/>
                </a:ext>
              </a:extLst>
            </p:cNvPr>
            <p:cNvSpPr/>
            <p:nvPr/>
          </p:nvSpPr>
          <p:spPr>
            <a:xfrm>
              <a:off x="6002790" y="376464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4</a:t>
              </a:r>
            </a:p>
          </p:txBody>
        </p: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BD24B601-73F3-C446-8693-66FC86F26CF3}"/>
                </a:ext>
              </a:extLst>
            </p:cNvPr>
            <p:cNvGrpSpPr/>
            <p:nvPr/>
          </p:nvGrpSpPr>
          <p:grpSpPr>
            <a:xfrm>
              <a:off x="6040366" y="378950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164" name="Rounded Rectangle 163">
                <a:extLst>
                  <a:ext uri="{FF2B5EF4-FFF2-40B4-BE49-F238E27FC236}">
                    <a16:creationId xmlns:a16="http://schemas.microsoft.com/office/drawing/2014/main" id="{F120706F-65BF-0641-8556-576EDBEBE3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65" name="Rounded Rectangle 164">
                <a:extLst>
                  <a:ext uri="{FF2B5EF4-FFF2-40B4-BE49-F238E27FC236}">
                    <a16:creationId xmlns:a16="http://schemas.microsoft.com/office/drawing/2014/main" id="{362D4CB0-9467-AF4A-87DE-AE25E041FB9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66" name="Rounded Rectangle 165">
                <a:extLst>
                  <a:ext uri="{FF2B5EF4-FFF2-40B4-BE49-F238E27FC236}">
                    <a16:creationId xmlns:a16="http://schemas.microsoft.com/office/drawing/2014/main" id="{0D7D6223-9A9C-7F4F-9092-23CF1287451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55" name="PXF-join-with-a">
            <a:extLst>
              <a:ext uri="{FF2B5EF4-FFF2-40B4-BE49-F238E27FC236}">
                <a16:creationId xmlns:a16="http://schemas.microsoft.com/office/drawing/2014/main" id="{5285F361-3207-2F43-91C5-730002479E72}"/>
              </a:ext>
            </a:extLst>
          </p:cNvPr>
          <p:cNvGrpSpPr/>
          <p:nvPr/>
        </p:nvGrpSpPr>
        <p:grpSpPr>
          <a:xfrm>
            <a:off x="6000643" y="3187576"/>
            <a:ext cx="715233" cy="688792"/>
            <a:chOff x="6002790" y="3006372"/>
            <a:chExt cx="715233" cy="688792"/>
          </a:xfrm>
        </p:grpSpPr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0158A2A8-46D6-9341-9ED8-63FA6673DA74}"/>
                </a:ext>
              </a:extLst>
            </p:cNvPr>
            <p:cNvSpPr/>
            <p:nvPr/>
          </p:nvSpPr>
          <p:spPr>
            <a:xfrm>
              <a:off x="6002790" y="300637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5598D2E-BD34-2B4B-9BAA-2FB52327E2FF}"/>
                </a:ext>
              </a:extLst>
            </p:cNvPr>
            <p:cNvGrpSpPr/>
            <p:nvPr/>
          </p:nvGrpSpPr>
          <p:grpSpPr>
            <a:xfrm>
              <a:off x="6040366" y="303072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158" name="Rounded Rectangle 157">
                <a:extLst>
                  <a:ext uri="{FF2B5EF4-FFF2-40B4-BE49-F238E27FC236}">
                    <a16:creationId xmlns:a16="http://schemas.microsoft.com/office/drawing/2014/main" id="{6B0600B7-2FBE-6F4A-8D9F-A04ED6C2400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59" name="Rounded Rectangle 158">
                <a:extLst>
                  <a:ext uri="{FF2B5EF4-FFF2-40B4-BE49-F238E27FC236}">
                    <a16:creationId xmlns:a16="http://schemas.microsoft.com/office/drawing/2014/main" id="{3F999BB1-CAA1-4643-AA7A-723EE2138DC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60" name="Rounded Rectangle 159">
                <a:extLst>
                  <a:ext uri="{FF2B5EF4-FFF2-40B4-BE49-F238E27FC236}">
                    <a16:creationId xmlns:a16="http://schemas.microsoft.com/office/drawing/2014/main" id="{F2715C39-6AC3-BB47-9FD7-992A92B3D73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49" name="ADW-join-with-a">
            <a:extLst>
              <a:ext uri="{FF2B5EF4-FFF2-40B4-BE49-F238E27FC236}">
                <a16:creationId xmlns:a16="http://schemas.microsoft.com/office/drawing/2014/main" id="{FE79D437-3880-FF4C-BF9E-EDC4B2F2934E}"/>
              </a:ext>
            </a:extLst>
          </p:cNvPr>
          <p:cNvGrpSpPr/>
          <p:nvPr/>
        </p:nvGrpSpPr>
        <p:grpSpPr>
          <a:xfrm>
            <a:off x="6000643" y="2429306"/>
            <a:ext cx="715233" cy="688792"/>
            <a:chOff x="6002790" y="2248102"/>
            <a:chExt cx="715233" cy="688792"/>
          </a:xfrm>
        </p:grpSpPr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67353B65-E6D4-0B4D-B478-F2D81C0C39C2}"/>
                </a:ext>
              </a:extLst>
            </p:cNvPr>
            <p:cNvSpPr/>
            <p:nvPr/>
          </p:nvSpPr>
          <p:spPr>
            <a:xfrm>
              <a:off x="6002790" y="224810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BABCF713-EF88-7342-B911-A6E4EDBB03D5}"/>
                </a:ext>
              </a:extLst>
            </p:cNvPr>
            <p:cNvGrpSpPr/>
            <p:nvPr/>
          </p:nvGrpSpPr>
          <p:grpSpPr>
            <a:xfrm>
              <a:off x="6040366" y="227245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152" name="Rounded Rectangle 151">
                <a:extLst>
                  <a:ext uri="{FF2B5EF4-FFF2-40B4-BE49-F238E27FC236}">
                    <a16:creationId xmlns:a16="http://schemas.microsoft.com/office/drawing/2014/main" id="{3245A60D-B557-394A-9CC3-C829158E448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53" name="Rounded Rectangle 152">
                <a:extLst>
                  <a:ext uri="{FF2B5EF4-FFF2-40B4-BE49-F238E27FC236}">
                    <a16:creationId xmlns:a16="http://schemas.microsoft.com/office/drawing/2014/main" id="{125701A8-1A61-F94F-A4AA-457522E2BCA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d,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54" name="Rounded Rectangle 153">
                <a:extLst>
                  <a:ext uri="{FF2B5EF4-FFF2-40B4-BE49-F238E27FC236}">
                    <a16:creationId xmlns:a16="http://schemas.microsoft.com/office/drawing/2014/main" id="{D9110241-A86B-3140-B9EF-D22E7AEC28C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43" name="ZFR-join-with-a">
            <a:extLst>
              <a:ext uri="{FF2B5EF4-FFF2-40B4-BE49-F238E27FC236}">
                <a16:creationId xmlns:a16="http://schemas.microsoft.com/office/drawing/2014/main" id="{249DEF73-2DB2-F742-885F-C852E05532DC}"/>
              </a:ext>
            </a:extLst>
          </p:cNvPr>
          <p:cNvGrpSpPr/>
          <p:nvPr/>
        </p:nvGrpSpPr>
        <p:grpSpPr>
          <a:xfrm>
            <a:off x="6000643" y="1686320"/>
            <a:ext cx="715233" cy="688792"/>
            <a:chOff x="6002790" y="1505116"/>
            <a:chExt cx="715233" cy="688792"/>
          </a:xfrm>
        </p:grpSpPr>
        <p:sp>
          <p:nvSpPr>
            <p:cNvPr id="144" name="Rounded Rectangle 143">
              <a:extLst>
                <a:ext uri="{FF2B5EF4-FFF2-40B4-BE49-F238E27FC236}">
                  <a16:creationId xmlns:a16="http://schemas.microsoft.com/office/drawing/2014/main" id="{9FF16FAB-4853-3140-8319-DF0C88F11784}"/>
                </a:ext>
              </a:extLst>
            </p:cNvPr>
            <p:cNvSpPr/>
            <p:nvPr/>
          </p:nvSpPr>
          <p:spPr>
            <a:xfrm>
              <a:off x="6002790" y="1505116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B924402-6277-5245-9F54-0971FB90D7BD}"/>
                </a:ext>
              </a:extLst>
            </p:cNvPr>
            <p:cNvGrpSpPr/>
            <p:nvPr/>
          </p:nvGrpSpPr>
          <p:grpSpPr>
            <a:xfrm>
              <a:off x="6040366" y="1529472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146" name="Rounded Rectangle 145">
                <a:extLst>
                  <a:ext uri="{FF2B5EF4-FFF2-40B4-BE49-F238E27FC236}">
                    <a16:creationId xmlns:a16="http://schemas.microsoft.com/office/drawing/2014/main" id="{69925301-2C61-1244-A466-30B40D4F07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z,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47" name="Rounded Rectangle 146">
                <a:extLst>
                  <a:ext uri="{FF2B5EF4-FFF2-40B4-BE49-F238E27FC236}">
                    <a16:creationId xmlns:a16="http://schemas.microsoft.com/office/drawing/2014/main" id="{3E0F3CFB-5640-F047-A792-0EE3DBC2DE4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94907B4A-06B3-FA4A-AD20-6A812A39BC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r,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344" name="output-aap-1">
            <a:extLst>
              <a:ext uri="{FF2B5EF4-FFF2-40B4-BE49-F238E27FC236}">
                <a16:creationId xmlns:a16="http://schemas.microsoft.com/office/drawing/2014/main" id="{05128BA0-D862-5B40-BE2D-0854AB06344E}"/>
              </a:ext>
            </a:extLst>
          </p:cNvPr>
          <p:cNvGrpSpPr/>
          <p:nvPr/>
        </p:nvGrpSpPr>
        <p:grpSpPr>
          <a:xfrm>
            <a:off x="2183402" y="5129561"/>
            <a:ext cx="715233" cy="688792"/>
            <a:chOff x="763966" y="3462109"/>
            <a:chExt cx="715233" cy="688792"/>
          </a:xfrm>
          <a:solidFill>
            <a:srgbClr val="CAB3D6"/>
          </a:solidFill>
        </p:grpSpPr>
        <p:sp>
          <p:nvSpPr>
            <p:cNvPr id="345" name="Rounded Rectangle 344">
              <a:extLst>
                <a:ext uri="{FF2B5EF4-FFF2-40B4-BE49-F238E27FC236}">
                  <a16:creationId xmlns:a16="http://schemas.microsoft.com/office/drawing/2014/main" id="{A75B7689-81B6-8E47-B86B-A5CAC4554451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grpFill/>
            <a:ln w="15875">
              <a:solidFill>
                <a:srgbClr val="6A3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A0AF2137-8E9A-0A4C-85EF-956748F5D6E3}"/>
                </a:ext>
              </a:extLst>
            </p:cNvPr>
            <p:cNvGrpSpPr/>
            <p:nvPr/>
          </p:nvGrpSpPr>
          <p:grpSpPr>
            <a:xfrm>
              <a:off x="805089" y="3487851"/>
              <a:ext cx="640080" cy="640080"/>
              <a:chOff x="6870778" y="1562012"/>
              <a:chExt cx="592361" cy="456824"/>
            </a:xfrm>
            <a:grpFill/>
          </p:grpSpPr>
          <p:sp>
            <p:nvSpPr>
              <p:cNvPr id="347" name="Rounded Rectangle 346">
                <a:extLst>
                  <a:ext uri="{FF2B5EF4-FFF2-40B4-BE49-F238E27FC236}">
                    <a16:creationId xmlns:a16="http://schemas.microsoft.com/office/drawing/2014/main" id="{A63D3A32-717A-4449-94C3-BCD55B4EF84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a,a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48" name="Rounded Rectangle 347">
                <a:extLst>
                  <a:ext uri="{FF2B5EF4-FFF2-40B4-BE49-F238E27FC236}">
                    <a16:creationId xmlns:a16="http://schemas.microsoft.com/office/drawing/2014/main" id="{B0F96940-B597-7E4F-8233-F7E78054C3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w,w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49" name="Rounded Rectangle 348">
                <a:extLst>
                  <a:ext uri="{FF2B5EF4-FFF2-40B4-BE49-F238E27FC236}">
                    <a16:creationId xmlns:a16="http://schemas.microsoft.com/office/drawing/2014/main" id="{92FA218C-ABF1-8E42-BC96-DF7950CF77B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a,a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350" name="output-pwc">
            <a:extLst>
              <a:ext uri="{FF2B5EF4-FFF2-40B4-BE49-F238E27FC236}">
                <a16:creationId xmlns:a16="http://schemas.microsoft.com/office/drawing/2014/main" id="{95F424D9-B7C0-5A48-A91E-9C01D9D7224C}"/>
              </a:ext>
            </a:extLst>
          </p:cNvPr>
          <p:cNvGrpSpPr/>
          <p:nvPr/>
        </p:nvGrpSpPr>
        <p:grpSpPr>
          <a:xfrm>
            <a:off x="3043078" y="5129561"/>
            <a:ext cx="715233" cy="688792"/>
            <a:chOff x="763966" y="3462109"/>
            <a:chExt cx="715233" cy="688792"/>
          </a:xfrm>
          <a:solidFill>
            <a:srgbClr val="CAB3D6"/>
          </a:solidFill>
        </p:grpSpPr>
        <p:sp>
          <p:nvSpPr>
            <p:cNvPr id="351" name="Rounded Rectangle 350">
              <a:extLst>
                <a:ext uri="{FF2B5EF4-FFF2-40B4-BE49-F238E27FC236}">
                  <a16:creationId xmlns:a16="http://schemas.microsoft.com/office/drawing/2014/main" id="{D31E5FC7-9074-B449-912A-74E46E48EB6E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grpFill/>
            <a:ln w="15875">
              <a:solidFill>
                <a:srgbClr val="6A3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DE0D208B-0677-634D-8056-BE81E1C43FAD}"/>
                </a:ext>
              </a:extLst>
            </p:cNvPr>
            <p:cNvGrpSpPr/>
            <p:nvPr/>
          </p:nvGrpSpPr>
          <p:grpSpPr>
            <a:xfrm>
              <a:off x="805089" y="3487851"/>
              <a:ext cx="640080" cy="640080"/>
              <a:chOff x="6870778" y="1562012"/>
              <a:chExt cx="592361" cy="456824"/>
            </a:xfrm>
            <a:grpFill/>
          </p:grpSpPr>
          <p:sp>
            <p:nvSpPr>
              <p:cNvPr id="353" name="Rounded Rectangle 352">
                <a:extLst>
                  <a:ext uri="{FF2B5EF4-FFF2-40B4-BE49-F238E27FC236}">
                    <a16:creationId xmlns:a16="http://schemas.microsoft.com/office/drawing/2014/main" id="{F1692962-448A-6043-8682-90C6776CDEC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p,p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54" name="Rounded Rectangle 353">
                <a:extLst>
                  <a:ext uri="{FF2B5EF4-FFF2-40B4-BE49-F238E27FC236}">
                    <a16:creationId xmlns:a16="http://schemas.microsoft.com/office/drawing/2014/main" id="{139CC102-FF34-F848-B0EC-6D088028D4A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p,p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55" name="Rounded Rectangle 354">
                <a:extLst>
                  <a:ext uri="{FF2B5EF4-FFF2-40B4-BE49-F238E27FC236}">
                    <a16:creationId xmlns:a16="http://schemas.microsoft.com/office/drawing/2014/main" id="{10A82999-7AE6-BA40-B144-A3D3A3A3A81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x,x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356" name="output-aap-2">
            <a:extLst>
              <a:ext uri="{FF2B5EF4-FFF2-40B4-BE49-F238E27FC236}">
                <a16:creationId xmlns:a16="http://schemas.microsoft.com/office/drawing/2014/main" id="{19268332-0A2C-7647-A6B9-226D7D84D0B4}"/>
              </a:ext>
            </a:extLst>
          </p:cNvPr>
          <p:cNvGrpSpPr/>
          <p:nvPr/>
        </p:nvGrpSpPr>
        <p:grpSpPr>
          <a:xfrm>
            <a:off x="3866692" y="5128057"/>
            <a:ext cx="715233" cy="688792"/>
            <a:chOff x="763966" y="3462109"/>
            <a:chExt cx="715233" cy="688792"/>
          </a:xfrm>
          <a:solidFill>
            <a:srgbClr val="CAB3D6"/>
          </a:solidFill>
        </p:grpSpPr>
        <p:sp>
          <p:nvSpPr>
            <p:cNvPr id="357" name="Rounded Rectangle 356">
              <a:extLst>
                <a:ext uri="{FF2B5EF4-FFF2-40B4-BE49-F238E27FC236}">
                  <a16:creationId xmlns:a16="http://schemas.microsoft.com/office/drawing/2014/main" id="{A4C68F92-EB5E-3043-B778-5A196E50BB89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grpFill/>
            <a:ln w="15875">
              <a:solidFill>
                <a:srgbClr val="6A3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7E3CD2A8-FAD1-0A49-8B80-4A0357325A95}"/>
                </a:ext>
              </a:extLst>
            </p:cNvPr>
            <p:cNvGrpSpPr/>
            <p:nvPr/>
          </p:nvGrpSpPr>
          <p:grpSpPr>
            <a:xfrm>
              <a:off x="805089" y="3487851"/>
              <a:ext cx="640080" cy="640080"/>
              <a:chOff x="6870778" y="1562012"/>
              <a:chExt cx="592361" cy="456824"/>
            </a:xfrm>
            <a:grpFill/>
          </p:grpSpPr>
          <p:sp>
            <p:nvSpPr>
              <p:cNvPr id="359" name="Rounded Rectangle 358">
                <a:extLst>
                  <a:ext uri="{FF2B5EF4-FFF2-40B4-BE49-F238E27FC236}">
                    <a16:creationId xmlns:a16="http://schemas.microsoft.com/office/drawing/2014/main" id="{C9849F01-C7C6-894F-8780-1296C7E0AE1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a,a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60" name="Rounded Rectangle 359">
                <a:extLst>
                  <a:ext uri="{FF2B5EF4-FFF2-40B4-BE49-F238E27FC236}">
                    <a16:creationId xmlns:a16="http://schemas.microsoft.com/office/drawing/2014/main" id="{53B511B6-FEEC-1C48-BDC5-220E0CC2599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p,p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61" name="Rounded Rectangle 360">
                <a:extLst>
                  <a:ext uri="{FF2B5EF4-FFF2-40B4-BE49-F238E27FC236}">
                    <a16:creationId xmlns:a16="http://schemas.microsoft.com/office/drawing/2014/main" id="{E4D1EA43-9E49-2F48-A141-4FDEF39DF28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c,c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362" name="output-PX">
            <a:extLst>
              <a:ext uri="{FF2B5EF4-FFF2-40B4-BE49-F238E27FC236}">
                <a16:creationId xmlns:a16="http://schemas.microsoft.com/office/drawing/2014/main" id="{F623FA27-4596-424F-9378-AD674E4D3998}"/>
              </a:ext>
            </a:extLst>
          </p:cNvPr>
          <p:cNvGrpSpPr/>
          <p:nvPr/>
        </p:nvGrpSpPr>
        <p:grpSpPr>
          <a:xfrm>
            <a:off x="4690306" y="5128057"/>
            <a:ext cx="715233" cy="688792"/>
            <a:chOff x="763966" y="3462109"/>
            <a:chExt cx="715233" cy="688792"/>
          </a:xfrm>
          <a:solidFill>
            <a:srgbClr val="CAB3D6"/>
          </a:solidFill>
        </p:grpSpPr>
        <p:sp>
          <p:nvSpPr>
            <p:cNvPr id="363" name="Rounded Rectangle 362">
              <a:extLst>
                <a:ext uri="{FF2B5EF4-FFF2-40B4-BE49-F238E27FC236}">
                  <a16:creationId xmlns:a16="http://schemas.microsoft.com/office/drawing/2014/main" id="{F67B704E-A1C2-0145-BE21-86594A059F8A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grpFill/>
            <a:ln w="15875">
              <a:solidFill>
                <a:srgbClr val="6A3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3F6918F0-9222-CD41-B227-D25C5109B56F}"/>
                </a:ext>
              </a:extLst>
            </p:cNvPr>
            <p:cNvGrpSpPr/>
            <p:nvPr/>
          </p:nvGrpSpPr>
          <p:grpSpPr>
            <a:xfrm>
              <a:off x="805089" y="3487853"/>
              <a:ext cx="640080" cy="410643"/>
              <a:chOff x="6870778" y="1562012"/>
              <a:chExt cx="592361" cy="293075"/>
            </a:xfrm>
            <a:grpFill/>
          </p:grpSpPr>
          <p:sp>
            <p:nvSpPr>
              <p:cNvPr id="365" name="Rounded Rectangle 364">
                <a:extLst>
                  <a:ext uri="{FF2B5EF4-FFF2-40B4-BE49-F238E27FC236}">
                    <a16:creationId xmlns:a16="http://schemas.microsoft.com/office/drawing/2014/main" id="{63461C87-ECBD-1B4E-B87B-1EC6B73D36A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a,a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66" name="Rounded Rectangle 365">
                <a:extLst>
                  <a:ext uri="{FF2B5EF4-FFF2-40B4-BE49-F238E27FC236}">
                    <a16:creationId xmlns:a16="http://schemas.microsoft.com/office/drawing/2014/main" id="{94B8B1DB-7B9C-4847-B4DB-38D61201B0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p,p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sp>
        <p:nvSpPr>
          <p:cNvPr id="187" name="O-AA-ABP-ADW">
            <a:extLst>
              <a:ext uri="{FF2B5EF4-FFF2-40B4-BE49-F238E27FC236}">
                <a16:creationId xmlns:a16="http://schemas.microsoft.com/office/drawing/2014/main" id="{D708D22D-3590-A24A-A164-A42FBF9CAC4E}"/>
              </a:ext>
            </a:extLst>
          </p:cNvPr>
          <p:cNvSpPr>
            <a:spLocks/>
          </p:cNvSpPr>
          <p:nvPr/>
        </p:nvSpPr>
        <p:spPr>
          <a:xfrm>
            <a:off x="3883352" y="3369108"/>
            <a:ext cx="640080" cy="181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a,a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98" name="O-WW-WBC-ADW">
            <a:extLst>
              <a:ext uri="{FF2B5EF4-FFF2-40B4-BE49-F238E27FC236}">
                <a16:creationId xmlns:a16="http://schemas.microsoft.com/office/drawing/2014/main" id="{F97E97B8-490E-C24A-BDFA-C8721B3D976B}"/>
              </a:ext>
            </a:extLst>
          </p:cNvPr>
          <p:cNvSpPr>
            <a:spLocks/>
          </p:cNvSpPr>
          <p:nvPr/>
        </p:nvSpPr>
        <p:spPr>
          <a:xfrm>
            <a:off x="3887983" y="3575195"/>
            <a:ext cx="640080" cy="181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w,w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89" name="O-AA-APX-ADW">
            <a:extLst>
              <a:ext uri="{FF2B5EF4-FFF2-40B4-BE49-F238E27FC236}">
                <a16:creationId xmlns:a16="http://schemas.microsoft.com/office/drawing/2014/main" id="{A459992B-1071-E846-9AA0-B29A75470AD5}"/>
              </a:ext>
            </a:extLst>
          </p:cNvPr>
          <p:cNvSpPr>
            <a:spLocks/>
          </p:cNvSpPr>
          <p:nvPr/>
        </p:nvSpPr>
        <p:spPr>
          <a:xfrm>
            <a:off x="3870387" y="3792899"/>
            <a:ext cx="640080" cy="181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a,a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56" name="O-XX-APX-PXF">
            <a:extLst>
              <a:ext uri="{FF2B5EF4-FFF2-40B4-BE49-F238E27FC236}">
                <a16:creationId xmlns:a16="http://schemas.microsoft.com/office/drawing/2014/main" id="{DB20DCA7-B216-1846-BD8E-921DE28DA469}"/>
              </a:ext>
            </a:extLst>
          </p:cNvPr>
          <p:cNvSpPr>
            <a:spLocks/>
          </p:cNvSpPr>
          <p:nvPr/>
        </p:nvSpPr>
        <p:spPr>
          <a:xfrm>
            <a:off x="3878343" y="3797633"/>
            <a:ext cx="640080" cy="181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x,x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43" name="O-PP-APX-PXF">
            <a:extLst>
              <a:ext uri="{FF2B5EF4-FFF2-40B4-BE49-F238E27FC236}">
                <a16:creationId xmlns:a16="http://schemas.microsoft.com/office/drawing/2014/main" id="{EE92C3F5-97B1-9640-89D3-CFFBD4703C55}"/>
              </a:ext>
            </a:extLst>
          </p:cNvPr>
          <p:cNvSpPr>
            <a:spLocks/>
          </p:cNvSpPr>
          <p:nvPr/>
        </p:nvSpPr>
        <p:spPr>
          <a:xfrm>
            <a:off x="3887983" y="3578278"/>
            <a:ext cx="640080" cy="181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p,p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69" name="O-PP-ABP-PXF">
            <a:extLst>
              <a:ext uri="{FF2B5EF4-FFF2-40B4-BE49-F238E27FC236}">
                <a16:creationId xmlns:a16="http://schemas.microsoft.com/office/drawing/2014/main" id="{685174E6-BB2F-0D4F-913A-EC7574895556}"/>
              </a:ext>
            </a:extLst>
          </p:cNvPr>
          <p:cNvSpPr>
            <a:spLocks/>
          </p:cNvSpPr>
          <p:nvPr/>
        </p:nvSpPr>
        <p:spPr>
          <a:xfrm>
            <a:off x="3887983" y="3369108"/>
            <a:ext cx="640080" cy="181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p,p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63" name="O-CC-ABP-PCA">
            <a:extLst>
              <a:ext uri="{FF2B5EF4-FFF2-40B4-BE49-F238E27FC236}">
                <a16:creationId xmlns:a16="http://schemas.microsoft.com/office/drawing/2014/main" id="{822D7E2D-2EE6-3048-BF73-FB4C0E3F4E33}"/>
              </a:ext>
            </a:extLst>
          </p:cNvPr>
          <p:cNvSpPr>
            <a:spLocks/>
          </p:cNvSpPr>
          <p:nvPr/>
        </p:nvSpPr>
        <p:spPr>
          <a:xfrm>
            <a:off x="3883543" y="3800973"/>
            <a:ext cx="640080" cy="181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c,c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61" name="O-PP-ABP-PCA">
            <a:extLst>
              <a:ext uri="{FF2B5EF4-FFF2-40B4-BE49-F238E27FC236}">
                <a16:creationId xmlns:a16="http://schemas.microsoft.com/office/drawing/2014/main" id="{0879A768-A4E9-904B-87EC-F581A75CDAB0}"/>
              </a:ext>
            </a:extLst>
          </p:cNvPr>
          <p:cNvSpPr>
            <a:spLocks/>
          </p:cNvSpPr>
          <p:nvPr/>
        </p:nvSpPr>
        <p:spPr>
          <a:xfrm>
            <a:off x="3887983" y="3372413"/>
            <a:ext cx="640080" cy="181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a,a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62" name="O-AA-ABP-PCA">
            <a:extLst>
              <a:ext uri="{FF2B5EF4-FFF2-40B4-BE49-F238E27FC236}">
                <a16:creationId xmlns:a16="http://schemas.microsoft.com/office/drawing/2014/main" id="{4A599B0C-FC06-B541-8D77-3562FE22F167}"/>
              </a:ext>
            </a:extLst>
          </p:cNvPr>
          <p:cNvSpPr>
            <a:spLocks/>
          </p:cNvSpPr>
          <p:nvPr/>
        </p:nvSpPr>
        <p:spPr>
          <a:xfrm>
            <a:off x="3883543" y="3582373"/>
            <a:ext cx="640080" cy="181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p,p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65" name="O-PP-ABX-PCA">
            <a:extLst>
              <a:ext uri="{FF2B5EF4-FFF2-40B4-BE49-F238E27FC236}">
                <a16:creationId xmlns:a16="http://schemas.microsoft.com/office/drawing/2014/main" id="{6511639E-E12D-CD4C-8435-1066295CA6B4}"/>
              </a:ext>
            </a:extLst>
          </p:cNvPr>
          <p:cNvSpPr>
            <a:spLocks/>
          </p:cNvSpPr>
          <p:nvPr/>
        </p:nvSpPr>
        <p:spPr>
          <a:xfrm>
            <a:off x="3878343" y="3595381"/>
            <a:ext cx="640080" cy="181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p,p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64" name="O-AA-APX-PCA">
            <a:extLst>
              <a:ext uri="{FF2B5EF4-FFF2-40B4-BE49-F238E27FC236}">
                <a16:creationId xmlns:a16="http://schemas.microsoft.com/office/drawing/2014/main" id="{53442EC0-F103-9545-889E-874621E04148}"/>
              </a:ext>
            </a:extLst>
          </p:cNvPr>
          <p:cNvSpPr>
            <a:spLocks/>
          </p:cNvSpPr>
          <p:nvPr/>
        </p:nvSpPr>
        <p:spPr>
          <a:xfrm>
            <a:off x="3878343" y="3385421"/>
            <a:ext cx="640080" cy="1812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a,a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57" name="X-PXF">
            <a:extLst>
              <a:ext uri="{FF2B5EF4-FFF2-40B4-BE49-F238E27FC236}">
                <a16:creationId xmlns:a16="http://schemas.microsoft.com/office/drawing/2014/main" id="{8CF43097-B7CD-1C40-8589-7DBC2492BB2D}"/>
              </a:ext>
            </a:extLst>
          </p:cNvPr>
          <p:cNvSpPr>
            <a:spLocks/>
          </p:cNvSpPr>
          <p:nvPr/>
        </p:nvSpPr>
        <p:spPr>
          <a:xfrm>
            <a:off x="3878676" y="2756529"/>
            <a:ext cx="640080" cy="181205"/>
          </a:xfrm>
          <a:prstGeom prst="roundRect">
            <a:avLst/>
          </a:prstGeom>
          <a:solidFill>
            <a:srgbClr val="FF7F00"/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x,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68" name="P-PXF">
            <a:extLst>
              <a:ext uri="{FF2B5EF4-FFF2-40B4-BE49-F238E27FC236}">
                <a16:creationId xmlns:a16="http://schemas.microsoft.com/office/drawing/2014/main" id="{724AD07B-DCB8-3D4E-90B2-A811499206AB}"/>
              </a:ext>
            </a:extLst>
          </p:cNvPr>
          <p:cNvSpPr>
            <a:spLocks/>
          </p:cNvSpPr>
          <p:nvPr/>
        </p:nvSpPr>
        <p:spPr>
          <a:xfrm>
            <a:off x="3870450" y="2544323"/>
            <a:ext cx="640080" cy="181205"/>
          </a:xfrm>
          <a:prstGeom prst="roundRect">
            <a:avLst/>
          </a:prstGeom>
          <a:solidFill>
            <a:srgbClr val="FF7F00"/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497" name="W-ADW">
            <a:extLst>
              <a:ext uri="{FF2B5EF4-FFF2-40B4-BE49-F238E27FC236}">
                <a16:creationId xmlns:a16="http://schemas.microsoft.com/office/drawing/2014/main" id="{78195E50-ACF3-4C4A-ADE0-8BA1C0A31869}"/>
              </a:ext>
            </a:extLst>
          </p:cNvPr>
          <p:cNvSpPr>
            <a:spLocks/>
          </p:cNvSpPr>
          <p:nvPr/>
        </p:nvSpPr>
        <p:spPr>
          <a:xfrm>
            <a:off x="3883352" y="2980808"/>
            <a:ext cx="640080" cy="181205"/>
          </a:xfrm>
          <a:prstGeom prst="roundRect">
            <a:avLst/>
          </a:prstGeom>
          <a:solidFill>
            <a:srgbClr val="FF7F00"/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86" name="A-ADW">
            <a:extLst>
              <a:ext uri="{FF2B5EF4-FFF2-40B4-BE49-F238E27FC236}">
                <a16:creationId xmlns:a16="http://schemas.microsoft.com/office/drawing/2014/main" id="{B96CFB3A-F824-544F-A675-E077222B3319}"/>
              </a:ext>
            </a:extLst>
          </p:cNvPr>
          <p:cNvSpPr>
            <a:spLocks/>
          </p:cNvSpPr>
          <p:nvPr/>
        </p:nvSpPr>
        <p:spPr>
          <a:xfrm>
            <a:off x="3883352" y="2538303"/>
            <a:ext cx="640080" cy="181205"/>
          </a:xfrm>
          <a:prstGeom prst="roundRect">
            <a:avLst/>
          </a:prstGeom>
          <a:solidFill>
            <a:srgbClr val="FF7F00"/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88" name="A-PCA">
            <a:extLst>
              <a:ext uri="{FF2B5EF4-FFF2-40B4-BE49-F238E27FC236}">
                <a16:creationId xmlns:a16="http://schemas.microsoft.com/office/drawing/2014/main" id="{5A582782-BB83-D646-823D-BBBD218A692B}"/>
              </a:ext>
            </a:extLst>
          </p:cNvPr>
          <p:cNvSpPr>
            <a:spLocks/>
          </p:cNvSpPr>
          <p:nvPr/>
        </p:nvSpPr>
        <p:spPr>
          <a:xfrm>
            <a:off x="3876605" y="3012404"/>
            <a:ext cx="640080" cy="181205"/>
          </a:xfrm>
          <a:prstGeom prst="roundRect">
            <a:avLst/>
          </a:prstGeom>
          <a:solidFill>
            <a:srgbClr val="FF7F00"/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60" name="C-PCA">
            <a:extLst>
              <a:ext uri="{FF2B5EF4-FFF2-40B4-BE49-F238E27FC236}">
                <a16:creationId xmlns:a16="http://schemas.microsoft.com/office/drawing/2014/main" id="{39B70F90-2DC9-9343-A64F-42C7F576B916}"/>
              </a:ext>
            </a:extLst>
          </p:cNvPr>
          <p:cNvSpPr>
            <a:spLocks/>
          </p:cNvSpPr>
          <p:nvPr/>
        </p:nvSpPr>
        <p:spPr>
          <a:xfrm>
            <a:off x="3876605" y="2775023"/>
            <a:ext cx="640080" cy="181205"/>
          </a:xfrm>
          <a:prstGeom prst="roundRect">
            <a:avLst/>
          </a:prstGeom>
          <a:solidFill>
            <a:srgbClr val="FF7F00"/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42" name="P-PCA">
            <a:extLst>
              <a:ext uri="{FF2B5EF4-FFF2-40B4-BE49-F238E27FC236}">
                <a16:creationId xmlns:a16="http://schemas.microsoft.com/office/drawing/2014/main" id="{FA91F9F4-99E7-1940-9D28-2C9324AADED7}"/>
              </a:ext>
            </a:extLst>
          </p:cNvPr>
          <p:cNvSpPr>
            <a:spLocks/>
          </p:cNvSpPr>
          <p:nvPr/>
        </p:nvSpPr>
        <p:spPr>
          <a:xfrm>
            <a:off x="3876605" y="2545817"/>
            <a:ext cx="640080" cy="181205"/>
          </a:xfrm>
          <a:prstGeom prst="roundRect">
            <a:avLst/>
          </a:prstGeom>
          <a:solidFill>
            <a:srgbClr val="FF7F00"/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43" name="X-APX">
            <a:extLst>
              <a:ext uri="{FF2B5EF4-FFF2-40B4-BE49-F238E27FC236}">
                <a16:creationId xmlns:a16="http://schemas.microsoft.com/office/drawing/2014/main" id="{334421E2-B467-4744-A6B8-A1E5260D7B55}"/>
              </a:ext>
            </a:extLst>
          </p:cNvPr>
          <p:cNvSpPr>
            <a:spLocks/>
          </p:cNvSpPr>
          <p:nvPr/>
        </p:nvSpPr>
        <p:spPr>
          <a:xfrm>
            <a:off x="2910879" y="4246495"/>
            <a:ext cx="640080" cy="181205"/>
          </a:xfrm>
          <a:prstGeom prst="roundRect">
            <a:avLst/>
          </a:prstGeom>
          <a:solidFill>
            <a:srgbClr val="2078B4"/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x,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42" name="P-APX">
            <a:extLst>
              <a:ext uri="{FF2B5EF4-FFF2-40B4-BE49-F238E27FC236}">
                <a16:creationId xmlns:a16="http://schemas.microsoft.com/office/drawing/2014/main" id="{38D4B999-40DD-154F-9571-26BDEABA91EF}"/>
              </a:ext>
            </a:extLst>
          </p:cNvPr>
          <p:cNvSpPr>
            <a:spLocks/>
          </p:cNvSpPr>
          <p:nvPr/>
        </p:nvSpPr>
        <p:spPr>
          <a:xfrm>
            <a:off x="2910879" y="4017057"/>
            <a:ext cx="640080" cy="181205"/>
          </a:xfrm>
          <a:prstGeom prst="roundRect">
            <a:avLst/>
          </a:prstGeom>
          <a:solidFill>
            <a:srgbClr val="2078B4"/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41" name="A-APX">
            <a:extLst>
              <a:ext uri="{FF2B5EF4-FFF2-40B4-BE49-F238E27FC236}">
                <a16:creationId xmlns:a16="http://schemas.microsoft.com/office/drawing/2014/main" id="{9A9EC18E-02B6-8B40-B64A-92B591AF6D15}"/>
              </a:ext>
            </a:extLst>
          </p:cNvPr>
          <p:cNvSpPr>
            <a:spLocks/>
          </p:cNvSpPr>
          <p:nvPr/>
        </p:nvSpPr>
        <p:spPr>
          <a:xfrm>
            <a:off x="2910879" y="3787620"/>
            <a:ext cx="640080" cy="181205"/>
          </a:xfrm>
          <a:prstGeom prst="roundRect">
            <a:avLst/>
          </a:prstGeom>
          <a:solidFill>
            <a:srgbClr val="2078B4"/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49" name="C-WBC">
            <a:extLst>
              <a:ext uri="{FF2B5EF4-FFF2-40B4-BE49-F238E27FC236}">
                <a16:creationId xmlns:a16="http://schemas.microsoft.com/office/drawing/2014/main" id="{A97A3610-5075-6D4E-9A77-5AF7C52D97E7}"/>
              </a:ext>
            </a:extLst>
          </p:cNvPr>
          <p:cNvSpPr>
            <a:spLocks/>
          </p:cNvSpPr>
          <p:nvPr/>
        </p:nvSpPr>
        <p:spPr>
          <a:xfrm>
            <a:off x="2906824" y="3309822"/>
            <a:ext cx="640080" cy="181205"/>
          </a:xfrm>
          <a:prstGeom prst="roundRect">
            <a:avLst/>
          </a:prstGeom>
          <a:solidFill>
            <a:srgbClr val="2078B4"/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48" name="B-WBC">
            <a:extLst>
              <a:ext uri="{FF2B5EF4-FFF2-40B4-BE49-F238E27FC236}">
                <a16:creationId xmlns:a16="http://schemas.microsoft.com/office/drawing/2014/main" id="{FBD08B9C-1190-244F-91AD-C70705C914B3}"/>
              </a:ext>
            </a:extLst>
          </p:cNvPr>
          <p:cNvSpPr>
            <a:spLocks/>
          </p:cNvSpPr>
          <p:nvPr/>
        </p:nvSpPr>
        <p:spPr>
          <a:xfrm>
            <a:off x="2906824" y="3080384"/>
            <a:ext cx="640080" cy="181205"/>
          </a:xfrm>
          <a:prstGeom prst="roundRect">
            <a:avLst/>
          </a:prstGeom>
          <a:solidFill>
            <a:srgbClr val="2078B4"/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47" name="W-WBC">
            <a:extLst>
              <a:ext uri="{FF2B5EF4-FFF2-40B4-BE49-F238E27FC236}">
                <a16:creationId xmlns:a16="http://schemas.microsoft.com/office/drawing/2014/main" id="{67C873AE-8408-8649-B9D3-A3B26A756E9F}"/>
              </a:ext>
            </a:extLst>
          </p:cNvPr>
          <p:cNvSpPr>
            <a:spLocks/>
          </p:cNvSpPr>
          <p:nvPr/>
        </p:nvSpPr>
        <p:spPr>
          <a:xfrm>
            <a:off x="2906824" y="2850947"/>
            <a:ext cx="640080" cy="181205"/>
          </a:xfrm>
          <a:prstGeom prst="roundRect">
            <a:avLst/>
          </a:prstGeom>
          <a:solidFill>
            <a:srgbClr val="2078B4"/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55" name="P-ABP">
            <a:extLst>
              <a:ext uri="{FF2B5EF4-FFF2-40B4-BE49-F238E27FC236}">
                <a16:creationId xmlns:a16="http://schemas.microsoft.com/office/drawing/2014/main" id="{5ECDFD79-EE54-2140-8E55-6E128C7E4A38}"/>
              </a:ext>
            </a:extLst>
          </p:cNvPr>
          <p:cNvSpPr>
            <a:spLocks/>
          </p:cNvSpPr>
          <p:nvPr/>
        </p:nvSpPr>
        <p:spPr>
          <a:xfrm>
            <a:off x="2904753" y="2537359"/>
            <a:ext cx="640080" cy="181205"/>
          </a:xfrm>
          <a:prstGeom prst="roundRect">
            <a:avLst/>
          </a:prstGeom>
          <a:solidFill>
            <a:srgbClr val="2078B4"/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54" name="B-ABP">
            <a:extLst>
              <a:ext uri="{FF2B5EF4-FFF2-40B4-BE49-F238E27FC236}">
                <a16:creationId xmlns:a16="http://schemas.microsoft.com/office/drawing/2014/main" id="{5142F9DE-C3F4-5541-90BE-3225E5986A34}"/>
              </a:ext>
            </a:extLst>
          </p:cNvPr>
          <p:cNvSpPr>
            <a:spLocks/>
          </p:cNvSpPr>
          <p:nvPr/>
        </p:nvSpPr>
        <p:spPr>
          <a:xfrm>
            <a:off x="2904753" y="2307921"/>
            <a:ext cx="640080" cy="181205"/>
          </a:xfrm>
          <a:prstGeom prst="roundRect">
            <a:avLst/>
          </a:prstGeom>
          <a:solidFill>
            <a:srgbClr val="2078B4"/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53" name="A-ABP">
            <a:extLst>
              <a:ext uri="{FF2B5EF4-FFF2-40B4-BE49-F238E27FC236}">
                <a16:creationId xmlns:a16="http://schemas.microsoft.com/office/drawing/2014/main" id="{9CACE26B-A12F-1545-BBF0-5F332BFC3DF8}"/>
              </a:ext>
            </a:extLst>
          </p:cNvPr>
          <p:cNvSpPr>
            <a:spLocks/>
          </p:cNvSpPr>
          <p:nvPr/>
        </p:nvSpPr>
        <p:spPr>
          <a:xfrm>
            <a:off x="2904753" y="2078484"/>
            <a:ext cx="640080" cy="181205"/>
          </a:xfrm>
          <a:prstGeom prst="roundRect">
            <a:avLst/>
          </a:prstGeom>
          <a:solidFill>
            <a:srgbClr val="2078B4"/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 …</a:t>
            </a:r>
            <a:endParaRPr lang="en-US" sz="1200" b="1" i="1" baseline="-25000" dirty="0">
              <a:solidFill>
                <a:schemeClr val="bg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278 L 0.17226 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442 -0.003 L 0.17356 0.0164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026 -0.00602 L 0.17239 0.0432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0301 L -0.17539 0.120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9" presetClass="emph" presetSubtype="0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3" dur="indefinite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9" presetClass="emph" presetSubtype="0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0" dur="indefinite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mph" presetSubtype="0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00"/>
                            </p:stCondLst>
                            <p:childTnLst>
                              <p:par>
                                <p:cTn id="42" presetID="9" presetClass="emph" presetSubtype="0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4" dur="indefinite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00"/>
                            </p:stCondLst>
                            <p:childTnLst>
                              <p:par>
                                <p:cTn id="49" presetID="9" presetClass="emph" presetSubtype="0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1" dur="indefinite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00"/>
                            </p:stCondLst>
                            <p:childTnLst>
                              <p:par>
                                <p:cTn id="56" presetID="9" presetClass="emph" presetSubtype="0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8" dur="indefinite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600"/>
                            </p:stCondLst>
                            <p:childTnLst>
                              <p:par>
                                <p:cTn id="63" presetID="9" presetClass="emph" presetSubtype="0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5" dur="indefinite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8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9" presetClass="emph" presetSubtype="0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2" dur="indefinite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9" presetClass="emph" presetSubtype="0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417 L -0.17708 0.0134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9" presetClass="emph" presetSubtype="0" grpId="8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00"/>
                            </p:stCondLst>
                            <p:childTnLst>
                              <p:par>
                                <p:cTn id="99" presetID="9" presetClass="emph" presetSubtype="0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1" dur="indefinite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00"/>
                            </p:stCondLst>
                            <p:childTnLst>
                              <p:par>
                                <p:cTn id="103" presetID="9" presetClass="emph" presetSubtype="0" grpId="3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5" dur="indefinite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"/>
                            </p:stCondLst>
                            <p:childTnLst>
                              <p:par>
                                <p:cTn id="107" presetID="9" presetClass="emph" presetSubtype="0" grpId="2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9" dur="indefinite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700"/>
                            </p:stCondLst>
                            <p:childTnLst>
                              <p:par>
                                <p:cTn id="111" presetID="9" presetClass="emph" presetSubtype="0" grpId="3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3" dur="indefinite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9" presetClass="emph" presetSubtype="0" grpId="2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7" dur="indefinite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19" presetID="9" presetClass="emph" presetSubtype="0" grpId="3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9" presetClass="emph" presetSubtype="0" grpId="2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5" dur="indefinite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900"/>
                            </p:stCondLst>
                            <p:childTnLst>
                              <p:par>
                                <p:cTn id="127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2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9" presetClass="emph" presetSubtype="0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5" dur="indefinite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800"/>
                            </p:stCondLst>
                            <p:childTnLst>
                              <p:par>
                                <p:cTn id="137" presetID="9" presetClass="emph" presetSubtype="0" grpId="3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100"/>
                            </p:stCondLst>
                            <p:childTnLst>
                              <p:par>
                                <p:cTn id="141" presetID="9" presetClass="emph" presetSubtype="0" grpId="2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3" dur="indefinite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400"/>
                            </p:stCondLst>
                            <p:childTnLst>
                              <p:par>
                                <p:cTn id="145" presetID="9" presetClass="emph" presetSubtype="0" grpId="3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7" dur="indefinite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700"/>
                            </p:stCondLst>
                            <p:childTnLst>
                              <p:par>
                                <p:cTn id="149" presetID="9" presetClass="emph" presetSubtype="0" grpId="2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1" dur="indefinite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mph" presetSubtype="0" grpId="3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5" dur="indefinite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300"/>
                            </p:stCondLst>
                            <p:childTnLst>
                              <p:par>
                                <p:cTn id="157" presetID="9" presetClass="emph" presetSubtype="0" grpId="2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8" dur="indefinite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9" dur="indefinite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600"/>
                            </p:stCondLst>
                            <p:childTnLst>
                              <p:par>
                                <p:cTn id="161" presetID="9" presetClass="emph" presetSubtype="0" grpId="2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2" dur="indefinite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3" dur="indefinite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9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200"/>
                            </p:stCondLst>
                            <p:childTnLst>
                              <p:par>
                                <p:cTn id="168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indefinite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70" dur="indefinite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200"/>
                            </p:stCondLst>
                            <p:childTnLst>
                              <p:par>
                                <p:cTn id="172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indefinite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74" dur="indefinite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82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000"/>
                            </p:stCondLst>
                            <p:childTnLst>
                              <p:par>
                                <p:cTn id="189" presetID="9" presetClass="emph" presetSubtype="0" grpId="2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0" dur="indefinit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1" dur="indefinite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9200"/>
                            </p:stCondLst>
                            <p:childTnLst>
                              <p:par>
                                <p:cTn id="193" presetID="9" presetClass="emph" presetSubtype="0" grpId="3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4" dur="indefinit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5" dur="indefinite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9400"/>
                            </p:stCondLst>
                            <p:childTnLst>
                              <p:par>
                                <p:cTn id="197" presetID="9" presetClass="emph" presetSubtype="0" grpId="2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8" dur="indefinite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9" dur="indefinite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600"/>
                            </p:stCondLst>
                            <p:childTnLst>
                              <p:par>
                                <p:cTn id="201" presetID="9" presetClass="emph" presetSubtype="0" grpId="3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2" dur="indefinite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03" dur="indefinite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115 L -0.17643 -0.09723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9" presetClass="emph" presetSubtype="0" grpId="4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4" dur="indefinite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5" dur="indefinite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00"/>
                            </p:stCondLst>
                            <p:childTnLst>
                              <p:par>
                                <p:cTn id="217" presetID="9" presetClass="emph" presetSubtype="0" grpId="5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8" dur="indefinite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19" dur="indefinite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21" presetID="9" presetClass="emph" presetSubtype="0" grpId="4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2" dur="indefinite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3" dur="indefinite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25" presetID="9" presetClass="emph" presetSubtype="0" grpId="5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6" dur="indefinite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27" dur="indefinite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29" presetID="9" presetClass="emph" presetSubtype="0" grpId="4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0" dur="indefinite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1" dur="indefinite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3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8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100"/>
                            </p:stCondLst>
                            <p:childTnLst>
                              <p:par>
                                <p:cTn id="239" presetID="9" presetClass="emph" presetSubtype="0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0" dur="indefinite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41" dur="indefinite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400"/>
                            </p:stCondLst>
                            <p:childTnLst>
                              <p:par>
                                <p:cTn id="243" presetID="9" presetClass="emph" presetSubtype="0" grpId="5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4" dur="indefinite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45" dur="indefinite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4700"/>
                            </p:stCondLst>
                            <p:childTnLst>
                              <p:par>
                                <p:cTn id="247" presetID="9" presetClass="emph" presetSubtype="0" grpId="4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8" dur="indefinite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9" dur="indefinite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0"/>
                            </p:stCondLst>
                            <p:childTnLst>
                              <p:par>
                                <p:cTn id="251" presetID="9" presetClass="emph" presetSubtype="0" grpId="5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2" dur="indefinite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3" dur="indefinite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300"/>
                            </p:stCondLst>
                            <p:childTnLst>
                              <p:par>
                                <p:cTn id="255" presetID="9" presetClass="emph" presetSubtype="0" grpId="4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6" dur="indefinite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7" dur="indefinite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600"/>
                            </p:stCondLst>
                            <p:childTnLst>
                              <p:par>
                                <p:cTn id="259" presetID="9" presetClass="emph" presetSubtype="0" grpId="5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0" dur="indefinite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1" dur="indefinite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900"/>
                            </p:stCondLst>
                            <p:childTnLst>
                              <p:par>
                                <p:cTn id="263" presetID="9" presetClass="emph" presetSubtype="0" grpId="4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4" dur="indefinite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65" dur="indefinite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200"/>
                            </p:stCondLst>
                            <p:childTnLst>
                              <p:par>
                                <p:cTn id="267" presetID="9" presetClass="emph" presetSubtype="0" grpId="5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8" dur="indefinite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69" dur="indefinite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500"/>
                            </p:stCondLst>
                            <p:childTnLst>
                              <p:par>
                                <p:cTn id="271" presetID="9" presetClass="emph" presetSubtype="0" grpId="4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2" dur="indefinite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3" dur="indefinite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800"/>
                            </p:stCondLst>
                            <p:childTnLst>
                              <p:par>
                                <p:cTn id="275" presetID="9" presetClass="emph" presetSubtype="0" grpId="5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6" dur="indefinite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77" dur="indefinite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100"/>
                            </p:stCondLst>
                            <p:childTnLst>
                              <p:par>
                                <p:cTn id="279" presetID="9" presetClass="emph" presetSubtype="0" grpId="4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0" dur="indefinit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81" dur="indefinite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7400"/>
                            </p:stCondLst>
                            <p:childTnLst>
                              <p:par>
                                <p:cTn id="283" presetID="9" presetClass="emph" presetSubtype="0" grpId="2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4" dur="indefinite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85" dur="indefinite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7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000"/>
                            </p:stCondLst>
                            <p:childTnLst>
                              <p:par>
                                <p:cTn id="290" presetID="9" presetClass="emph" presetSubtype="0" grpId="3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1" dur="indefinite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92" dur="indefinite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300"/>
                            </p:stCondLst>
                            <p:childTnLst>
                              <p:par>
                                <p:cTn id="294" presetID="9" presetClass="emph" presetSubtype="0" grpId="5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5" dur="indefinit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96" dur="indefinite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600"/>
                            </p:stCondLst>
                            <p:childTnLst>
                              <p:par>
                                <p:cTn id="298" presetID="9" presetClass="emph" presetSubtype="0" grpId="4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9" dur="indefinite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0" dur="indefinite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900"/>
                            </p:stCondLst>
                            <p:childTnLst>
                              <p:par>
                                <p:cTn id="302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2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500"/>
                            </p:stCondLst>
                            <p:childTnLst>
                              <p:par>
                                <p:cTn id="30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1" presetID="9" presetClass="emph" presetSubtype="0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indefinite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3" dur="indefinite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500"/>
                            </p:stCondLst>
                            <p:childTnLst>
                              <p:par>
                                <p:cTn id="31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9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-0.00625 L -0.17539 -0.20787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9" presetClass="emph" presetSubtype="0" grpId="6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7" dur="indefinite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8" dur="indefinite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23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6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900"/>
                            </p:stCondLst>
                            <p:childTnLst>
                              <p:par>
                                <p:cTn id="346" presetID="9" presetClass="emph" presetSubtype="0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7" dur="indefinite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48" dur="indefinite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200"/>
                            </p:stCondLst>
                            <p:childTnLst>
                              <p:par>
                                <p:cTn id="350" presetID="9" presetClass="emph" presetSubtype="0" grpId="7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1" dur="indefinite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52" dur="indefinite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3500"/>
                            </p:stCondLst>
                            <p:childTnLst>
                              <p:par>
                                <p:cTn id="354" presetID="9" presetClass="emph" presetSubtype="0" grpId="6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5" dur="indefinite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6" dur="indefinite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800"/>
                            </p:stCondLst>
                            <p:childTnLst>
                              <p:par>
                                <p:cTn id="358" presetID="9" presetClass="emph" presetSubtype="0" grpId="7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9" dur="indefinite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60" dur="indefinite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4100"/>
                            </p:stCondLst>
                            <p:childTnLst>
                              <p:par>
                                <p:cTn id="362" presetID="9" presetClass="emph" presetSubtype="0" grpId="6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3" dur="indefinite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4" dur="indefinite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44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7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5000"/>
                            </p:stCondLst>
                            <p:childTnLst>
                              <p:par>
                                <p:cTn id="372" presetID="9" presetClass="emph" presetSubtype="0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3" dur="indefinite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4" dur="indefinite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5300"/>
                            </p:stCondLst>
                            <p:childTnLst>
                              <p:par>
                                <p:cTn id="376" presetID="9" presetClass="emph" presetSubtype="0" grpId="7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7" dur="indefinite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8" dur="indefinite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600"/>
                            </p:stCondLst>
                            <p:childTnLst>
                              <p:par>
                                <p:cTn id="380" presetID="9" presetClass="emph" presetSubtype="0" grpId="6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1" dur="indefinite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82" dur="indefinite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5900"/>
                            </p:stCondLst>
                            <p:childTnLst>
                              <p:par>
                                <p:cTn id="384" presetID="9" presetClass="emph" presetSubtype="0" grpId="7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5" dur="indefinite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86" dur="indefinite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6200"/>
                            </p:stCondLst>
                            <p:childTnLst>
                              <p:par>
                                <p:cTn id="388" presetID="9" presetClass="emph" presetSubtype="0" grpId="6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9" dur="indefinite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0" dur="indefinite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6500"/>
                            </p:stCondLst>
                            <p:childTnLst>
                              <p:par>
                                <p:cTn id="392" presetID="9" presetClass="emph" presetSubtype="0" grpId="7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3" dur="indefinite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94" dur="indefinite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6800"/>
                            </p:stCondLst>
                            <p:childTnLst>
                              <p:par>
                                <p:cTn id="396" presetID="9" presetClass="emph" presetSubtype="0" grpId="6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7" dur="indefinite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8" dur="indefinite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71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74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7700"/>
                            </p:stCondLst>
                            <p:childTnLst>
                              <p:par>
                                <p:cTn id="4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7700"/>
                            </p:stCondLst>
                            <p:childTnLst>
                              <p:par>
                                <p:cTn id="409" presetID="9" presetClass="emph" presetSubtype="0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indefinite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11" dur="indefinite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7700"/>
                            </p:stCondLst>
                            <p:childTnLst>
                              <p:par>
                                <p:cTn id="413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5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8500"/>
                            </p:stCondLst>
                            <p:childTnLst>
                              <p:par>
                                <p:cTn id="426" presetID="9" presetClass="emph" presetSubtype="0" grpId="6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7" dur="indefinite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8" dur="indefinite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8700"/>
                            </p:stCondLst>
                            <p:childTnLst>
                              <p:par>
                                <p:cTn id="430" presetID="9" presetClass="emph" presetSubtype="0" grpId="2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1" dur="indefinite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32" dur="indefinite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890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9100"/>
                            </p:stCondLst>
                            <p:childTnLst>
                              <p:par>
                                <p:cTn id="437" presetID="9" presetClass="emph" presetSubtype="0" grpId="3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8" dur="indefinite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9" dur="indefinite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41" presetID="9" presetClass="emph" presetSubtype="0" grpId="7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2" dur="indefinite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43" dur="indefinite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45" presetID="9" presetClass="emph" presetSubtype="0" grpId="6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6" dur="indefinit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7" dur="indefinite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9700"/>
                            </p:stCondLst>
                            <p:childTnLst>
                              <p:par>
                                <p:cTn id="449" presetID="9" presetClass="emph" presetSubtype="0" grpId="2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0" dur="indefinite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1" dur="indefinite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99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0100"/>
                            </p:stCondLst>
                            <p:childTnLst>
                              <p:par>
                                <p:cTn id="456" presetID="9" presetClass="emph" presetSubtype="0" grpId="3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7" dur="indefinite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58" dur="indefinite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300"/>
                            </p:stCondLst>
                            <p:childTnLst>
                              <p:par>
                                <p:cTn id="460" presetID="9" presetClass="emph" presetSubtype="0" grpId="7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1" dur="indefinite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62" dur="indefinite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4" presetID="9" presetClass="emph" presetSubtype="0" grpId="6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5" dur="indefinite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66" dur="indefinite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0700"/>
                            </p:stCondLst>
                            <p:childTnLst>
                              <p:par>
                                <p:cTn id="468" presetID="9" presetClass="emph" presetSubtype="0" grpId="7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9" dur="indefinite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70" dur="indefinite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7" grpId="1" animBg="1"/>
      <p:bldP spid="498" grpId="0" animBg="1"/>
      <p:bldP spid="498" grpId="1" animBg="1"/>
      <p:bldP spid="189" grpId="0" animBg="1"/>
      <p:bldP spid="189" grpId="1" animBg="1"/>
      <p:bldP spid="256" grpId="0" animBg="1"/>
      <p:bldP spid="256" grpId="1" animBg="1"/>
      <p:bldP spid="343" grpId="0" animBg="1"/>
      <p:bldP spid="343" grpId="1" animBg="1"/>
      <p:bldP spid="369" grpId="0" animBg="1"/>
      <p:bldP spid="369" grpId="1" animBg="1"/>
      <p:bldP spid="263" grpId="0" animBg="1"/>
      <p:bldP spid="263" grpId="1" animBg="1"/>
      <p:bldP spid="261" grpId="0" animBg="1"/>
      <p:bldP spid="261" grpId="1" animBg="1"/>
      <p:bldP spid="262" grpId="0" animBg="1"/>
      <p:bldP spid="262" grpId="1" animBg="1"/>
      <p:bldP spid="265" grpId="0" animBg="1"/>
      <p:bldP spid="265" grpId="1" animBg="1"/>
      <p:bldP spid="264" grpId="0" animBg="1"/>
      <p:bldP spid="264" grpId="1" animBg="1"/>
      <p:bldP spid="257" grpId="0" animBg="1"/>
      <p:bldP spid="257" grpId="1" animBg="1"/>
      <p:bldP spid="368" grpId="0" animBg="1"/>
      <p:bldP spid="368" grpId="1" animBg="1"/>
      <p:bldP spid="368" grpId="2" animBg="1"/>
      <p:bldP spid="368" grpId="3" animBg="1"/>
      <p:bldP spid="497" grpId="0" animBg="1"/>
      <p:bldP spid="497" grpId="1" animBg="1"/>
      <p:bldP spid="186" grpId="0" animBg="1"/>
      <p:bldP spid="186" grpId="1" animBg="1"/>
      <p:bldP spid="186" grpId="2" animBg="1"/>
      <p:bldP spid="186" grpId="3" animBg="1"/>
      <p:bldP spid="188" grpId="0" animBg="1"/>
      <p:bldP spid="188" grpId="1" animBg="1"/>
      <p:bldP spid="188" grpId="2" animBg="1"/>
      <p:bldP spid="188" grpId="3" animBg="1"/>
      <p:bldP spid="260" grpId="0" animBg="1"/>
      <p:bldP spid="260" grpId="1" animBg="1"/>
      <p:bldP spid="342" grpId="0" animBg="1"/>
      <p:bldP spid="342" grpId="1" animBg="1"/>
      <p:bldP spid="342" grpId="2" animBg="1"/>
      <p:bldP spid="342" grpId="3" animBg="1"/>
      <p:bldP spid="243" grpId="0" animBg="1"/>
      <p:bldP spid="243" grpId="1" animBg="1"/>
      <p:bldP spid="243" grpId="2" animBg="1"/>
      <p:bldP spid="243" grpId="3" animBg="1"/>
      <p:bldP spid="243" grpId="4" animBg="1"/>
      <p:bldP spid="243" grpId="5" animBg="1"/>
      <p:bldP spid="243" grpId="6" animBg="1"/>
      <p:bldP spid="243" grpId="7" animBg="1"/>
      <p:bldP spid="242" grpId="0" animBg="1"/>
      <p:bldP spid="242" grpId="1" animBg="1"/>
      <p:bldP spid="242" grpId="2" animBg="1"/>
      <p:bldP spid="242" grpId="3" animBg="1"/>
      <p:bldP spid="242" grpId="4" animBg="1"/>
      <p:bldP spid="242" grpId="5" animBg="1"/>
      <p:bldP spid="242" grpId="6" animBg="1"/>
      <p:bldP spid="242" grpId="7" animBg="1"/>
      <p:bldP spid="241" grpId="0" animBg="1"/>
      <p:bldP spid="241" grpId="1" animBg="1"/>
      <p:bldP spid="241" grpId="2" animBg="1"/>
      <p:bldP spid="241" grpId="3" animBg="1"/>
      <p:bldP spid="241" grpId="4" animBg="1"/>
      <p:bldP spid="241" grpId="5" animBg="1"/>
      <p:bldP spid="241" grpId="6" animBg="1"/>
      <p:bldP spid="241" grpId="7" animBg="1"/>
      <p:bldP spid="249" grpId="0" animBg="1"/>
      <p:bldP spid="249" grpId="1" animBg="1"/>
      <p:bldP spid="249" grpId="2" animBg="1"/>
      <p:bldP spid="249" grpId="3" animBg="1"/>
      <p:bldP spid="249" grpId="4" animBg="1"/>
      <p:bldP spid="249" grpId="5" animBg="1"/>
      <p:bldP spid="249" grpId="6" animBg="1"/>
      <p:bldP spid="249" grpId="7" animBg="1"/>
      <p:bldP spid="248" grpId="0" animBg="1"/>
      <p:bldP spid="248" grpId="1" animBg="1"/>
      <p:bldP spid="248" grpId="2" animBg="1"/>
      <p:bldP spid="248" grpId="3" animBg="1"/>
      <p:bldP spid="248" grpId="4" animBg="1"/>
      <p:bldP spid="248" grpId="5" animBg="1"/>
      <p:bldP spid="248" grpId="6" animBg="1"/>
      <p:bldP spid="248" grpId="7" animBg="1"/>
      <p:bldP spid="247" grpId="0" animBg="1"/>
      <p:bldP spid="247" grpId="1" animBg="1"/>
      <p:bldP spid="247" grpId="2" animBg="1"/>
      <p:bldP spid="247" grpId="3" animBg="1"/>
      <p:bldP spid="247" grpId="4" animBg="1"/>
      <p:bldP spid="247" grpId="5" animBg="1"/>
      <p:bldP spid="247" grpId="6" animBg="1"/>
      <p:bldP spid="247" grpId="7" animBg="1"/>
      <p:bldP spid="255" grpId="0" animBg="1"/>
      <p:bldP spid="255" grpId="1" animBg="1"/>
      <p:bldP spid="255" grpId="2" animBg="1"/>
      <p:bldP spid="255" grpId="3" animBg="1"/>
      <p:bldP spid="255" grpId="4" animBg="1"/>
      <p:bldP spid="255" grpId="5" animBg="1"/>
      <p:bldP spid="255" grpId="6" animBg="1"/>
      <p:bldP spid="255" grpId="7" animBg="1"/>
      <p:bldP spid="254" grpId="0" animBg="1"/>
      <p:bldP spid="254" grpId="1" animBg="1"/>
      <p:bldP spid="254" grpId="2" animBg="1"/>
      <p:bldP spid="254" grpId="3" animBg="1"/>
      <p:bldP spid="254" grpId="4" animBg="1"/>
      <p:bldP spid="254" grpId="5" animBg="1"/>
      <p:bldP spid="254" grpId="6" animBg="1"/>
      <p:bldP spid="254" grpId="7" animBg="1"/>
      <p:bldP spid="253" grpId="0" animBg="1"/>
      <p:bldP spid="253" grpId="1" animBg="1"/>
      <p:bldP spid="253" grpId="3" animBg="1"/>
      <p:bldP spid="253" grpId="4" animBg="1"/>
      <p:bldP spid="253" grpId="5" animBg="1"/>
      <p:bldP spid="253" grpId="6" animBg="1"/>
      <p:bldP spid="253" grpId="7" animBg="1"/>
      <p:bldP spid="253" grpId="8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13AC536-1E7A-B84A-BDC4-2A2EDB6D718C}"/>
              </a:ext>
            </a:extLst>
          </p:cNvPr>
          <p:cNvSpPr/>
          <p:nvPr/>
        </p:nvSpPr>
        <p:spPr>
          <a:xfrm>
            <a:off x="407894" y="3963754"/>
            <a:ext cx="2765612" cy="808201"/>
          </a:xfrm>
          <a:prstGeom prst="roundRect">
            <a:avLst>
              <a:gd name="adj" fmla="val 4124"/>
            </a:avLst>
          </a:prstGeom>
          <a:solidFill>
            <a:srgbClr val="B2E08A">
              <a:alpha val="50588"/>
            </a:srgbClr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37D04D-7863-C44B-AC2E-5B9FEB947EDC}"/>
              </a:ext>
            </a:extLst>
          </p:cNvPr>
          <p:cNvSpPr/>
          <p:nvPr/>
        </p:nvSpPr>
        <p:spPr>
          <a:xfrm>
            <a:off x="407894" y="2409777"/>
            <a:ext cx="2765612" cy="1476423"/>
          </a:xfrm>
          <a:prstGeom prst="roundRect">
            <a:avLst>
              <a:gd name="adj" fmla="val 4124"/>
            </a:avLst>
          </a:prstGeom>
          <a:solidFill>
            <a:srgbClr val="FDBF6F">
              <a:alpha val="50196"/>
            </a:srgbClr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15FC15-A48A-D94C-AA8A-256DACF37FBC}"/>
              </a:ext>
            </a:extLst>
          </p:cNvPr>
          <p:cNvSpPr/>
          <p:nvPr/>
        </p:nvSpPr>
        <p:spPr>
          <a:xfrm>
            <a:off x="407894" y="731648"/>
            <a:ext cx="2765612" cy="1608140"/>
          </a:xfrm>
          <a:prstGeom prst="roundRect">
            <a:avLst>
              <a:gd name="adj" fmla="val 4124"/>
            </a:avLst>
          </a:prstGeom>
          <a:solidFill>
            <a:srgbClr val="A6CEE4">
              <a:alpha val="50588"/>
            </a:srgbClr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860C2-9CBD-A44D-BB79-BBFEFDAE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4" y="5864973"/>
            <a:ext cx="10515600" cy="818216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Cost Analysis – Block NLJ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48C3E36-D370-C542-B142-BA141EEEC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292274"/>
                  </p:ext>
                </p:extLst>
              </p:nvPr>
            </p:nvGraphicFramePr>
            <p:xfrm>
              <a:off x="3617258" y="583396"/>
              <a:ext cx="8032378" cy="27350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6226">
                      <a:extLst>
                        <a:ext uri="{9D8B030D-6E8A-4147-A177-3AD203B41FA5}">
                          <a16:colId xmlns:a16="http://schemas.microsoft.com/office/drawing/2014/main" val="2429938724"/>
                        </a:ext>
                      </a:extLst>
                    </a:gridCol>
                    <a:gridCol w="1230023">
                      <a:extLst>
                        <a:ext uri="{9D8B030D-6E8A-4147-A177-3AD203B41FA5}">
                          <a16:colId xmlns:a16="http://schemas.microsoft.com/office/drawing/2014/main" val="3679284495"/>
                        </a:ext>
                      </a:extLst>
                    </a:gridCol>
                    <a:gridCol w="1341082">
                      <a:extLst>
                        <a:ext uri="{9D8B030D-6E8A-4147-A177-3AD203B41FA5}">
                          <a16:colId xmlns:a16="http://schemas.microsoft.com/office/drawing/2014/main" val="2845687538"/>
                        </a:ext>
                      </a:extLst>
                    </a:gridCol>
                    <a:gridCol w="2313776">
                      <a:extLst>
                        <a:ext uri="{9D8B030D-6E8A-4147-A177-3AD203B41FA5}">
                          <a16:colId xmlns:a16="http://schemas.microsoft.com/office/drawing/2014/main" val="517059819"/>
                        </a:ext>
                      </a:extLst>
                    </a:gridCol>
                    <a:gridCol w="1201271">
                      <a:extLst>
                        <a:ext uri="{9D8B030D-6E8A-4147-A177-3AD203B41FA5}">
                          <a16:colId xmlns:a16="http://schemas.microsoft.com/office/drawing/2014/main" val="34124794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Algorithm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Naïve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Page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Block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Index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6005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(inner: S)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𝑛𝑀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𝑁𝑀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13344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(B = 102)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40,000,500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500,500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500+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500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100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1000=5500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2377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(inner: R)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𝑚𝑁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𝑁𝑀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699680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(B = 102)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50,001,000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501,000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1000+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1000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100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500=6000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61526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Effect of Buffer Size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𝐵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&gt; 500 →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𝑁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+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𝑀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=1500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𝐵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&gt; 500 →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𝑁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+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527836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48C3E36-D370-C542-B142-BA141EEEC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6292274"/>
                  </p:ext>
                </p:extLst>
              </p:nvPr>
            </p:nvGraphicFramePr>
            <p:xfrm>
              <a:off x="3617258" y="583396"/>
              <a:ext cx="8032378" cy="27350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6226">
                      <a:extLst>
                        <a:ext uri="{9D8B030D-6E8A-4147-A177-3AD203B41FA5}">
                          <a16:colId xmlns:a16="http://schemas.microsoft.com/office/drawing/2014/main" val="2429938724"/>
                        </a:ext>
                      </a:extLst>
                    </a:gridCol>
                    <a:gridCol w="1230023">
                      <a:extLst>
                        <a:ext uri="{9D8B030D-6E8A-4147-A177-3AD203B41FA5}">
                          <a16:colId xmlns:a16="http://schemas.microsoft.com/office/drawing/2014/main" val="3679284495"/>
                        </a:ext>
                      </a:extLst>
                    </a:gridCol>
                    <a:gridCol w="1341082">
                      <a:extLst>
                        <a:ext uri="{9D8B030D-6E8A-4147-A177-3AD203B41FA5}">
                          <a16:colId xmlns:a16="http://schemas.microsoft.com/office/drawing/2014/main" val="2845687538"/>
                        </a:ext>
                      </a:extLst>
                    </a:gridCol>
                    <a:gridCol w="2313776">
                      <a:extLst>
                        <a:ext uri="{9D8B030D-6E8A-4147-A177-3AD203B41FA5}">
                          <a16:colId xmlns:a16="http://schemas.microsoft.com/office/drawing/2014/main" val="517059819"/>
                        </a:ext>
                      </a:extLst>
                    </a:gridCol>
                    <a:gridCol w="1201271">
                      <a:extLst>
                        <a:ext uri="{9D8B030D-6E8A-4147-A177-3AD203B41FA5}">
                          <a16:colId xmlns:a16="http://schemas.microsoft.com/office/drawing/2014/main" val="34124794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Algorithm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Naïve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Page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Block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Index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6005557"/>
                      </a:ext>
                    </a:extLst>
                  </a:tr>
                  <a:tr h="49657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(inner: S)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58763" t="-75000" r="-395876" b="-3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36792" t="-75000" r="-262264" b="-3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96154" t="-75000" r="-52747" b="-3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81334478"/>
                      </a:ext>
                    </a:extLst>
                  </a:tr>
                  <a:tr h="502285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(B = 102)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8763" t="-175000" r="-395876" b="-2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6792" t="-175000" r="-262264" b="-2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6154" t="-175000" r="-52747" b="-2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2377792"/>
                      </a:ext>
                    </a:extLst>
                  </a:tr>
                  <a:tr h="4965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(inner: R)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58763" t="-282051" r="-395876" b="-1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36792" t="-282051" r="-262264" b="-1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96154" t="-282051" r="-52747" b="-1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69968033"/>
                      </a:ext>
                    </a:extLst>
                  </a:tr>
                  <a:tr h="4979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(B = 102)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8763" t="-372500" r="-395876" b="-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6792" t="-372500" r="-262264" b="-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6154" t="-372500" r="-52747" b="-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61526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Effect of Buffer Size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000" t="-651724" r="-24935" b="-1034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𝐵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&gt; 500 →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𝑁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+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527836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74BAB-511C-7C4D-8D28-9C92B5AF9D06}"/>
                  </a:ext>
                </a:extLst>
              </p:cNvPr>
              <p:cNvSpPr txBox="1"/>
              <p:nvPr/>
            </p:nvSpPr>
            <p:spPr>
              <a:xfrm>
                <a:off x="542364" y="731648"/>
                <a:ext cx="291353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R – Loans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(</a:t>
                </a:r>
                <a:r>
                  <a:rPr lang="en-US" b="1" i="1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</a:t>
                </a:r>
                <a:r>
                  <a:rPr lang="en-US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eid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date, duration, …)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500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40,000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Tuples per page: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 – Students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(</a:t>
                </a:r>
                <a:r>
                  <a:rPr lang="en-US" b="1" i="1" u="sng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name, major, …)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1000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100,000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Tuples per page: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B buffer size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≤102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74BAB-511C-7C4D-8D28-9C92B5AF9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4" y="731648"/>
                <a:ext cx="2913530" cy="3970318"/>
              </a:xfrm>
              <a:prstGeom prst="rect">
                <a:avLst/>
              </a:prstGeom>
              <a:blipFill>
                <a:blip r:embed="rId4"/>
                <a:stretch>
                  <a:fillRect l="-1732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E08AEBC-2DD1-1E44-A622-05D783476AC9}"/>
              </a:ext>
            </a:extLst>
          </p:cNvPr>
          <p:cNvSpPr txBox="1"/>
          <p:nvPr/>
        </p:nvSpPr>
        <p:spPr>
          <a:xfrm>
            <a:off x="7470850" y="3886200"/>
            <a:ext cx="4313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Even better implementation but …</a:t>
            </a: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What if we have an index on the inner relation?</a:t>
            </a:r>
          </a:p>
        </p:txBody>
      </p:sp>
    </p:spTree>
    <p:extLst>
      <p:ext uri="{BB962C8B-B14F-4D97-AF65-F5344CB8AC3E}">
        <p14:creationId xmlns:p14="http://schemas.microsoft.com/office/powerpoint/2010/main" val="5634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B7FC93-37EE-3843-B3E6-8113471BFE7F}"/>
              </a:ext>
            </a:extLst>
          </p:cNvPr>
          <p:cNvSpPr/>
          <p:nvPr/>
        </p:nvSpPr>
        <p:spPr>
          <a:xfrm>
            <a:off x="559334" y="5949362"/>
            <a:ext cx="5096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Query Processing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6C840D4-307A-2749-A95C-18F17D884272}"/>
              </a:ext>
            </a:extLst>
          </p:cNvPr>
          <p:cNvSpPr/>
          <p:nvPr/>
        </p:nvSpPr>
        <p:spPr>
          <a:xfrm>
            <a:off x="559334" y="1088584"/>
            <a:ext cx="2813148" cy="1371600"/>
          </a:xfrm>
          <a:prstGeom prst="roundRect">
            <a:avLst>
              <a:gd name="adj" fmla="val 476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</a:p>
          <a:p>
            <a:r>
              <a:rPr lang="en-US" sz="2400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where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&gt;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r>
              <a:rPr lang="en-US" sz="2400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order by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b;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A6222E-D930-ED4C-82D6-3F8322F6CC14}"/>
              </a:ext>
            </a:extLst>
          </p:cNvPr>
          <p:cNvGrpSpPr/>
          <p:nvPr/>
        </p:nvGrpSpPr>
        <p:grpSpPr>
          <a:xfrm>
            <a:off x="3372482" y="341884"/>
            <a:ext cx="3956976" cy="2552942"/>
            <a:chOff x="3372482" y="341884"/>
            <a:chExt cx="3956976" cy="255294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D320A89-3E87-974A-9C20-651166BD5C4B}"/>
                    </a:ext>
                  </a:extLst>
                </p:cNvPr>
                <p:cNvSpPr txBox="1"/>
                <p:nvPr/>
              </p:nvSpPr>
              <p:spPr>
                <a:xfrm>
                  <a:off x="4141292" y="1427077"/>
                  <a:ext cx="12714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&gt;5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D320A89-3E87-974A-9C20-651166BD5C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1292" y="1427077"/>
                  <a:ext cx="127143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980" t="-4348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C46FD51-75A9-3245-BCAC-CFCAADF6651F}"/>
                </a:ext>
              </a:extLst>
            </p:cNvPr>
            <p:cNvGrpSpPr/>
            <p:nvPr/>
          </p:nvGrpSpPr>
          <p:grpSpPr>
            <a:xfrm>
              <a:off x="5991682" y="625154"/>
              <a:ext cx="778330" cy="2269672"/>
              <a:chOff x="5706835" y="448743"/>
              <a:chExt cx="778330" cy="226967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Rounded Rectangle 14">
                    <a:extLst>
                      <a:ext uri="{FF2B5EF4-FFF2-40B4-BE49-F238E27FC236}">
                        <a16:creationId xmlns:a16="http://schemas.microsoft.com/office/drawing/2014/main" id="{79599004-6A96-3C4F-9250-975DF56D532F}"/>
                      </a:ext>
                    </a:extLst>
                  </p:cNvPr>
                  <p:cNvSpPr/>
                  <p:nvPr/>
                </p:nvSpPr>
                <p:spPr>
                  <a:xfrm>
                    <a:off x="5706835" y="2244886"/>
                    <a:ext cx="778330" cy="473529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5" name="Rounded Rectangle 14">
                    <a:extLst>
                      <a:ext uri="{FF2B5EF4-FFF2-40B4-BE49-F238E27FC236}">
                        <a16:creationId xmlns:a16="http://schemas.microsoft.com/office/drawing/2014/main" id="{79599004-6A96-3C4F-9250-975DF56D53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6835" y="2244886"/>
                    <a:ext cx="778330" cy="473529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Rounded Rectangle 15">
                    <a:extLst>
                      <a:ext uri="{FF2B5EF4-FFF2-40B4-BE49-F238E27FC236}">
                        <a16:creationId xmlns:a16="http://schemas.microsoft.com/office/drawing/2014/main" id="{02E10C75-9422-0845-A0EC-69E0CE9C4E06}"/>
                      </a:ext>
                    </a:extLst>
                  </p:cNvPr>
                  <p:cNvSpPr/>
                  <p:nvPr/>
                </p:nvSpPr>
                <p:spPr>
                  <a:xfrm>
                    <a:off x="5706835" y="1363143"/>
                    <a:ext cx="778330" cy="473529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&gt;5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6" name="Rounded Rectangle 15">
                    <a:extLst>
                      <a:ext uri="{FF2B5EF4-FFF2-40B4-BE49-F238E27FC236}">
                        <a16:creationId xmlns:a16="http://schemas.microsoft.com/office/drawing/2014/main" id="{02E10C75-9422-0845-A0EC-69E0CE9C4E0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6835" y="1363143"/>
                    <a:ext cx="778330" cy="473529"/>
                  </a:xfrm>
                  <a:prstGeom prst="round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Rounded Rectangle 16">
                    <a:extLst>
                      <a:ext uri="{FF2B5EF4-FFF2-40B4-BE49-F238E27FC236}">
                        <a16:creationId xmlns:a16="http://schemas.microsoft.com/office/drawing/2014/main" id="{49C8FF47-EF18-5B4A-86F9-588EBEE7F75E}"/>
                      </a:ext>
                    </a:extLst>
                  </p:cNvPr>
                  <p:cNvSpPr/>
                  <p:nvPr/>
                </p:nvSpPr>
                <p:spPr>
                  <a:xfrm>
                    <a:off x="5706835" y="448743"/>
                    <a:ext cx="778330" cy="473529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7" name="Rounded Rectangle 16">
                    <a:extLst>
                      <a:ext uri="{FF2B5EF4-FFF2-40B4-BE49-F238E27FC236}">
                        <a16:creationId xmlns:a16="http://schemas.microsoft.com/office/drawing/2014/main" id="{49C8FF47-EF18-5B4A-86F9-588EBEE7F75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6835" y="448743"/>
                    <a:ext cx="778330" cy="473529"/>
                  </a:xfrm>
                  <a:prstGeom prst="round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A3E4428-7D87-DE40-8C43-0332A3296762}"/>
                  </a:ext>
                </a:extLst>
              </p:cNvPr>
              <p:cNvCxnSpPr>
                <a:stCxn id="15" idx="0"/>
                <a:endCxn id="16" idx="2"/>
              </p:cNvCxnSpPr>
              <p:nvPr/>
            </p:nvCxnSpPr>
            <p:spPr>
              <a:xfrm flipV="1">
                <a:off x="6096000" y="1836672"/>
                <a:ext cx="0" cy="40821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0E5E4024-E382-6841-8ADB-4BF6035C8231}"/>
                  </a:ext>
                </a:extLst>
              </p:cNvPr>
              <p:cNvCxnSpPr>
                <a:cxnSpLocks/>
                <a:stCxn id="16" idx="0"/>
                <a:endCxn id="17" idx="2"/>
              </p:cNvCxnSpPr>
              <p:nvPr/>
            </p:nvCxnSpPr>
            <p:spPr>
              <a:xfrm flipV="1">
                <a:off x="6096000" y="922272"/>
                <a:ext cx="0" cy="44087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58E438-D1F5-724B-ABDB-E01CFC228F8F}"/>
                </a:ext>
              </a:extLst>
            </p:cNvPr>
            <p:cNvSpPr txBox="1"/>
            <p:nvPr/>
          </p:nvSpPr>
          <p:spPr>
            <a:xfrm>
              <a:off x="5282103" y="341884"/>
              <a:ext cx="2047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Logical Query Plan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8B4FF21-AFB0-594C-9CCC-995D124B1744}"/>
                </a:ext>
              </a:extLst>
            </p:cNvPr>
            <p:cNvSpPr txBox="1"/>
            <p:nvPr/>
          </p:nvSpPr>
          <p:spPr>
            <a:xfrm>
              <a:off x="3737421" y="1797320"/>
              <a:ext cx="21874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Query Parser </a:t>
              </a:r>
            </a:p>
            <a:p>
              <a:pPr algn="ctr"/>
              <a:r>
                <a:rPr lang="en-US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parses/rewrites plan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57F1F18-64C5-D84C-8E8E-6B3F8FBB8D3E}"/>
                </a:ext>
              </a:extLst>
            </p:cNvPr>
            <p:cNvCxnSpPr>
              <a:stCxn id="5" idx="3"/>
              <a:endCxn id="16" idx="1"/>
            </p:cNvCxnSpPr>
            <p:nvPr/>
          </p:nvCxnSpPr>
          <p:spPr>
            <a:xfrm>
              <a:off x="3372482" y="1774384"/>
              <a:ext cx="2619200" cy="1935"/>
            </a:xfrm>
            <a:prstGeom prst="straightConnector1">
              <a:avLst/>
            </a:prstGeom>
            <a:ln w="19050">
              <a:solidFill>
                <a:srgbClr val="31A12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12F34CD-0BC1-F749-8710-2AD8FD7C0A56}"/>
              </a:ext>
            </a:extLst>
          </p:cNvPr>
          <p:cNvGrpSpPr/>
          <p:nvPr/>
        </p:nvGrpSpPr>
        <p:grpSpPr>
          <a:xfrm>
            <a:off x="6770012" y="341884"/>
            <a:ext cx="4762093" cy="2551034"/>
            <a:chOff x="6770012" y="341884"/>
            <a:chExt cx="4762093" cy="255103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9E8255-ACAA-0747-8416-25A49A427C5A}"/>
                </a:ext>
              </a:extLst>
            </p:cNvPr>
            <p:cNvSpPr txBox="1"/>
            <p:nvPr/>
          </p:nvSpPr>
          <p:spPr>
            <a:xfrm>
              <a:off x="8300130" y="341884"/>
              <a:ext cx="3231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Optimized Physical Query Plan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08CECE4-7431-544A-B101-F98720EB393F}"/>
                </a:ext>
              </a:extLst>
            </p:cNvPr>
            <p:cNvGrpSpPr/>
            <p:nvPr/>
          </p:nvGrpSpPr>
          <p:grpSpPr>
            <a:xfrm>
              <a:off x="9000047" y="623246"/>
              <a:ext cx="1866687" cy="2269672"/>
              <a:chOff x="9608000" y="354177"/>
              <a:chExt cx="1866687" cy="2269672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9B5136C-32C4-924E-8B5D-511299B4ABD7}"/>
                  </a:ext>
                </a:extLst>
              </p:cNvPr>
              <p:cNvGrpSpPr/>
              <p:nvPr/>
            </p:nvGrpSpPr>
            <p:grpSpPr>
              <a:xfrm>
                <a:off x="9608000" y="354177"/>
                <a:ext cx="778330" cy="2269672"/>
                <a:chOff x="5706835" y="448743"/>
                <a:chExt cx="778330" cy="2269672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6" name="Rounded Rectangle 35">
                      <a:extLst>
                        <a:ext uri="{FF2B5EF4-FFF2-40B4-BE49-F238E27FC236}">
                          <a16:creationId xmlns:a16="http://schemas.microsoft.com/office/drawing/2014/main" id="{77923B02-FD76-0D4E-A7E0-CF35ECEB2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6835" y="2244886"/>
                      <a:ext cx="778330" cy="473529"/>
                    </a:xfrm>
                    <a:prstGeom prst="round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36" name="Rounded Rectangle 35">
                      <a:extLst>
                        <a:ext uri="{FF2B5EF4-FFF2-40B4-BE49-F238E27FC236}">
                          <a16:creationId xmlns:a16="http://schemas.microsoft.com/office/drawing/2014/main" id="{77923B02-FD76-0D4E-A7E0-CF35ECEB202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06835" y="2244886"/>
                      <a:ext cx="778330" cy="473529"/>
                    </a:xfrm>
                    <a:prstGeom prst="round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7" name="Rounded Rectangle 36">
                      <a:extLst>
                        <a:ext uri="{FF2B5EF4-FFF2-40B4-BE49-F238E27FC236}">
                          <a16:creationId xmlns:a16="http://schemas.microsoft.com/office/drawing/2014/main" id="{0398C5BB-5D01-AE45-A925-49710C542B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6835" y="1363143"/>
                      <a:ext cx="778330" cy="473529"/>
                    </a:xfrm>
                    <a:prstGeom prst="round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&gt;5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37" name="Rounded Rectangle 36">
                      <a:extLst>
                        <a:ext uri="{FF2B5EF4-FFF2-40B4-BE49-F238E27FC236}">
                          <a16:creationId xmlns:a16="http://schemas.microsoft.com/office/drawing/2014/main" id="{0398C5BB-5D01-AE45-A925-49710C542BE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06835" y="1363143"/>
                      <a:ext cx="778330" cy="473529"/>
                    </a:xfrm>
                    <a:prstGeom prst="round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8" name="Rounded Rectangle 37">
                      <a:extLst>
                        <a:ext uri="{FF2B5EF4-FFF2-40B4-BE49-F238E27FC236}">
                          <a16:creationId xmlns:a16="http://schemas.microsoft.com/office/drawing/2014/main" id="{984060EB-8368-854F-A95C-5707F366F4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6835" y="448743"/>
                      <a:ext cx="778330" cy="473529"/>
                    </a:xfrm>
                    <a:prstGeom prst="round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38" name="Rounded Rectangle 37">
                      <a:extLst>
                        <a:ext uri="{FF2B5EF4-FFF2-40B4-BE49-F238E27FC236}">
                          <a16:creationId xmlns:a16="http://schemas.microsoft.com/office/drawing/2014/main" id="{984060EB-8368-854F-A95C-5707F366F4E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06835" y="448743"/>
                      <a:ext cx="778330" cy="473529"/>
                    </a:xfrm>
                    <a:prstGeom prst="round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808D1530-F08F-8F46-B01D-EAB48618E1FA}"/>
                    </a:ext>
                  </a:extLst>
                </p:cNvPr>
                <p:cNvCxnSpPr>
                  <a:stCxn id="36" idx="0"/>
                  <a:endCxn id="37" idx="2"/>
                </p:cNvCxnSpPr>
                <p:nvPr/>
              </p:nvCxnSpPr>
              <p:spPr>
                <a:xfrm flipV="1">
                  <a:off x="6096000" y="1836672"/>
                  <a:ext cx="0" cy="408214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CC9E0184-026C-1245-8057-43852F87FBB0}"/>
                    </a:ext>
                  </a:extLst>
                </p:cNvPr>
                <p:cNvCxnSpPr>
                  <a:cxnSpLocks/>
                  <a:stCxn id="37" idx="0"/>
                  <a:endCxn id="38" idx="2"/>
                </p:cNvCxnSpPr>
                <p:nvPr/>
              </p:nvCxnSpPr>
              <p:spPr>
                <a:xfrm flipV="1">
                  <a:off x="6096000" y="922272"/>
                  <a:ext cx="0" cy="440871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28A1BE6-5050-6343-BBE8-6F79FD239B86}"/>
                  </a:ext>
                </a:extLst>
              </p:cNvPr>
              <p:cNvSpPr txBox="1"/>
              <p:nvPr/>
            </p:nvSpPr>
            <p:spPr>
              <a:xfrm>
                <a:off x="10386330" y="2216867"/>
                <a:ext cx="10454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Helvetica Neue Thin" panose="020B0403020202020204" pitchFamily="34" charset="0"/>
                    <a:ea typeface="Helvetica Neue Thin" panose="020B0403020202020204" pitchFamily="34" charset="0"/>
                    <a:cs typeface="Helvetica Neue" panose="02000503000000020004" pitchFamily="2" charset="0"/>
                  </a:rPr>
                  <a:t>Heap Scan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2867A9C-91EE-794E-8100-D5EA5E74E3D4}"/>
                  </a:ext>
                </a:extLst>
              </p:cNvPr>
              <p:cNvSpPr txBox="1"/>
              <p:nvPr/>
            </p:nvSpPr>
            <p:spPr>
              <a:xfrm>
                <a:off x="10373039" y="1374448"/>
                <a:ext cx="9156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Helvetica Neue Thin" panose="020B0403020202020204" pitchFamily="34" charset="0"/>
                    <a:ea typeface="Helvetica Neue Thin" panose="020B0403020202020204" pitchFamily="34" charset="0"/>
                    <a:cs typeface="Helvetica Neue" panose="02000503000000020004" pitchFamily="2" charset="0"/>
                  </a:rPr>
                  <a:t> selection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E1EF17-D92A-F74A-86A8-10BDF44412BA}"/>
                  </a:ext>
                </a:extLst>
              </p:cNvPr>
              <p:cNvSpPr txBox="1"/>
              <p:nvPr/>
            </p:nvSpPr>
            <p:spPr>
              <a:xfrm>
                <a:off x="10187027" y="462427"/>
                <a:ext cx="1287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Helvetica Neue Thin" panose="020B0403020202020204" pitchFamily="34" charset="0"/>
                    <a:ea typeface="Helvetica Neue Thin" panose="020B0403020202020204" pitchFamily="34" charset="0"/>
                    <a:cs typeface="Helvetica Neue" panose="02000503000000020004" pitchFamily="2" charset="0"/>
                  </a:rPr>
                  <a:t>External merge</a:t>
                </a:r>
              </a:p>
              <a:p>
                <a:pPr algn="ctr"/>
                <a:r>
                  <a:rPr lang="en-US" sz="1400" dirty="0">
                    <a:latin typeface="Helvetica Neue Thin" panose="020B0403020202020204" pitchFamily="34" charset="0"/>
                    <a:ea typeface="Helvetica Neue Thin" panose="020B0403020202020204" pitchFamily="34" charset="0"/>
                    <a:cs typeface="Helvetica Neue" panose="02000503000000020004" pitchFamily="2" charset="0"/>
                  </a:rPr>
                  <a:t>sort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440C215-29D8-2241-8901-AA1B5B25E16D}"/>
                </a:ext>
              </a:extLst>
            </p:cNvPr>
            <p:cNvSpPr txBox="1"/>
            <p:nvPr/>
          </p:nvSpPr>
          <p:spPr>
            <a:xfrm>
              <a:off x="6794278" y="1835233"/>
              <a:ext cx="17956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Query Optimizer</a:t>
              </a:r>
            </a:p>
            <a:p>
              <a:pPr algn="ctr"/>
              <a:r>
                <a:rPr lang="en-US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selects operator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6F952E7-D340-9244-8EF9-9F3B22910700}"/>
                </a:ext>
              </a:extLst>
            </p:cNvPr>
            <p:cNvCxnSpPr>
              <a:cxnSpLocks/>
              <a:stCxn id="16" idx="3"/>
              <a:endCxn id="37" idx="1"/>
            </p:cNvCxnSpPr>
            <p:nvPr/>
          </p:nvCxnSpPr>
          <p:spPr>
            <a:xfrm flipV="1">
              <a:off x="6770012" y="1774411"/>
              <a:ext cx="2230035" cy="1908"/>
            </a:xfrm>
            <a:prstGeom prst="straightConnector1">
              <a:avLst/>
            </a:prstGeom>
            <a:ln w="25400">
              <a:solidFill>
                <a:srgbClr val="31A12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C9030BE4-ED80-714E-A9C2-0492D184E3AC}"/>
              </a:ext>
            </a:extLst>
          </p:cNvPr>
          <p:cNvSpPr txBox="1"/>
          <p:nvPr/>
        </p:nvSpPr>
        <p:spPr>
          <a:xfrm>
            <a:off x="961637" y="341884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SQL Query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C3919D-4A12-FA4F-BD4F-5DE10AD13BEB}"/>
              </a:ext>
            </a:extLst>
          </p:cNvPr>
          <p:cNvGrpSpPr/>
          <p:nvPr/>
        </p:nvGrpSpPr>
        <p:grpSpPr>
          <a:xfrm>
            <a:off x="5399495" y="2892919"/>
            <a:ext cx="5916490" cy="3208709"/>
            <a:chOff x="5399495" y="2892919"/>
            <a:chExt cx="5916490" cy="320870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42BA12E-A04C-0748-90A5-DC2C48504082}"/>
                </a:ext>
              </a:extLst>
            </p:cNvPr>
            <p:cNvSpPr txBox="1"/>
            <p:nvPr/>
          </p:nvSpPr>
          <p:spPr>
            <a:xfrm>
              <a:off x="9550284" y="3876477"/>
              <a:ext cx="17657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Query Executor </a:t>
              </a:r>
            </a:p>
            <a:p>
              <a:r>
                <a:rPr lang="en-US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instantiates operators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5B86661-BDF2-CE49-85DF-2757AC22217A}"/>
                </a:ext>
              </a:extLst>
            </p:cNvPr>
            <p:cNvGrpSpPr/>
            <p:nvPr/>
          </p:nvGrpSpPr>
          <p:grpSpPr>
            <a:xfrm>
              <a:off x="5399495" y="3204129"/>
              <a:ext cx="1926772" cy="2897499"/>
              <a:chOff x="7184571" y="3361983"/>
              <a:chExt cx="1926772" cy="2897499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AB5AF1AE-F114-1B42-8345-18248205DA02}"/>
                  </a:ext>
                </a:extLst>
              </p:cNvPr>
              <p:cNvSpPr/>
              <p:nvPr/>
            </p:nvSpPr>
            <p:spPr>
              <a:xfrm>
                <a:off x="7184571" y="5785953"/>
                <a:ext cx="1926772" cy="473529"/>
              </a:xfrm>
              <a:prstGeom prst="roundRect">
                <a:avLst/>
              </a:prstGeom>
              <a:solidFill>
                <a:srgbClr val="A6CEE4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Heap Scan(R)</a:t>
                </a: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D4623DB-DE43-1740-8E9B-7EADDD34575E}"/>
                  </a:ext>
                </a:extLst>
              </p:cNvPr>
              <p:cNvSpPr/>
              <p:nvPr/>
            </p:nvSpPr>
            <p:spPr>
              <a:xfrm>
                <a:off x="7184571" y="4996543"/>
                <a:ext cx="1926772" cy="473529"/>
              </a:xfrm>
              <a:prstGeom prst="roundRect">
                <a:avLst/>
              </a:prstGeom>
              <a:solidFill>
                <a:srgbClr val="A6CEE4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Select</a:t>
                </a:r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F74BA1DA-08E0-2E4D-B276-330FFA49006C}"/>
                  </a:ext>
                </a:extLst>
              </p:cNvPr>
              <p:cNvSpPr/>
              <p:nvPr/>
            </p:nvSpPr>
            <p:spPr>
              <a:xfrm>
                <a:off x="7184571" y="4207133"/>
                <a:ext cx="1926772" cy="473529"/>
              </a:xfrm>
              <a:prstGeom prst="roundRect">
                <a:avLst/>
              </a:prstGeom>
              <a:solidFill>
                <a:srgbClr val="2078B4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Sort (2-pass)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AEF1724-CD2F-6643-8739-425DF762AFDD}"/>
                  </a:ext>
                </a:extLst>
              </p:cNvPr>
              <p:cNvCxnSpPr>
                <a:stCxn id="11" idx="0"/>
                <a:endCxn id="13" idx="2"/>
              </p:cNvCxnSpPr>
              <p:nvPr/>
            </p:nvCxnSpPr>
            <p:spPr>
              <a:xfrm flipV="1">
                <a:off x="8147957" y="5470072"/>
                <a:ext cx="0" cy="315881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C3335D1-6AA4-5E42-A452-518B03E5EAD7}"/>
                  </a:ext>
                </a:extLst>
              </p:cNvPr>
              <p:cNvCxnSpPr>
                <a:cxnSpLocks/>
                <a:stCxn id="13" idx="0"/>
                <a:endCxn id="14" idx="2"/>
              </p:cNvCxnSpPr>
              <p:nvPr/>
            </p:nvCxnSpPr>
            <p:spPr>
              <a:xfrm flipV="1">
                <a:off x="8147957" y="4680662"/>
                <a:ext cx="0" cy="315881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17A60DC2-0234-D84A-89A0-AF7FA59CC096}"/>
                  </a:ext>
                </a:extLst>
              </p:cNvPr>
              <p:cNvSpPr/>
              <p:nvPr/>
            </p:nvSpPr>
            <p:spPr>
              <a:xfrm>
                <a:off x="7184571" y="3361983"/>
                <a:ext cx="1926772" cy="47352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Console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97FCE5AC-AEDF-3E47-9B76-A21D885630EE}"/>
                  </a:ext>
                </a:extLst>
              </p:cNvPr>
              <p:cNvCxnSpPr>
                <a:cxnSpLocks/>
                <a:stCxn id="14" idx="0"/>
                <a:endCxn id="48" idx="2"/>
              </p:cNvCxnSpPr>
              <p:nvPr/>
            </p:nvCxnSpPr>
            <p:spPr>
              <a:xfrm flipV="1">
                <a:off x="8147957" y="3835512"/>
                <a:ext cx="0" cy="371621"/>
              </a:xfrm>
              <a:prstGeom prst="straightConnector1">
                <a:avLst/>
              </a:prstGeom>
              <a:ln w="222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Elbow Connector 59">
              <a:extLst>
                <a:ext uri="{FF2B5EF4-FFF2-40B4-BE49-F238E27FC236}">
                  <a16:creationId xmlns:a16="http://schemas.microsoft.com/office/drawing/2014/main" id="{E2C2952C-89C7-A34F-A3E6-433858036A0A}"/>
                </a:ext>
              </a:extLst>
            </p:cNvPr>
            <p:cNvCxnSpPr>
              <a:stCxn id="36" idx="2"/>
              <a:endCxn id="13" idx="3"/>
            </p:cNvCxnSpPr>
            <p:nvPr/>
          </p:nvCxnSpPr>
          <p:spPr>
            <a:xfrm rot="5400000">
              <a:off x="7266472" y="2952714"/>
              <a:ext cx="2182536" cy="2062945"/>
            </a:xfrm>
            <a:prstGeom prst="bentConnector2">
              <a:avLst/>
            </a:prstGeom>
            <a:ln w="25400">
              <a:solidFill>
                <a:srgbClr val="31A12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2CEF27F-E9B2-A745-88E3-799AADDC8A27}"/>
              </a:ext>
            </a:extLst>
          </p:cNvPr>
          <p:cNvSpPr txBox="1"/>
          <p:nvPr/>
        </p:nvSpPr>
        <p:spPr>
          <a:xfrm>
            <a:off x="577289" y="3223926"/>
            <a:ext cx="26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Each operator is a subclass of an </a:t>
            </a:r>
            <a:r>
              <a:rPr lang="en-US" b="1" i="1" dirty="0">
                <a:solidFill>
                  <a:srgbClr val="31A12C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iterator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C8F247D-AC7F-2B4F-86E3-C3FAA04E2CC3}"/>
              </a:ext>
            </a:extLst>
          </p:cNvPr>
          <p:cNvSpPr/>
          <p:nvPr/>
        </p:nvSpPr>
        <p:spPr>
          <a:xfrm>
            <a:off x="577289" y="4048023"/>
            <a:ext cx="445099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24"/>
              </a:spcBef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abstract class iterator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void </a:t>
            </a:r>
            <a:r>
              <a:rPr lang="en-US" sz="1600" b="1" dirty="0">
                <a:latin typeface="Consolas" charset="0"/>
                <a:ea typeface="Consolas" charset="0"/>
                <a:cs typeface="Consolas" charset="0"/>
              </a:rPr>
              <a:t>setup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(List&lt;Iterator&gt; children);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void </a:t>
            </a:r>
            <a:r>
              <a:rPr lang="en-US" sz="1600" b="1" dirty="0" err="1"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); </a:t>
            </a:r>
            <a:endParaRPr lang="en-US" sz="1600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tuple </a:t>
            </a:r>
            <a:r>
              <a:rPr lang="en-US" sz="1600" b="1" dirty="0">
                <a:latin typeface="Consolas" charset="0"/>
                <a:ea typeface="Consolas" charset="0"/>
                <a:cs typeface="Consolas" charset="0"/>
              </a:rPr>
              <a:t>next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();</a:t>
            </a:r>
            <a:r>
              <a:rPr lang="en-US" sz="16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sz="1600" b="1" dirty="0">
                <a:latin typeface="Consolas" charset="0"/>
                <a:ea typeface="Consolas" charset="0"/>
                <a:cs typeface="Consolas" charset="0"/>
              </a:rPr>
              <a:t>close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sz="16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600" dirty="0">
              <a:latin typeface="Lucida Sans Typewriter" charset="0"/>
              <a:ea typeface="Osaka" charset="0"/>
              <a:cs typeface="Osaka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76DFDB5-2787-F840-A795-D4DCE384FF18}"/>
              </a:ext>
            </a:extLst>
          </p:cNvPr>
          <p:cNvSpPr txBox="1"/>
          <p:nvPr/>
        </p:nvSpPr>
        <p:spPr>
          <a:xfrm>
            <a:off x="7885378" y="5263205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calls “setup”</a:t>
            </a:r>
          </a:p>
        </p:txBody>
      </p:sp>
    </p:spTree>
    <p:extLst>
      <p:ext uri="{BB962C8B-B14F-4D97-AF65-F5344CB8AC3E}">
        <p14:creationId xmlns:p14="http://schemas.microsoft.com/office/powerpoint/2010/main" val="227347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52C78B3C-4A1B-8347-ADD0-2994513B67EC}"/>
              </a:ext>
            </a:extLst>
          </p:cNvPr>
          <p:cNvSpPr txBox="1"/>
          <p:nvPr/>
        </p:nvSpPr>
        <p:spPr>
          <a:xfrm>
            <a:off x="580766" y="317534"/>
            <a:ext cx="3490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Index Nested Loops Join</a:t>
            </a:r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9653937B-8F98-2B47-AA2C-A3417B27991F}"/>
              </a:ext>
            </a:extLst>
          </p:cNvPr>
          <p:cNvSpPr/>
          <p:nvPr/>
        </p:nvSpPr>
        <p:spPr>
          <a:xfrm>
            <a:off x="580766" y="1260319"/>
            <a:ext cx="4381199" cy="1375305"/>
          </a:xfrm>
          <a:prstGeom prst="roundRect">
            <a:avLst>
              <a:gd name="adj" fmla="val 6002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72B3F2B-8170-8F42-BEE3-F8139A6646E6}"/>
              </a:ext>
            </a:extLst>
          </p:cNvPr>
          <p:cNvSpPr txBox="1"/>
          <p:nvPr/>
        </p:nvSpPr>
        <p:spPr>
          <a:xfrm>
            <a:off x="651928" y="1328894"/>
            <a:ext cx="5009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each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tuple</a:t>
            </a:r>
            <a:r>
              <a:rPr lang="en-US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R: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s =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lookup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(r),</a:t>
            </a:r>
            <a:r>
              <a:rPr lang="en-US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(S))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(s):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emit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(r, s)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2B8169-96E8-5440-B773-DA309A590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884" y="903811"/>
            <a:ext cx="3200587" cy="21127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7336D7-799E-EB48-93E9-2649E388313D}"/>
              </a:ext>
            </a:extLst>
          </p:cNvPr>
          <p:cNvSpPr txBox="1"/>
          <p:nvPr/>
        </p:nvSpPr>
        <p:spPr>
          <a:xfrm>
            <a:off x="5292032" y="726896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Cost of a Lookup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CBB5C83-B7BF-6444-912F-D565AF85AF0D}"/>
              </a:ext>
            </a:extLst>
          </p:cNvPr>
          <p:cNvSpPr txBox="1"/>
          <p:nvPr/>
        </p:nvSpPr>
        <p:spPr>
          <a:xfrm>
            <a:off x="5185510" y="1585411"/>
            <a:ext cx="103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Index traversal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615B591-CD55-114A-82FA-2589D139EF14}"/>
              </a:ext>
            </a:extLst>
          </p:cNvPr>
          <p:cNvSpPr txBox="1"/>
          <p:nvPr/>
        </p:nvSpPr>
        <p:spPr>
          <a:xfrm>
            <a:off x="5172801" y="2438723"/>
            <a:ext cx="134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+ Find page in file by RID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7D89E6B-8F15-6842-A416-D7B8C5AFA920}"/>
              </a:ext>
            </a:extLst>
          </p:cNvPr>
          <p:cNvSpPr txBox="1"/>
          <p:nvPr/>
        </p:nvSpPr>
        <p:spPr>
          <a:xfrm>
            <a:off x="9910161" y="1585410"/>
            <a:ext cx="150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Height of a tree (2-4)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E24AB84-027B-E04E-9E3A-BBE8D569C0E0}"/>
              </a:ext>
            </a:extLst>
          </p:cNvPr>
          <p:cNvSpPr txBox="1"/>
          <p:nvPr/>
        </p:nvSpPr>
        <p:spPr>
          <a:xfrm>
            <a:off x="9910161" y="2529223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+ 1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4E84670-6339-D543-BD81-A1B66C47B16A}"/>
              </a:ext>
            </a:extLst>
          </p:cNvPr>
          <p:cNvSpPr txBox="1"/>
          <p:nvPr/>
        </p:nvSpPr>
        <p:spPr>
          <a:xfrm>
            <a:off x="580766" y="3420317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Multiple matches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42F5E1-76A2-6E40-A990-14463DB4D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561" y="3558211"/>
            <a:ext cx="6432748" cy="2415404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60736BED-9DE4-8648-8480-AE1F31FD240C}"/>
              </a:ext>
            </a:extLst>
          </p:cNvPr>
          <p:cNvSpPr txBox="1"/>
          <p:nvPr/>
        </p:nvSpPr>
        <p:spPr>
          <a:xfrm>
            <a:off x="651928" y="4389070"/>
            <a:ext cx="208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Index traversal + </a:t>
            </a: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# of matching pages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C70968A-BD89-384D-84F1-54C82AE33F9E}"/>
              </a:ext>
            </a:extLst>
          </p:cNvPr>
          <p:cNvSpPr txBox="1"/>
          <p:nvPr/>
        </p:nvSpPr>
        <p:spPr>
          <a:xfrm>
            <a:off x="9137049" y="4389070"/>
            <a:ext cx="257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Index traversal + </a:t>
            </a: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# of matching tuples</a:t>
            </a:r>
          </a:p>
        </p:txBody>
      </p:sp>
    </p:spTree>
    <p:extLst>
      <p:ext uri="{BB962C8B-B14F-4D97-AF65-F5344CB8AC3E}">
        <p14:creationId xmlns:p14="http://schemas.microsoft.com/office/powerpoint/2010/main" val="185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1" grpId="0"/>
      <p:bldP spid="122" grpId="0"/>
      <p:bldP spid="123" grpId="0"/>
      <p:bldP spid="124" grpId="0"/>
      <p:bldP spid="126" grpId="0"/>
      <p:bldP spid="1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27D0F5-C319-2C4B-A7F9-0882F1F25898}"/>
              </a:ext>
            </a:extLst>
          </p:cNvPr>
          <p:cNvSpPr/>
          <p:nvPr/>
        </p:nvSpPr>
        <p:spPr>
          <a:xfrm>
            <a:off x="5409612" y="3553036"/>
            <a:ext cx="3815070" cy="682130"/>
          </a:xfrm>
          <a:prstGeom prst="rect">
            <a:avLst/>
          </a:prstGeom>
          <a:solidFill>
            <a:srgbClr val="FA9B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Compute the full cross product: Quadratic!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838DBC-898C-B34B-A1F7-3C51AEDA8CC0}"/>
              </a:ext>
            </a:extLst>
          </p:cNvPr>
          <p:cNvSpPr/>
          <p:nvPr/>
        </p:nvSpPr>
        <p:spPr>
          <a:xfrm>
            <a:off x="9224682" y="3553035"/>
            <a:ext cx="2424954" cy="682130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Linear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13AC536-1E7A-B84A-BDC4-2A2EDB6D718C}"/>
              </a:ext>
            </a:extLst>
          </p:cNvPr>
          <p:cNvSpPr/>
          <p:nvPr/>
        </p:nvSpPr>
        <p:spPr>
          <a:xfrm>
            <a:off x="407894" y="3963754"/>
            <a:ext cx="2765612" cy="808201"/>
          </a:xfrm>
          <a:prstGeom prst="roundRect">
            <a:avLst>
              <a:gd name="adj" fmla="val 4124"/>
            </a:avLst>
          </a:prstGeom>
          <a:solidFill>
            <a:srgbClr val="B2E08A">
              <a:alpha val="50588"/>
            </a:srgbClr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37D04D-7863-C44B-AC2E-5B9FEB947EDC}"/>
              </a:ext>
            </a:extLst>
          </p:cNvPr>
          <p:cNvSpPr/>
          <p:nvPr/>
        </p:nvSpPr>
        <p:spPr>
          <a:xfrm>
            <a:off x="407894" y="2409777"/>
            <a:ext cx="2765612" cy="1476423"/>
          </a:xfrm>
          <a:prstGeom prst="roundRect">
            <a:avLst>
              <a:gd name="adj" fmla="val 4124"/>
            </a:avLst>
          </a:prstGeom>
          <a:solidFill>
            <a:srgbClr val="FDBF6F">
              <a:alpha val="50196"/>
            </a:srgbClr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15FC15-A48A-D94C-AA8A-256DACF37FBC}"/>
              </a:ext>
            </a:extLst>
          </p:cNvPr>
          <p:cNvSpPr/>
          <p:nvPr/>
        </p:nvSpPr>
        <p:spPr>
          <a:xfrm>
            <a:off x="407894" y="731648"/>
            <a:ext cx="2765612" cy="1608140"/>
          </a:xfrm>
          <a:prstGeom prst="roundRect">
            <a:avLst>
              <a:gd name="adj" fmla="val 4124"/>
            </a:avLst>
          </a:prstGeom>
          <a:solidFill>
            <a:srgbClr val="A6CEE4">
              <a:alpha val="50588"/>
            </a:srgbClr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860C2-9CBD-A44D-BB79-BBFEFDAE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4" y="5864973"/>
            <a:ext cx="10515600" cy="818216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Cost Analysis – Index NLJ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48C3E36-D370-C542-B142-BA141EEEC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6278088"/>
                  </p:ext>
                </p:extLst>
              </p:nvPr>
            </p:nvGraphicFramePr>
            <p:xfrm>
              <a:off x="3617258" y="583396"/>
              <a:ext cx="8032378" cy="279165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48118">
                      <a:extLst>
                        <a:ext uri="{9D8B030D-6E8A-4147-A177-3AD203B41FA5}">
                          <a16:colId xmlns:a16="http://schemas.microsoft.com/office/drawing/2014/main" val="2429938724"/>
                        </a:ext>
                      </a:extLst>
                    </a:gridCol>
                    <a:gridCol w="1250577">
                      <a:extLst>
                        <a:ext uri="{9D8B030D-6E8A-4147-A177-3AD203B41FA5}">
                          <a16:colId xmlns:a16="http://schemas.microsoft.com/office/drawing/2014/main" val="3679284495"/>
                        </a:ext>
                      </a:extLst>
                    </a:gridCol>
                    <a:gridCol w="1237129">
                      <a:extLst>
                        <a:ext uri="{9D8B030D-6E8A-4147-A177-3AD203B41FA5}">
                          <a16:colId xmlns:a16="http://schemas.microsoft.com/office/drawing/2014/main" val="2845687538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517059819"/>
                        </a:ext>
                      </a:extLst>
                    </a:gridCol>
                    <a:gridCol w="2424954">
                      <a:extLst>
                        <a:ext uri="{9D8B030D-6E8A-4147-A177-3AD203B41FA5}">
                          <a16:colId xmlns:a16="http://schemas.microsoft.com/office/drawing/2014/main" val="34124794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Algorithm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Naïve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Page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Block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Index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6005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(inner: S)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𝑛𝑀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𝑁𝑀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𝑛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𝑘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13344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(B = 102)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40,000,500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500,500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5500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500+40,000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2+1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120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5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00</m:t>
                                </m:r>
                              </m:oMath>
                            </m:oMathPara>
                          </a14:m>
                          <a:endParaRPr lang="en-US" sz="14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2377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(inner: R)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𝑛𝑀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𝑁𝑀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No index on R by </a:t>
                          </a:r>
                          <a:r>
                            <a:rPr lang="en-US" sz="1400" b="0" i="0" dirty="0" err="1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sid</a:t>
                          </a:r>
                          <a:endParaRPr lang="en-US" sz="14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6996803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(B = 102)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50,001,000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501,000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6000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15263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Effect of Buffer Size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𝐵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&gt; 500 →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𝑁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+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𝐵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&gt; 500 →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𝑁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+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527836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48C3E36-D370-C542-B142-BA141EEEC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6278088"/>
                  </p:ext>
                </p:extLst>
              </p:nvPr>
            </p:nvGraphicFramePr>
            <p:xfrm>
              <a:off x="3617258" y="583396"/>
              <a:ext cx="8032378" cy="279165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48118">
                      <a:extLst>
                        <a:ext uri="{9D8B030D-6E8A-4147-A177-3AD203B41FA5}">
                          <a16:colId xmlns:a16="http://schemas.microsoft.com/office/drawing/2014/main" val="2429938724"/>
                        </a:ext>
                      </a:extLst>
                    </a:gridCol>
                    <a:gridCol w="1250577">
                      <a:extLst>
                        <a:ext uri="{9D8B030D-6E8A-4147-A177-3AD203B41FA5}">
                          <a16:colId xmlns:a16="http://schemas.microsoft.com/office/drawing/2014/main" val="3679284495"/>
                        </a:ext>
                      </a:extLst>
                    </a:gridCol>
                    <a:gridCol w="1237129">
                      <a:extLst>
                        <a:ext uri="{9D8B030D-6E8A-4147-A177-3AD203B41FA5}">
                          <a16:colId xmlns:a16="http://schemas.microsoft.com/office/drawing/2014/main" val="2845687538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517059819"/>
                        </a:ext>
                      </a:extLst>
                    </a:gridCol>
                    <a:gridCol w="2424954">
                      <a:extLst>
                        <a:ext uri="{9D8B030D-6E8A-4147-A177-3AD203B41FA5}">
                          <a16:colId xmlns:a16="http://schemas.microsoft.com/office/drawing/2014/main" val="34124794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Algorithm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Naïve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Page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Block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Index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6005557"/>
                      </a:ext>
                    </a:extLst>
                  </a:tr>
                  <a:tr h="49657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(inner: S)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39394" t="-75000" r="-402020" b="-3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44330" t="-75000" r="-310309" b="-3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06422" t="-75000" r="-176147" b="-3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31937" t="-75000" r="-524" b="-39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1334478"/>
                      </a:ext>
                    </a:extLst>
                  </a:tr>
                  <a:tr h="513271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(B = 102)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9394" t="-175000" r="-402020" b="-2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330" t="-175000" r="-310309" b="-2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6422" t="-175000" r="-176147" b="-2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1937" t="-175000" r="-524" b="-29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2377792"/>
                      </a:ext>
                    </a:extLst>
                  </a:tr>
                  <a:tr h="4965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(inner: R)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39394" t="-275000" r="-402020" b="-1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44330" t="-275000" r="-310309" b="-1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06422" t="-275000" r="-176147" b="-195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No index on R by </a:t>
                          </a:r>
                          <a:r>
                            <a:rPr lang="en-US" sz="1400" b="0" i="0" dirty="0" err="1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sid</a:t>
                          </a:r>
                          <a:endParaRPr lang="en-US" sz="14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6996803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(B = 102)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9394" t="-576923" r="-40202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4330" t="-576923" r="-31030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6422" t="-576923" r="-176147" b="-20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152633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Effect of Buffer Size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5246" t="-382609" r="-62951" b="-130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𝐵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&gt; 500 →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𝑁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 + </m:t>
                                </m:r>
                                <m:r>
                                  <a:rPr lang="en-US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" panose="02000503000000020004" pitchFamily="2" charset="0"/>
                                    <a:cs typeface="Helvetica Neue" panose="02000503000000020004" pitchFamily="2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400" b="0" i="1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527836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74BAB-511C-7C4D-8D28-9C92B5AF9D06}"/>
                  </a:ext>
                </a:extLst>
              </p:cNvPr>
              <p:cNvSpPr txBox="1"/>
              <p:nvPr/>
            </p:nvSpPr>
            <p:spPr>
              <a:xfrm>
                <a:off x="542364" y="731648"/>
                <a:ext cx="291353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R – Loans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(</a:t>
                </a:r>
                <a:r>
                  <a:rPr lang="en-US" b="1" i="1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</a:t>
                </a:r>
                <a:r>
                  <a:rPr lang="en-US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eid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date, duration, …)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500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40,000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Tuples per page: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 – Students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(</a:t>
                </a:r>
                <a:r>
                  <a:rPr lang="en-US" b="1" i="1" u="sng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name, major, …)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1000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100,000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Tuples per page: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B buffer size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≤102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74BAB-511C-7C4D-8D28-9C92B5AF9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4" y="731648"/>
                <a:ext cx="2913530" cy="3970318"/>
              </a:xfrm>
              <a:prstGeom prst="rect">
                <a:avLst/>
              </a:prstGeom>
              <a:blipFill>
                <a:blip r:embed="rId4"/>
                <a:stretch>
                  <a:fillRect l="-1732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08AEBC-2DD1-1E44-A622-05D783476AC9}"/>
                  </a:ext>
                </a:extLst>
              </p:cNvPr>
              <p:cNvSpPr txBox="1"/>
              <p:nvPr/>
            </p:nvSpPr>
            <p:spPr>
              <a:xfrm>
                <a:off x="5409612" y="4301750"/>
                <a:ext cx="637449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INLJ uses structure to overcome the need to check all other tuples</a:t>
                </a:r>
                <a:endParaRPr lang="en-US" b="1" i="1" dirty="0">
                  <a:solidFill>
                    <a:srgbClr val="C00000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r>
                  <a:rPr lang="en-US" b="1" i="1" dirty="0">
                    <a:solidFill>
                      <a:srgbClr val="C0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When does an index help?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𝑀𝑁</m:t>
                    </m:r>
                  </m:oMath>
                </a14:m>
                <a:endParaRPr lang="en-US" b="1" i="1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S</a:t>
                </a:r>
                <a:r>
                  <a:rPr lang="en-US" b="1" i="1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mall number of lookups</a:t>
                </a:r>
                <a:endParaRPr lang="en-US" b="0" i="1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Small buffer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08AEBC-2DD1-1E44-A622-05D783476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612" y="4301750"/>
                <a:ext cx="6374494" cy="1477328"/>
              </a:xfrm>
              <a:prstGeom prst="rect">
                <a:avLst/>
              </a:prstGeom>
              <a:blipFill>
                <a:blip r:embed="rId5"/>
                <a:stretch>
                  <a:fillRect l="-795" t="-1695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7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E2C9B-686C-FC4D-A1BC-E0F159812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26508"/>
            <a:ext cx="12192000" cy="1544595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endParaRPr lang="en-US" dirty="0">
              <a:solidFill>
                <a:schemeClr val="bg1"/>
              </a:solidFill>
              <a:latin typeface="Dubai" panose="020B0503030403030204" pitchFamily="34" charset="-78"/>
              <a:ea typeface="Helvetica Neue" panose="02000503000000020004" pitchFamily="2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7280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E2C9B-686C-FC4D-A1BC-E0F159812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26508"/>
            <a:ext cx="12192000" cy="1544595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ubai" panose="020B0503030403030204" pitchFamily="34" charset="-78"/>
                <a:ea typeface="Helvetica Neue" panose="02000503000000020004" pitchFamily="2" charset="0"/>
                <a:cs typeface="Dubai" panose="020B0503030403030204" pitchFamily="34" charset="-78"/>
              </a:rPr>
              <a:t>Sort-Merge Join</a:t>
            </a:r>
          </a:p>
        </p:txBody>
      </p:sp>
    </p:spTree>
    <p:extLst>
      <p:ext uri="{BB962C8B-B14F-4D97-AF65-F5344CB8AC3E}">
        <p14:creationId xmlns:p14="http://schemas.microsoft.com/office/powerpoint/2010/main" val="3995482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9ABF-845F-0A42-83B0-E0DFE1CF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16" y="593430"/>
            <a:ext cx="3267836" cy="48679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Sort-Merge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F99A5-D520-F14C-A720-D1E570A51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6248" y="1475003"/>
            <a:ext cx="4678592" cy="217566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Sort R, S on join key using </a:t>
            </a:r>
            <a:r>
              <a:rPr lang="en-US" b="1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external merge sort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Scan sorted files and “merge”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841DC-31C5-5A47-A97F-B4623AE61942}"/>
              </a:ext>
            </a:extLst>
          </p:cNvPr>
          <p:cNvSpPr txBox="1"/>
          <p:nvPr/>
        </p:nvSpPr>
        <p:spPr>
          <a:xfrm>
            <a:off x="355988" y="4562613"/>
            <a:ext cx="153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</a:t>
            </a:r>
          </a:p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# of pages: N</a:t>
            </a:r>
          </a:p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# of tuples: 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3C0845-9E4F-5348-8E84-446E948DCB47}"/>
              </a:ext>
            </a:extLst>
          </p:cNvPr>
          <p:cNvSpPr txBox="1"/>
          <p:nvPr/>
        </p:nvSpPr>
        <p:spPr>
          <a:xfrm>
            <a:off x="3065856" y="4552350"/>
            <a:ext cx="1558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</a:t>
            </a:r>
          </a:p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# of pages: M</a:t>
            </a:r>
          </a:p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# of tuples: m</a:t>
            </a:r>
          </a:p>
        </p:txBody>
      </p:sp>
      <p:grpSp>
        <p:nvGrpSpPr>
          <p:cNvPr id="11" name="ZFR-base-right">
            <a:extLst>
              <a:ext uri="{FF2B5EF4-FFF2-40B4-BE49-F238E27FC236}">
                <a16:creationId xmlns:a16="http://schemas.microsoft.com/office/drawing/2014/main" id="{DD33FC3E-E4E3-B343-AED9-FCC31E719104}"/>
              </a:ext>
            </a:extLst>
          </p:cNvPr>
          <p:cNvGrpSpPr/>
          <p:nvPr/>
        </p:nvGrpSpPr>
        <p:grpSpPr>
          <a:xfrm>
            <a:off x="3487460" y="1275678"/>
            <a:ext cx="715233" cy="688792"/>
            <a:chOff x="6002790" y="1505116"/>
            <a:chExt cx="715233" cy="688792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6265D62-FED3-1F42-A9BA-3B7E44A184D0}"/>
                </a:ext>
              </a:extLst>
            </p:cNvPr>
            <p:cNvSpPr/>
            <p:nvPr/>
          </p:nvSpPr>
          <p:spPr>
            <a:xfrm>
              <a:off x="6002790" y="1505116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5F8A541-320D-CA47-B410-F7BBBDD84CD7}"/>
                </a:ext>
              </a:extLst>
            </p:cNvPr>
            <p:cNvGrpSpPr/>
            <p:nvPr/>
          </p:nvGrpSpPr>
          <p:grpSpPr>
            <a:xfrm>
              <a:off x="6040366" y="1529472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2C9F507A-4C6F-EC49-AAD3-1228F4A4CD8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z,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B3F1B4C0-BF94-2549-8EC7-F069D386CA0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E098FA78-AC11-A64A-972D-EF3A13C9C0C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r,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7" name="ADW-base-right">
            <a:extLst>
              <a:ext uri="{FF2B5EF4-FFF2-40B4-BE49-F238E27FC236}">
                <a16:creationId xmlns:a16="http://schemas.microsoft.com/office/drawing/2014/main" id="{EAD077BE-324A-0242-AF3A-806B55EC0E7C}"/>
              </a:ext>
            </a:extLst>
          </p:cNvPr>
          <p:cNvGrpSpPr/>
          <p:nvPr/>
        </p:nvGrpSpPr>
        <p:grpSpPr>
          <a:xfrm>
            <a:off x="3487460" y="2018664"/>
            <a:ext cx="715233" cy="688792"/>
            <a:chOff x="6002790" y="2248102"/>
            <a:chExt cx="715233" cy="688792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3F37F54-BC08-654E-9A93-9482D322024F}"/>
                </a:ext>
              </a:extLst>
            </p:cNvPr>
            <p:cNvSpPr/>
            <p:nvPr/>
          </p:nvSpPr>
          <p:spPr>
            <a:xfrm>
              <a:off x="6002790" y="224810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F4518DB-88CF-CF4B-87EF-9628DE7A8727}"/>
                </a:ext>
              </a:extLst>
            </p:cNvPr>
            <p:cNvGrpSpPr/>
            <p:nvPr/>
          </p:nvGrpSpPr>
          <p:grpSpPr>
            <a:xfrm>
              <a:off x="6040366" y="227245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F9D1D6A1-8D90-9842-B155-C60EFFF863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E9251BA8-0254-6C47-A490-A517D69E5CC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d,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153F2B8B-E3C1-8E4C-8541-9806FE7F10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3" name="PXF-base-right">
            <a:extLst>
              <a:ext uri="{FF2B5EF4-FFF2-40B4-BE49-F238E27FC236}">
                <a16:creationId xmlns:a16="http://schemas.microsoft.com/office/drawing/2014/main" id="{F2DF73F2-57D6-C04A-B281-BD3E3B4753F6}"/>
              </a:ext>
            </a:extLst>
          </p:cNvPr>
          <p:cNvGrpSpPr/>
          <p:nvPr/>
        </p:nvGrpSpPr>
        <p:grpSpPr>
          <a:xfrm>
            <a:off x="3487460" y="2776934"/>
            <a:ext cx="715233" cy="688792"/>
            <a:chOff x="6002790" y="3006372"/>
            <a:chExt cx="715233" cy="688792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8D741C91-88A7-6048-979E-3854CA349509}"/>
                </a:ext>
              </a:extLst>
            </p:cNvPr>
            <p:cNvSpPr/>
            <p:nvPr/>
          </p:nvSpPr>
          <p:spPr>
            <a:xfrm>
              <a:off x="6002790" y="300637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5CD0322-5DEB-724F-BB44-8953D093D624}"/>
                </a:ext>
              </a:extLst>
            </p:cNvPr>
            <p:cNvGrpSpPr/>
            <p:nvPr/>
          </p:nvGrpSpPr>
          <p:grpSpPr>
            <a:xfrm>
              <a:off x="6040366" y="303072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B79C073D-E76A-FB42-8A03-B8B784EC47A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BE7E1FE2-B399-E14C-8095-E32BA1749D5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EADDB587-3AB8-0149-AB6E-3135531919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9" name="PCA-base-right">
            <a:extLst>
              <a:ext uri="{FF2B5EF4-FFF2-40B4-BE49-F238E27FC236}">
                <a16:creationId xmlns:a16="http://schemas.microsoft.com/office/drawing/2014/main" id="{312FF93A-29CF-904D-92E6-73A2C3E29D70}"/>
              </a:ext>
            </a:extLst>
          </p:cNvPr>
          <p:cNvGrpSpPr/>
          <p:nvPr/>
        </p:nvGrpSpPr>
        <p:grpSpPr>
          <a:xfrm>
            <a:off x="3487460" y="3535204"/>
            <a:ext cx="715233" cy="688792"/>
            <a:chOff x="6002790" y="3764642"/>
            <a:chExt cx="715233" cy="688792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0D5063C1-0EB8-8B4B-B9FA-12183031C7D6}"/>
                </a:ext>
              </a:extLst>
            </p:cNvPr>
            <p:cNvSpPr/>
            <p:nvPr/>
          </p:nvSpPr>
          <p:spPr>
            <a:xfrm>
              <a:off x="6002790" y="376464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4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9BE07E1-152F-2949-938F-560F0F4789E0}"/>
                </a:ext>
              </a:extLst>
            </p:cNvPr>
            <p:cNvGrpSpPr/>
            <p:nvPr/>
          </p:nvGrpSpPr>
          <p:grpSpPr>
            <a:xfrm>
              <a:off x="6040366" y="378950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44B5DA7C-662E-2F4E-849B-CA9A21E7F3E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AA17D578-22E8-4B46-BB2E-AEC7DFBC7E2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D44DED63-25D4-E34D-8F49-AF4820A388B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35" name="APX-base-left">
            <a:extLst>
              <a:ext uri="{FF2B5EF4-FFF2-40B4-BE49-F238E27FC236}">
                <a16:creationId xmlns:a16="http://schemas.microsoft.com/office/drawing/2014/main" id="{A4A874C8-9E3C-AC45-BA18-6E5B4783CF99}"/>
              </a:ext>
            </a:extLst>
          </p:cNvPr>
          <p:cNvGrpSpPr/>
          <p:nvPr/>
        </p:nvGrpSpPr>
        <p:grpSpPr>
          <a:xfrm>
            <a:off x="766037" y="3462109"/>
            <a:ext cx="715233" cy="688792"/>
            <a:chOff x="763966" y="3462109"/>
            <a:chExt cx="715233" cy="688792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6A86CC77-3A0D-BC4F-8DE6-1311A5B2DB63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87C310-5CE8-F040-AFC3-BDC8794E43BB}"/>
                </a:ext>
              </a:extLst>
            </p:cNvPr>
            <p:cNvGrpSpPr/>
            <p:nvPr/>
          </p:nvGrpSpPr>
          <p:grpSpPr>
            <a:xfrm>
              <a:off x="805089" y="3487851"/>
              <a:ext cx="640080" cy="640080"/>
              <a:chOff x="6870778" y="1562012"/>
              <a:chExt cx="592361" cy="456824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8639677A-9934-7B42-A8FD-66E4653850D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59B790B4-7E62-0840-A75D-A2FBFC15FE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7C86A459-9B15-754C-BD43-2506F592B73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41" name="WBC-base-left">
            <a:extLst>
              <a:ext uri="{FF2B5EF4-FFF2-40B4-BE49-F238E27FC236}">
                <a16:creationId xmlns:a16="http://schemas.microsoft.com/office/drawing/2014/main" id="{3C520429-E424-4347-BA44-ED3BC2AD87ED}"/>
              </a:ext>
            </a:extLst>
          </p:cNvPr>
          <p:cNvGrpSpPr/>
          <p:nvPr/>
        </p:nvGrpSpPr>
        <p:grpSpPr>
          <a:xfrm>
            <a:off x="766037" y="2703839"/>
            <a:ext cx="715233" cy="688792"/>
            <a:chOff x="763966" y="2703839"/>
            <a:chExt cx="715233" cy="688792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93895BBA-9D10-5946-B823-981F67423761}"/>
                </a:ext>
              </a:extLst>
            </p:cNvPr>
            <p:cNvSpPr/>
            <p:nvPr/>
          </p:nvSpPr>
          <p:spPr>
            <a:xfrm>
              <a:off x="763966" y="2703839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ED9C646-CAE9-624D-83E9-9C202576F38B}"/>
                </a:ext>
              </a:extLst>
            </p:cNvPr>
            <p:cNvGrpSpPr/>
            <p:nvPr/>
          </p:nvGrpSpPr>
          <p:grpSpPr>
            <a:xfrm>
              <a:off x="801542" y="2736933"/>
              <a:ext cx="640080" cy="640080"/>
              <a:chOff x="6870778" y="1562012"/>
              <a:chExt cx="592361" cy="456824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4705DE05-32C7-D043-8E14-FD9C44E1D52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EEF82C96-110B-7442-9995-F3E1616889A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093C38D1-E5AB-4B4A-8E59-6EFEEB7E7B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47" name="ABP-base-left">
            <a:extLst>
              <a:ext uri="{FF2B5EF4-FFF2-40B4-BE49-F238E27FC236}">
                <a16:creationId xmlns:a16="http://schemas.microsoft.com/office/drawing/2014/main" id="{5B06117D-5219-DC41-A643-2FCCA7C37594}"/>
              </a:ext>
            </a:extLst>
          </p:cNvPr>
          <p:cNvGrpSpPr/>
          <p:nvPr/>
        </p:nvGrpSpPr>
        <p:grpSpPr>
          <a:xfrm>
            <a:off x="763966" y="1940114"/>
            <a:ext cx="715233" cy="688792"/>
            <a:chOff x="763966" y="1940114"/>
            <a:chExt cx="715233" cy="688792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48AF1E9A-66E5-5440-8428-AB48BBC67454}"/>
                </a:ext>
              </a:extLst>
            </p:cNvPr>
            <p:cNvSpPr/>
            <p:nvPr/>
          </p:nvSpPr>
          <p:spPr>
            <a:xfrm>
              <a:off x="763966" y="1940114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5F805BA-F12D-594E-8002-FADF48317817}"/>
                </a:ext>
              </a:extLst>
            </p:cNvPr>
            <p:cNvGrpSpPr/>
            <p:nvPr/>
          </p:nvGrpSpPr>
          <p:grpSpPr>
            <a:xfrm>
              <a:off x="801542" y="1964470"/>
              <a:ext cx="640080" cy="640080"/>
              <a:chOff x="6870778" y="1562012"/>
              <a:chExt cx="592361" cy="456824"/>
            </a:xfrm>
          </p:grpSpPr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74231504-12B8-F842-A7A4-665516CCC31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ED3D014C-9FCC-C044-A8A3-6BA62D2AA94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5AB53A7F-EF21-B14B-A299-BF602BB724D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98" name="pwx">
            <a:extLst>
              <a:ext uri="{FF2B5EF4-FFF2-40B4-BE49-F238E27FC236}">
                <a16:creationId xmlns:a16="http://schemas.microsoft.com/office/drawing/2014/main" id="{DE3CD070-67C3-5343-9D78-266E7496F295}"/>
              </a:ext>
            </a:extLst>
          </p:cNvPr>
          <p:cNvGrpSpPr/>
          <p:nvPr/>
        </p:nvGrpSpPr>
        <p:grpSpPr>
          <a:xfrm>
            <a:off x="2012432" y="3450056"/>
            <a:ext cx="715233" cy="688792"/>
            <a:chOff x="763966" y="3462109"/>
            <a:chExt cx="715233" cy="688792"/>
          </a:xfrm>
        </p:grpSpPr>
        <p:sp>
          <p:nvSpPr>
            <p:cNvPr id="199" name="Rounded Rectangle 198">
              <a:extLst>
                <a:ext uri="{FF2B5EF4-FFF2-40B4-BE49-F238E27FC236}">
                  <a16:creationId xmlns:a16="http://schemas.microsoft.com/office/drawing/2014/main" id="{7ACDCCF6-F0BD-3346-9A18-900EB4CEEB18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9E8F342B-072A-FB43-B218-285F1187FCEF}"/>
                </a:ext>
              </a:extLst>
            </p:cNvPr>
            <p:cNvGrpSpPr/>
            <p:nvPr/>
          </p:nvGrpSpPr>
          <p:grpSpPr>
            <a:xfrm>
              <a:off x="805089" y="3487851"/>
              <a:ext cx="640080" cy="640080"/>
              <a:chOff x="6870778" y="1562012"/>
              <a:chExt cx="592361" cy="456824"/>
            </a:xfrm>
          </p:grpSpPr>
          <p:sp>
            <p:nvSpPr>
              <p:cNvPr id="201" name="Rounded Rectangle 200">
                <a:extLst>
                  <a:ext uri="{FF2B5EF4-FFF2-40B4-BE49-F238E27FC236}">
                    <a16:creationId xmlns:a16="http://schemas.microsoft.com/office/drawing/2014/main" id="{B9F8D1D7-273E-2B44-B2E6-30F47F5728A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02" name="Rounded Rectangle 201">
                <a:extLst>
                  <a:ext uri="{FF2B5EF4-FFF2-40B4-BE49-F238E27FC236}">
                    <a16:creationId xmlns:a16="http://schemas.microsoft.com/office/drawing/2014/main" id="{825C0EE4-1BE6-DA47-8B79-C7E4099D595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03" name="Rounded Rectangle 202">
                <a:extLst>
                  <a:ext uri="{FF2B5EF4-FFF2-40B4-BE49-F238E27FC236}">
                    <a16:creationId xmlns:a16="http://schemas.microsoft.com/office/drawing/2014/main" id="{D3A1238D-7B89-6A42-911E-C40D3DA295E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16" name="bcp">
            <a:extLst>
              <a:ext uri="{FF2B5EF4-FFF2-40B4-BE49-F238E27FC236}">
                <a16:creationId xmlns:a16="http://schemas.microsoft.com/office/drawing/2014/main" id="{4F3DB5AC-2DB2-EC41-8CA7-BA14842850BC}"/>
              </a:ext>
            </a:extLst>
          </p:cNvPr>
          <p:cNvGrpSpPr/>
          <p:nvPr/>
        </p:nvGrpSpPr>
        <p:grpSpPr>
          <a:xfrm>
            <a:off x="2010361" y="2691786"/>
            <a:ext cx="715233" cy="688792"/>
            <a:chOff x="763966" y="2703839"/>
            <a:chExt cx="715233" cy="688792"/>
          </a:xfrm>
        </p:grpSpPr>
        <p:sp>
          <p:nvSpPr>
            <p:cNvPr id="217" name="Rounded Rectangle 216">
              <a:extLst>
                <a:ext uri="{FF2B5EF4-FFF2-40B4-BE49-F238E27FC236}">
                  <a16:creationId xmlns:a16="http://schemas.microsoft.com/office/drawing/2014/main" id="{A60A6FA8-B30A-D846-B77D-869A788196EB}"/>
                </a:ext>
              </a:extLst>
            </p:cNvPr>
            <p:cNvSpPr/>
            <p:nvPr/>
          </p:nvSpPr>
          <p:spPr>
            <a:xfrm>
              <a:off x="763966" y="2703839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D5D197C-E730-6A43-BE8D-5270C4EBE81E}"/>
                </a:ext>
              </a:extLst>
            </p:cNvPr>
            <p:cNvGrpSpPr/>
            <p:nvPr/>
          </p:nvGrpSpPr>
          <p:grpSpPr>
            <a:xfrm>
              <a:off x="801542" y="2736933"/>
              <a:ext cx="640080" cy="640080"/>
              <a:chOff x="6870778" y="1562012"/>
              <a:chExt cx="592361" cy="456824"/>
            </a:xfrm>
          </p:grpSpPr>
          <p:sp>
            <p:nvSpPr>
              <p:cNvPr id="219" name="Rounded Rectangle 218">
                <a:extLst>
                  <a:ext uri="{FF2B5EF4-FFF2-40B4-BE49-F238E27FC236}">
                    <a16:creationId xmlns:a16="http://schemas.microsoft.com/office/drawing/2014/main" id="{B20A9607-ED26-054D-B3C4-4B3621131E0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20" name="Rounded Rectangle 219">
                <a:extLst>
                  <a:ext uri="{FF2B5EF4-FFF2-40B4-BE49-F238E27FC236}">
                    <a16:creationId xmlns:a16="http://schemas.microsoft.com/office/drawing/2014/main" id="{ED839392-052E-B140-BBE1-2F103292677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21" name="Rounded Rectangle 220">
                <a:extLst>
                  <a:ext uri="{FF2B5EF4-FFF2-40B4-BE49-F238E27FC236}">
                    <a16:creationId xmlns:a16="http://schemas.microsoft.com/office/drawing/2014/main" id="{570ACCE8-3C21-F44A-B7F1-9B6AF688C0B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22" name="aab">
            <a:extLst>
              <a:ext uri="{FF2B5EF4-FFF2-40B4-BE49-F238E27FC236}">
                <a16:creationId xmlns:a16="http://schemas.microsoft.com/office/drawing/2014/main" id="{FF3F2CC5-1D8E-974F-A77B-FE5AD527920F}"/>
              </a:ext>
            </a:extLst>
          </p:cNvPr>
          <p:cNvGrpSpPr/>
          <p:nvPr/>
        </p:nvGrpSpPr>
        <p:grpSpPr>
          <a:xfrm>
            <a:off x="2012432" y="1928061"/>
            <a:ext cx="715233" cy="688792"/>
            <a:chOff x="763966" y="1940114"/>
            <a:chExt cx="715233" cy="688792"/>
          </a:xfrm>
        </p:grpSpPr>
        <p:sp>
          <p:nvSpPr>
            <p:cNvPr id="223" name="Rounded Rectangle 222">
              <a:extLst>
                <a:ext uri="{FF2B5EF4-FFF2-40B4-BE49-F238E27FC236}">
                  <a16:creationId xmlns:a16="http://schemas.microsoft.com/office/drawing/2014/main" id="{A8AA7BE6-04A5-4241-88A0-B5BDC0DDCCDB}"/>
                </a:ext>
              </a:extLst>
            </p:cNvPr>
            <p:cNvSpPr/>
            <p:nvPr/>
          </p:nvSpPr>
          <p:spPr>
            <a:xfrm>
              <a:off x="763966" y="1940114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09D19AAA-3FD8-A84D-98FE-2095BF274D98}"/>
                </a:ext>
              </a:extLst>
            </p:cNvPr>
            <p:cNvGrpSpPr/>
            <p:nvPr/>
          </p:nvGrpSpPr>
          <p:grpSpPr>
            <a:xfrm>
              <a:off x="801542" y="1964470"/>
              <a:ext cx="640080" cy="640080"/>
              <a:chOff x="6870778" y="1562012"/>
              <a:chExt cx="592361" cy="456824"/>
            </a:xfrm>
          </p:grpSpPr>
          <p:sp>
            <p:nvSpPr>
              <p:cNvPr id="225" name="Rounded Rectangle 224">
                <a:extLst>
                  <a:ext uri="{FF2B5EF4-FFF2-40B4-BE49-F238E27FC236}">
                    <a16:creationId xmlns:a16="http://schemas.microsoft.com/office/drawing/2014/main" id="{2E3C09E8-2497-EA4A-B317-646E4521A52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26" name="Rounded Rectangle 225">
                <a:extLst>
                  <a:ext uri="{FF2B5EF4-FFF2-40B4-BE49-F238E27FC236}">
                    <a16:creationId xmlns:a16="http://schemas.microsoft.com/office/drawing/2014/main" id="{24EAD6E0-1EF1-584A-8E51-4F6F924347A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27" name="Rounded Rectangle 226">
                <a:extLst>
                  <a:ext uri="{FF2B5EF4-FFF2-40B4-BE49-F238E27FC236}">
                    <a16:creationId xmlns:a16="http://schemas.microsoft.com/office/drawing/2014/main" id="{FF6A73CF-E8D8-F342-929B-564754D05E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46" name="wxz">
            <a:extLst>
              <a:ext uri="{FF2B5EF4-FFF2-40B4-BE49-F238E27FC236}">
                <a16:creationId xmlns:a16="http://schemas.microsoft.com/office/drawing/2014/main" id="{F4479363-CA3D-4344-8BE9-AF2E958EC7C4}"/>
              </a:ext>
            </a:extLst>
          </p:cNvPr>
          <p:cNvGrpSpPr/>
          <p:nvPr/>
        </p:nvGrpSpPr>
        <p:grpSpPr>
          <a:xfrm>
            <a:off x="4770521" y="3535204"/>
            <a:ext cx="715233" cy="688792"/>
            <a:chOff x="6002790" y="3764642"/>
            <a:chExt cx="715233" cy="688792"/>
          </a:xfrm>
        </p:grpSpPr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9863F192-B6A4-D943-9744-DEC1AB609B1E}"/>
                </a:ext>
              </a:extLst>
            </p:cNvPr>
            <p:cNvSpPr/>
            <p:nvPr/>
          </p:nvSpPr>
          <p:spPr>
            <a:xfrm>
              <a:off x="6002790" y="376464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4</a:t>
              </a: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12D48199-20BC-B645-A0E3-8F04BDFE156E}"/>
                </a:ext>
              </a:extLst>
            </p:cNvPr>
            <p:cNvGrpSpPr/>
            <p:nvPr/>
          </p:nvGrpSpPr>
          <p:grpSpPr>
            <a:xfrm>
              <a:off x="6040366" y="378950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249" name="Rounded Rectangle 248">
                <a:extLst>
                  <a:ext uri="{FF2B5EF4-FFF2-40B4-BE49-F238E27FC236}">
                    <a16:creationId xmlns:a16="http://schemas.microsoft.com/office/drawing/2014/main" id="{F399A62F-227E-B045-8748-067218357F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50" name="Rounded Rectangle 249">
                <a:extLst>
                  <a:ext uri="{FF2B5EF4-FFF2-40B4-BE49-F238E27FC236}">
                    <a16:creationId xmlns:a16="http://schemas.microsoft.com/office/drawing/2014/main" id="{F4C78A74-ED06-0448-A884-9700ECF8F9B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51" name="Rounded Rectangle 250">
                <a:extLst>
                  <a:ext uri="{FF2B5EF4-FFF2-40B4-BE49-F238E27FC236}">
                    <a16:creationId xmlns:a16="http://schemas.microsoft.com/office/drawing/2014/main" id="{0028C591-9A8E-A14E-98BD-8404F2889CC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z,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40" name="ppr">
            <a:extLst>
              <a:ext uri="{FF2B5EF4-FFF2-40B4-BE49-F238E27FC236}">
                <a16:creationId xmlns:a16="http://schemas.microsoft.com/office/drawing/2014/main" id="{F95D1047-E68F-D342-AB06-FC55B641B94D}"/>
              </a:ext>
            </a:extLst>
          </p:cNvPr>
          <p:cNvGrpSpPr/>
          <p:nvPr/>
        </p:nvGrpSpPr>
        <p:grpSpPr>
          <a:xfrm>
            <a:off x="4770521" y="2776934"/>
            <a:ext cx="715233" cy="688792"/>
            <a:chOff x="6002790" y="3006372"/>
            <a:chExt cx="715233" cy="688792"/>
          </a:xfrm>
        </p:grpSpPr>
        <p:sp>
          <p:nvSpPr>
            <p:cNvPr id="241" name="Rounded Rectangle 240">
              <a:extLst>
                <a:ext uri="{FF2B5EF4-FFF2-40B4-BE49-F238E27FC236}">
                  <a16:creationId xmlns:a16="http://schemas.microsoft.com/office/drawing/2014/main" id="{42ABEF74-BA27-CF45-B562-0AD1F180C039}"/>
                </a:ext>
              </a:extLst>
            </p:cNvPr>
            <p:cNvSpPr/>
            <p:nvPr/>
          </p:nvSpPr>
          <p:spPr>
            <a:xfrm>
              <a:off x="6002790" y="300637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811E5BFF-27A1-F44C-988D-F4B6C2B14320}"/>
                </a:ext>
              </a:extLst>
            </p:cNvPr>
            <p:cNvGrpSpPr/>
            <p:nvPr/>
          </p:nvGrpSpPr>
          <p:grpSpPr>
            <a:xfrm>
              <a:off x="6040366" y="303072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243" name="Rounded Rectangle 242">
                <a:extLst>
                  <a:ext uri="{FF2B5EF4-FFF2-40B4-BE49-F238E27FC236}">
                    <a16:creationId xmlns:a16="http://schemas.microsoft.com/office/drawing/2014/main" id="{B642BC4E-27BA-1B4E-A4B5-C39AA4E10CE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1CE4F48B-3987-7340-B948-6E6D5D1DEFC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45" name="Rounded Rectangle 244">
                <a:extLst>
                  <a:ext uri="{FF2B5EF4-FFF2-40B4-BE49-F238E27FC236}">
                    <a16:creationId xmlns:a16="http://schemas.microsoft.com/office/drawing/2014/main" id="{5146532F-7D5C-7140-902B-6EF82860B0A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r,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34" name="dff">
            <a:extLst>
              <a:ext uri="{FF2B5EF4-FFF2-40B4-BE49-F238E27FC236}">
                <a16:creationId xmlns:a16="http://schemas.microsoft.com/office/drawing/2014/main" id="{93E3D59B-6CB2-4A4C-9858-F0E3D711DFED}"/>
              </a:ext>
            </a:extLst>
          </p:cNvPr>
          <p:cNvGrpSpPr/>
          <p:nvPr/>
        </p:nvGrpSpPr>
        <p:grpSpPr>
          <a:xfrm>
            <a:off x="4770521" y="2018664"/>
            <a:ext cx="715233" cy="688792"/>
            <a:chOff x="6002790" y="2248102"/>
            <a:chExt cx="715233" cy="688792"/>
          </a:xfrm>
        </p:grpSpPr>
        <p:sp>
          <p:nvSpPr>
            <p:cNvPr id="235" name="Rounded Rectangle 234">
              <a:extLst>
                <a:ext uri="{FF2B5EF4-FFF2-40B4-BE49-F238E27FC236}">
                  <a16:creationId xmlns:a16="http://schemas.microsoft.com/office/drawing/2014/main" id="{3D53AB7A-16B3-6A4E-95BD-198E99B821ED}"/>
                </a:ext>
              </a:extLst>
            </p:cNvPr>
            <p:cNvSpPr/>
            <p:nvPr/>
          </p:nvSpPr>
          <p:spPr>
            <a:xfrm>
              <a:off x="6002790" y="224810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20AE0280-4B52-C34A-BD13-A18A110624AA}"/>
                </a:ext>
              </a:extLst>
            </p:cNvPr>
            <p:cNvGrpSpPr/>
            <p:nvPr/>
          </p:nvGrpSpPr>
          <p:grpSpPr>
            <a:xfrm>
              <a:off x="6040366" y="227245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237" name="Rounded Rectangle 236">
                <a:extLst>
                  <a:ext uri="{FF2B5EF4-FFF2-40B4-BE49-F238E27FC236}">
                    <a16:creationId xmlns:a16="http://schemas.microsoft.com/office/drawing/2014/main" id="{C6F83F28-36C6-B145-81C4-8FD0993F94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d,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38" name="Rounded Rectangle 237">
                <a:extLst>
                  <a:ext uri="{FF2B5EF4-FFF2-40B4-BE49-F238E27FC236}">
                    <a16:creationId xmlns:a16="http://schemas.microsoft.com/office/drawing/2014/main" id="{FCE819DF-74C3-B848-B589-81A35075DC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39" name="Rounded Rectangle 238">
                <a:extLst>
                  <a:ext uri="{FF2B5EF4-FFF2-40B4-BE49-F238E27FC236}">
                    <a16:creationId xmlns:a16="http://schemas.microsoft.com/office/drawing/2014/main" id="{1D9016A6-1A06-E44C-B380-A4F96B00F2A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28" name="aac">
            <a:extLst>
              <a:ext uri="{FF2B5EF4-FFF2-40B4-BE49-F238E27FC236}">
                <a16:creationId xmlns:a16="http://schemas.microsoft.com/office/drawing/2014/main" id="{A2E8412F-4C56-1746-B01E-550F23F50ECD}"/>
              </a:ext>
            </a:extLst>
          </p:cNvPr>
          <p:cNvGrpSpPr/>
          <p:nvPr/>
        </p:nvGrpSpPr>
        <p:grpSpPr>
          <a:xfrm>
            <a:off x="4770521" y="1275678"/>
            <a:ext cx="715233" cy="688792"/>
            <a:chOff x="6002790" y="1505116"/>
            <a:chExt cx="715233" cy="688792"/>
          </a:xfrm>
        </p:grpSpPr>
        <p:sp>
          <p:nvSpPr>
            <p:cNvPr id="229" name="Rounded Rectangle 228">
              <a:extLst>
                <a:ext uri="{FF2B5EF4-FFF2-40B4-BE49-F238E27FC236}">
                  <a16:creationId xmlns:a16="http://schemas.microsoft.com/office/drawing/2014/main" id="{F3E9D073-584C-244B-9042-05993A11ED6E}"/>
                </a:ext>
              </a:extLst>
            </p:cNvPr>
            <p:cNvSpPr/>
            <p:nvPr/>
          </p:nvSpPr>
          <p:spPr>
            <a:xfrm>
              <a:off x="6002790" y="1505116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80B8FE1D-565D-9640-9D84-6EB6D51EC717}"/>
                </a:ext>
              </a:extLst>
            </p:cNvPr>
            <p:cNvGrpSpPr/>
            <p:nvPr/>
          </p:nvGrpSpPr>
          <p:grpSpPr>
            <a:xfrm>
              <a:off x="6040366" y="1529472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231" name="Rounded Rectangle 230">
                <a:extLst>
                  <a:ext uri="{FF2B5EF4-FFF2-40B4-BE49-F238E27FC236}">
                    <a16:creationId xmlns:a16="http://schemas.microsoft.com/office/drawing/2014/main" id="{3804010B-6B1D-FD43-B391-1BF9A0ADA9F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32" name="Rounded Rectangle 231">
                <a:extLst>
                  <a:ext uri="{FF2B5EF4-FFF2-40B4-BE49-F238E27FC236}">
                    <a16:creationId xmlns:a16="http://schemas.microsoft.com/office/drawing/2014/main" id="{67E62B25-10A8-674D-9428-7B3B4496577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33" name="Rounded Rectangle 232">
                <a:extLst>
                  <a:ext uri="{FF2B5EF4-FFF2-40B4-BE49-F238E27FC236}">
                    <a16:creationId xmlns:a16="http://schemas.microsoft.com/office/drawing/2014/main" id="{B28B083D-1885-944A-B329-3DDB35EEC39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310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lt-group">
            <a:extLst>
              <a:ext uri="{FF2B5EF4-FFF2-40B4-BE49-F238E27FC236}">
                <a16:creationId xmlns:a16="http://schemas.microsoft.com/office/drawing/2014/main" id="{86699EA3-093C-C94C-95D4-1AB3DA265C65}"/>
              </a:ext>
            </a:extLst>
          </p:cNvPr>
          <p:cNvGrpSpPr/>
          <p:nvPr/>
        </p:nvGrpSpPr>
        <p:grpSpPr>
          <a:xfrm>
            <a:off x="6470410" y="4613743"/>
            <a:ext cx="5128647" cy="557493"/>
            <a:chOff x="6470410" y="4613743"/>
            <a:chExt cx="5128647" cy="557493"/>
          </a:xfrm>
        </p:grpSpPr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32E31D40-36C9-334B-8D26-A995DBD22BD2}"/>
                </a:ext>
              </a:extLst>
            </p:cNvPr>
            <p:cNvSpPr/>
            <p:nvPr/>
          </p:nvSpPr>
          <p:spPr>
            <a:xfrm>
              <a:off x="6618512" y="4613743"/>
              <a:ext cx="4980545" cy="557493"/>
            </a:xfrm>
            <a:prstGeom prst="roundRect">
              <a:avLst>
                <a:gd name="adj" fmla="val 449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4F292FBA-5B0D-7148-AF89-BD5449F9D2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70410" y="4716929"/>
                  <a:ext cx="351303" cy="35112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4F292FBA-5B0D-7148-AF89-BD5449F9D2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0410" y="4716929"/>
                  <a:ext cx="351303" cy="35112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t-group">
            <a:extLst>
              <a:ext uri="{FF2B5EF4-FFF2-40B4-BE49-F238E27FC236}">
                <a16:creationId xmlns:a16="http://schemas.microsoft.com/office/drawing/2014/main" id="{CA65D724-7705-9048-98B4-AFA9BC2C7C6C}"/>
              </a:ext>
            </a:extLst>
          </p:cNvPr>
          <p:cNvGrpSpPr/>
          <p:nvPr/>
        </p:nvGrpSpPr>
        <p:grpSpPr>
          <a:xfrm>
            <a:off x="6457723" y="3309790"/>
            <a:ext cx="5141335" cy="1218847"/>
            <a:chOff x="6457723" y="3309790"/>
            <a:chExt cx="5141335" cy="1218847"/>
          </a:xfrm>
        </p:grpSpPr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D64DF08F-581E-5541-ABC0-07449C88257C}"/>
                </a:ext>
              </a:extLst>
            </p:cNvPr>
            <p:cNvSpPr/>
            <p:nvPr/>
          </p:nvSpPr>
          <p:spPr>
            <a:xfrm>
              <a:off x="6618513" y="3309790"/>
              <a:ext cx="4980545" cy="1218847"/>
            </a:xfrm>
            <a:prstGeom prst="roundRect">
              <a:avLst>
                <a:gd name="adj" fmla="val 449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73FE3E0E-7DAF-7C44-BE08-BDBDCAA9C5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57723" y="3755659"/>
                  <a:ext cx="351303" cy="35112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73FE3E0E-7DAF-7C44-BE08-BDBDCAA9C5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7723" y="3755659"/>
                  <a:ext cx="351303" cy="35112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eq-group">
            <a:extLst>
              <a:ext uri="{FF2B5EF4-FFF2-40B4-BE49-F238E27FC236}">
                <a16:creationId xmlns:a16="http://schemas.microsoft.com/office/drawing/2014/main" id="{1DE8885A-7892-FC4A-9B66-FFCB99FABB86}"/>
              </a:ext>
            </a:extLst>
          </p:cNvPr>
          <p:cNvGrpSpPr/>
          <p:nvPr/>
        </p:nvGrpSpPr>
        <p:grpSpPr>
          <a:xfrm>
            <a:off x="6442860" y="1694768"/>
            <a:ext cx="5156199" cy="1549488"/>
            <a:chOff x="6442860" y="1694768"/>
            <a:chExt cx="5156199" cy="1549488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A172FD9B-73D6-CA47-88ED-0693C496F0C6}"/>
                </a:ext>
              </a:extLst>
            </p:cNvPr>
            <p:cNvSpPr/>
            <p:nvPr/>
          </p:nvSpPr>
          <p:spPr>
            <a:xfrm>
              <a:off x="6618514" y="1694768"/>
              <a:ext cx="4980545" cy="1549488"/>
            </a:xfrm>
            <a:prstGeom prst="roundRect">
              <a:avLst>
                <a:gd name="adj" fmla="val 449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70E18CDC-34C6-1F40-868A-08106BDA9D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42860" y="2292605"/>
                  <a:ext cx="351303" cy="351120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n-US" sz="1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sz="1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==</m:t>
                            </m:r>
                          </m:e>
                        </m:box>
                      </m:oMath>
                    </m:oMathPara>
                  </a14:m>
                  <a:endParaRPr lang="en-US" sz="1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70E18CDC-34C6-1F40-868A-08106BDA9D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2860" y="2292605"/>
                  <a:ext cx="351303" cy="351120"/>
                </a:xfrm>
                <a:prstGeom prst="ellipse">
                  <a:avLst/>
                </a:prstGeom>
                <a:blipFill>
                  <a:blip r:embed="rId5"/>
                  <a:stretch>
                    <a:fillRect l="-20000" b="-3448"/>
                  </a:stretch>
                </a:blipFill>
                <a:ln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6C9ABF-845F-0A42-83B0-E0DFE1CF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15" y="593430"/>
            <a:ext cx="4398811" cy="48679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Sort-Merge Join – Merge Pass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D93FA1-ED71-0F47-897F-CE5DECDCCA00}"/>
              </a:ext>
            </a:extLst>
          </p:cNvPr>
          <p:cNvSpPr txBox="1"/>
          <p:nvPr/>
        </p:nvSpPr>
        <p:spPr>
          <a:xfrm>
            <a:off x="6323754" y="1428352"/>
            <a:ext cx="547359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do{</a:t>
            </a:r>
          </a:p>
          <a:p>
            <a:pPr lvl="1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key(left-cursor) == key(right-base):</a:t>
            </a:r>
          </a:p>
          <a:p>
            <a:pPr lvl="1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right-cursor = right-base</a:t>
            </a:r>
          </a:p>
          <a:p>
            <a:pPr lvl="1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do{</a:t>
            </a:r>
          </a:p>
          <a:p>
            <a:pPr lvl="2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emit(r, s)</a:t>
            </a:r>
          </a:p>
          <a:p>
            <a:pPr lvl="2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advance(right-cursor)</a:t>
            </a:r>
          </a:p>
          <a:p>
            <a:pPr lvl="1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} while(key(left-cursor) == key(right-cursor))</a:t>
            </a:r>
          </a:p>
          <a:p>
            <a:pPr lvl="1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advance left-cursor</a:t>
            </a:r>
          </a:p>
          <a:p>
            <a:pPr lvl="1"/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key(left-cursor) &gt; key(right-base):</a:t>
            </a:r>
          </a:p>
          <a:p>
            <a:pPr lvl="1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if(right-cursor &gt; right-base): </a:t>
            </a:r>
          </a:p>
          <a:p>
            <a:pPr lvl="2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right-base = right-cursor</a:t>
            </a:r>
          </a:p>
          <a:p>
            <a:pPr lvl="1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else </a:t>
            </a:r>
          </a:p>
          <a:p>
            <a:pPr lvl="2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advance(right-base, right-cursor)</a:t>
            </a:r>
          </a:p>
          <a:p>
            <a:pPr lvl="1"/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key(left-cursor) &lt; key(right-base):</a:t>
            </a:r>
          </a:p>
          <a:p>
            <a:pPr lvl="1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advance(left-cursor)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while(left-cursor != EOF)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D2CDC1-7CEB-244D-AE8D-EB557EA64B46}"/>
              </a:ext>
            </a:extLst>
          </p:cNvPr>
          <p:cNvSpPr txBox="1"/>
          <p:nvPr/>
        </p:nvSpPr>
        <p:spPr>
          <a:xfrm>
            <a:off x="4866099" y="1242600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right-base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786DABC-3904-FB40-8A73-2B0D3043EB51}"/>
              </a:ext>
            </a:extLst>
          </p:cNvPr>
          <p:cNvSpPr txBox="1"/>
          <p:nvPr/>
        </p:nvSpPr>
        <p:spPr>
          <a:xfrm>
            <a:off x="3317325" y="1245564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right-cursor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BBD7ABB-42C7-B14E-AFD4-2F0CB57374B9}"/>
              </a:ext>
            </a:extLst>
          </p:cNvPr>
          <p:cNvSpPr txBox="1"/>
          <p:nvPr/>
        </p:nvSpPr>
        <p:spPr>
          <a:xfrm>
            <a:off x="394652" y="1303756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left-cursor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6912B33-72F7-CB46-A39E-8A791D31F579}"/>
              </a:ext>
            </a:extLst>
          </p:cNvPr>
          <p:cNvSpPr txBox="1"/>
          <p:nvPr/>
        </p:nvSpPr>
        <p:spPr>
          <a:xfrm>
            <a:off x="4389922" y="444014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841DC-31C5-5A47-A97F-B4623AE61942}"/>
              </a:ext>
            </a:extLst>
          </p:cNvPr>
          <p:cNvSpPr txBox="1"/>
          <p:nvPr/>
        </p:nvSpPr>
        <p:spPr>
          <a:xfrm>
            <a:off x="1382163" y="386004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R</a:t>
            </a:r>
          </a:p>
        </p:txBody>
      </p:sp>
      <p:grpSp>
        <p:nvGrpSpPr>
          <p:cNvPr id="198" name="pwx">
            <a:extLst>
              <a:ext uri="{FF2B5EF4-FFF2-40B4-BE49-F238E27FC236}">
                <a16:creationId xmlns:a16="http://schemas.microsoft.com/office/drawing/2014/main" id="{DE3CD070-67C3-5343-9D78-266E7496F295}"/>
              </a:ext>
            </a:extLst>
          </p:cNvPr>
          <p:cNvGrpSpPr/>
          <p:nvPr/>
        </p:nvGrpSpPr>
        <p:grpSpPr>
          <a:xfrm>
            <a:off x="1195895" y="3135833"/>
            <a:ext cx="715233" cy="688792"/>
            <a:chOff x="763966" y="3462109"/>
            <a:chExt cx="715233" cy="688792"/>
          </a:xfrm>
        </p:grpSpPr>
        <p:sp>
          <p:nvSpPr>
            <p:cNvPr id="199" name="Rounded Rectangle 198">
              <a:extLst>
                <a:ext uri="{FF2B5EF4-FFF2-40B4-BE49-F238E27FC236}">
                  <a16:creationId xmlns:a16="http://schemas.microsoft.com/office/drawing/2014/main" id="{7ACDCCF6-F0BD-3346-9A18-900EB4CEEB18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9E8F342B-072A-FB43-B218-285F1187FCEF}"/>
                </a:ext>
              </a:extLst>
            </p:cNvPr>
            <p:cNvGrpSpPr/>
            <p:nvPr/>
          </p:nvGrpSpPr>
          <p:grpSpPr>
            <a:xfrm>
              <a:off x="805089" y="3487851"/>
              <a:ext cx="640080" cy="640080"/>
              <a:chOff x="6870778" y="1562012"/>
              <a:chExt cx="592361" cy="456824"/>
            </a:xfrm>
          </p:grpSpPr>
          <p:sp>
            <p:nvSpPr>
              <p:cNvPr id="201" name="Rounded Rectangle 200">
                <a:extLst>
                  <a:ext uri="{FF2B5EF4-FFF2-40B4-BE49-F238E27FC236}">
                    <a16:creationId xmlns:a16="http://schemas.microsoft.com/office/drawing/2014/main" id="{B9F8D1D7-273E-2B44-B2E6-30F47F5728A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02" name="Rounded Rectangle 201">
                <a:extLst>
                  <a:ext uri="{FF2B5EF4-FFF2-40B4-BE49-F238E27FC236}">
                    <a16:creationId xmlns:a16="http://schemas.microsoft.com/office/drawing/2014/main" id="{825C0EE4-1BE6-DA47-8B79-C7E4099D595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03" name="Rounded Rectangle 202">
                <a:extLst>
                  <a:ext uri="{FF2B5EF4-FFF2-40B4-BE49-F238E27FC236}">
                    <a16:creationId xmlns:a16="http://schemas.microsoft.com/office/drawing/2014/main" id="{D3A1238D-7B89-6A42-911E-C40D3DA295E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16" name="bcp">
            <a:extLst>
              <a:ext uri="{FF2B5EF4-FFF2-40B4-BE49-F238E27FC236}">
                <a16:creationId xmlns:a16="http://schemas.microsoft.com/office/drawing/2014/main" id="{4F3DB5AC-2DB2-EC41-8CA7-BA14842850BC}"/>
              </a:ext>
            </a:extLst>
          </p:cNvPr>
          <p:cNvGrpSpPr/>
          <p:nvPr/>
        </p:nvGrpSpPr>
        <p:grpSpPr>
          <a:xfrm>
            <a:off x="1193824" y="2377563"/>
            <a:ext cx="715233" cy="688792"/>
            <a:chOff x="763966" y="2703839"/>
            <a:chExt cx="715233" cy="688792"/>
          </a:xfrm>
        </p:grpSpPr>
        <p:sp>
          <p:nvSpPr>
            <p:cNvPr id="217" name="Rounded Rectangle 216">
              <a:extLst>
                <a:ext uri="{FF2B5EF4-FFF2-40B4-BE49-F238E27FC236}">
                  <a16:creationId xmlns:a16="http://schemas.microsoft.com/office/drawing/2014/main" id="{A60A6FA8-B30A-D846-B77D-869A788196EB}"/>
                </a:ext>
              </a:extLst>
            </p:cNvPr>
            <p:cNvSpPr/>
            <p:nvPr/>
          </p:nvSpPr>
          <p:spPr>
            <a:xfrm>
              <a:off x="763966" y="2703839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D5D197C-E730-6A43-BE8D-5270C4EBE81E}"/>
                </a:ext>
              </a:extLst>
            </p:cNvPr>
            <p:cNvGrpSpPr/>
            <p:nvPr/>
          </p:nvGrpSpPr>
          <p:grpSpPr>
            <a:xfrm>
              <a:off x="801542" y="2736933"/>
              <a:ext cx="640080" cy="640080"/>
              <a:chOff x="6870778" y="1562012"/>
              <a:chExt cx="592361" cy="456824"/>
            </a:xfrm>
          </p:grpSpPr>
          <p:sp>
            <p:nvSpPr>
              <p:cNvPr id="219" name="Rounded Rectangle 218">
                <a:extLst>
                  <a:ext uri="{FF2B5EF4-FFF2-40B4-BE49-F238E27FC236}">
                    <a16:creationId xmlns:a16="http://schemas.microsoft.com/office/drawing/2014/main" id="{B20A9607-ED26-054D-B3C4-4B3621131E0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20" name="Rounded Rectangle 219">
                <a:extLst>
                  <a:ext uri="{FF2B5EF4-FFF2-40B4-BE49-F238E27FC236}">
                    <a16:creationId xmlns:a16="http://schemas.microsoft.com/office/drawing/2014/main" id="{ED839392-052E-B140-BBE1-2F103292677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21" name="Rounded Rectangle 220">
                <a:extLst>
                  <a:ext uri="{FF2B5EF4-FFF2-40B4-BE49-F238E27FC236}">
                    <a16:creationId xmlns:a16="http://schemas.microsoft.com/office/drawing/2014/main" id="{570ACCE8-3C21-F44A-B7F1-9B6AF688C0B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22" name="aab">
            <a:extLst>
              <a:ext uri="{FF2B5EF4-FFF2-40B4-BE49-F238E27FC236}">
                <a16:creationId xmlns:a16="http://schemas.microsoft.com/office/drawing/2014/main" id="{FF3F2CC5-1D8E-974F-A77B-FE5AD527920F}"/>
              </a:ext>
            </a:extLst>
          </p:cNvPr>
          <p:cNvGrpSpPr/>
          <p:nvPr/>
        </p:nvGrpSpPr>
        <p:grpSpPr>
          <a:xfrm>
            <a:off x="1195895" y="1613838"/>
            <a:ext cx="715233" cy="688792"/>
            <a:chOff x="763966" y="1940114"/>
            <a:chExt cx="715233" cy="688792"/>
          </a:xfrm>
        </p:grpSpPr>
        <p:sp>
          <p:nvSpPr>
            <p:cNvPr id="223" name="Rounded Rectangle 222">
              <a:extLst>
                <a:ext uri="{FF2B5EF4-FFF2-40B4-BE49-F238E27FC236}">
                  <a16:creationId xmlns:a16="http://schemas.microsoft.com/office/drawing/2014/main" id="{A8AA7BE6-04A5-4241-88A0-B5BDC0DDCCDB}"/>
                </a:ext>
              </a:extLst>
            </p:cNvPr>
            <p:cNvSpPr/>
            <p:nvPr/>
          </p:nvSpPr>
          <p:spPr>
            <a:xfrm>
              <a:off x="763966" y="1940114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09D19AAA-3FD8-A84D-98FE-2095BF274D98}"/>
                </a:ext>
              </a:extLst>
            </p:cNvPr>
            <p:cNvGrpSpPr/>
            <p:nvPr/>
          </p:nvGrpSpPr>
          <p:grpSpPr>
            <a:xfrm>
              <a:off x="801542" y="1964470"/>
              <a:ext cx="640080" cy="640080"/>
              <a:chOff x="6870778" y="1562012"/>
              <a:chExt cx="592361" cy="456824"/>
            </a:xfrm>
          </p:grpSpPr>
          <p:sp>
            <p:nvSpPr>
              <p:cNvPr id="225" name="Rounded Rectangle 224">
                <a:extLst>
                  <a:ext uri="{FF2B5EF4-FFF2-40B4-BE49-F238E27FC236}">
                    <a16:creationId xmlns:a16="http://schemas.microsoft.com/office/drawing/2014/main" id="{2E3C09E8-2497-EA4A-B317-646E4521A52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26" name="Rounded Rectangle 225">
                <a:extLst>
                  <a:ext uri="{FF2B5EF4-FFF2-40B4-BE49-F238E27FC236}">
                    <a16:creationId xmlns:a16="http://schemas.microsoft.com/office/drawing/2014/main" id="{24EAD6E0-1EF1-584A-8E51-4F6F924347A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27" name="Rounded Rectangle 226">
                <a:extLst>
                  <a:ext uri="{FF2B5EF4-FFF2-40B4-BE49-F238E27FC236}">
                    <a16:creationId xmlns:a16="http://schemas.microsoft.com/office/drawing/2014/main" id="{FF6A73CF-E8D8-F342-929B-564754D05E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46" name="wxz">
            <a:extLst>
              <a:ext uri="{FF2B5EF4-FFF2-40B4-BE49-F238E27FC236}">
                <a16:creationId xmlns:a16="http://schemas.microsoft.com/office/drawing/2014/main" id="{F4479363-CA3D-4344-8BE9-AF2E958EC7C4}"/>
              </a:ext>
            </a:extLst>
          </p:cNvPr>
          <p:cNvGrpSpPr/>
          <p:nvPr/>
        </p:nvGrpSpPr>
        <p:grpSpPr>
          <a:xfrm>
            <a:off x="4226667" y="3748733"/>
            <a:ext cx="715233" cy="688792"/>
            <a:chOff x="6002790" y="3764642"/>
            <a:chExt cx="715233" cy="688792"/>
          </a:xfrm>
        </p:grpSpPr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9863F192-B6A4-D943-9744-DEC1AB609B1E}"/>
                </a:ext>
              </a:extLst>
            </p:cNvPr>
            <p:cNvSpPr/>
            <p:nvPr/>
          </p:nvSpPr>
          <p:spPr>
            <a:xfrm>
              <a:off x="6002790" y="376464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4</a:t>
              </a: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12D48199-20BC-B645-A0E3-8F04BDFE156E}"/>
                </a:ext>
              </a:extLst>
            </p:cNvPr>
            <p:cNvGrpSpPr/>
            <p:nvPr/>
          </p:nvGrpSpPr>
          <p:grpSpPr>
            <a:xfrm>
              <a:off x="6040366" y="378950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249" name="Rounded Rectangle 248">
                <a:extLst>
                  <a:ext uri="{FF2B5EF4-FFF2-40B4-BE49-F238E27FC236}">
                    <a16:creationId xmlns:a16="http://schemas.microsoft.com/office/drawing/2014/main" id="{F399A62F-227E-B045-8748-067218357F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50" name="Rounded Rectangle 249">
                <a:extLst>
                  <a:ext uri="{FF2B5EF4-FFF2-40B4-BE49-F238E27FC236}">
                    <a16:creationId xmlns:a16="http://schemas.microsoft.com/office/drawing/2014/main" id="{F4C78A74-ED06-0448-A884-9700ECF8F9B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51" name="Rounded Rectangle 250">
                <a:extLst>
                  <a:ext uri="{FF2B5EF4-FFF2-40B4-BE49-F238E27FC236}">
                    <a16:creationId xmlns:a16="http://schemas.microsoft.com/office/drawing/2014/main" id="{0028C591-9A8E-A14E-98BD-8404F2889CC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z,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40" name="ppr">
            <a:extLst>
              <a:ext uri="{FF2B5EF4-FFF2-40B4-BE49-F238E27FC236}">
                <a16:creationId xmlns:a16="http://schemas.microsoft.com/office/drawing/2014/main" id="{F95D1047-E68F-D342-AB06-FC55B641B94D}"/>
              </a:ext>
            </a:extLst>
          </p:cNvPr>
          <p:cNvGrpSpPr/>
          <p:nvPr/>
        </p:nvGrpSpPr>
        <p:grpSpPr>
          <a:xfrm>
            <a:off x="4226667" y="2990463"/>
            <a:ext cx="715233" cy="688792"/>
            <a:chOff x="6002790" y="3006372"/>
            <a:chExt cx="715233" cy="688792"/>
          </a:xfrm>
        </p:grpSpPr>
        <p:sp>
          <p:nvSpPr>
            <p:cNvPr id="241" name="Rounded Rectangle 240">
              <a:extLst>
                <a:ext uri="{FF2B5EF4-FFF2-40B4-BE49-F238E27FC236}">
                  <a16:creationId xmlns:a16="http://schemas.microsoft.com/office/drawing/2014/main" id="{42ABEF74-BA27-CF45-B562-0AD1F180C039}"/>
                </a:ext>
              </a:extLst>
            </p:cNvPr>
            <p:cNvSpPr/>
            <p:nvPr/>
          </p:nvSpPr>
          <p:spPr>
            <a:xfrm>
              <a:off x="6002790" y="300637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811E5BFF-27A1-F44C-988D-F4B6C2B14320}"/>
                </a:ext>
              </a:extLst>
            </p:cNvPr>
            <p:cNvGrpSpPr/>
            <p:nvPr/>
          </p:nvGrpSpPr>
          <p:grpSpPr>
            <a:xfrm>
              <a:off x="6040366" y="303072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243" name="Rounded Rectangle 242">
                <a:extLst>
                  <a:ext uri="{FF2B5EF4-FFF2-40B4-BE49-F238E27FC236}">
                    <a16:creationId xmlns:a16="http://schemas.microsoft.com/office/drawing/2014/main" id="{B642BC4E-27BA-1B4E-A4B5-C39AA4E10CE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1CE4F48B-3987-7340-B948-6E6D5D1DEFC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45" name="Rounded Rectangle 244">
                <a:extLst>
                  <a:ext uri="{FF2B5EF4-FFF2-40B4-BE49-F238E27FC236}">
                    <a16:creationId xmlns:a16="http://schemas.microsoft.com/office/drawing/2014/main" id="{5146532F-7D5C-7140-902B-6EF82860B0A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r,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34" name="dff">
            <a:extLst>
              <a:ext uri="{FF2B5EF4-FFF2-40B4-BE49-F238E27FC236}">
                <a16:creationId xmlns:a16="http://schemas.microsoft.com/office/drawing/2014/main" id="{93E3D59B-6CB2-4A4C-9858-F0E3D711DFED}"/>
              </a:ext>
            </a:extLst>
          </p:cNvPr>
          <p:cNvGrpSpPr/>
          <p:nvPr/>
        </p:nvGrpSpPr>
        <p:grpSpPr>
          <a:xfrm>
            <a:off x="4226667" y="2232193"/>
            <a:ext cx="715233" cy="688792"/>
            <a:chOff x="6002790" y="2248102"/>
            <a:chExt cx="715233" cy="688792"/>
          </a:xfrm>
        </p:grpSpPr>
        <p:sp>
          <p:nvSpPr>
            <p:cNvPr id="235" name="Rounded Rectangle 234">
              <a:extLst>
                <a:ext uri="{FF2B5EF4-FFF2-40B4-BE49-F238E27FC236}">
                  <a16:creationId xmlns:a16="http://schemas.microsoft.com/office/drawing/2014/main" id="{3D53AB7A-16B3-6A4E-95BD-198E99B821ED}"/>
                </a:ext>
              </a:extLst>
            </p:cNvPr>
            <p:cNvSpPr/>
            <p:nvPr/>
          </p:nvSpPr>
          <p:spPr>
            <a:xfrm>
              <a:off x="6002790" y="224810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20AE0280-4B52-C34A-BD13-A18A110624AA}"/>
                </a:ext>
              </a:extLst>
            </p:cNvPr>
            <p:cNvGrpSpPr/>
            <p:nvPr/>
          </p:nvGrpSpPr>
          <p:grpSpPr>
            <a:xfrm>
              <a:off x="6040366" y="227245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237" name="Rounded Rectangle 236">
                <a:extLst>
                  <a:ext uri="{FF2B5EF4-FFF2-40B4-BE49-F238E27FC236}">
                    <a16:creationId xmlns:a16="http://schemas.microsoft.com/office/drawing/2014/main" id="{C6F83F28-36C6-B145-81C4-8FD0993F94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d,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38" name="Rounded Rectangle 237">
                <a:extLst>
                  <a:ext uri="{FF2B5EF4-FFF2-40B4-BE49-F238E27FC236}">
                    <a16:creationId xmlns:a16="http://schemas.microsoft.com/office/drawing/2014/main" id="{FCE819DF-74C3-B848-B589-81A35075DC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39" name="Rounded Rectangle 238">
                <a:extLst>
                  <a:ext uri="{FF2B5EF4-FFF2-40B4-BE49-F238E27FC236}">
                    <a16:creationId xmlns:a16="http://schemas.microsoft.com/office/drawing/2014/main" id="{1D9016A6-1A06-E44C-B380-A4F96B00F2A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228" name="aac">
            <a:extLst>
              <a:ext uri="{FF2B5EF4-FFF2-40B4-BE49-F238E27FC236}">
                <a16:creationId xmlns:a16="http://schemas.microsoft.com/office/drawing/2014/main" id="{A2E8412F-4C56-1746-B01E-550F23F50ECD}"/>
              </a:ext>
            </a:extLst>
          </p:cNvPr>
          <p:cNvGrpSpPr/>
          <p:nvPr/>
        </p:nvGrpSpPr>
        <p:grpSpPr>
          <a:xfrm>
            <a:off x="4226667" y="1489207"/>
            <a:ext cx="715233" cy="688792"/>
            <a:chOff x="6002790" y="1505116"/>
            <a:chExt cx="715233" cy="688792"/>
          </a:xfrm>
        </p:grpSpPr>
        <p:sp>
          <p:nvSpPr>
            <p:cNvPr id="229" name="Rounded Rectangle 228">
              <a:extLst>
                <a:ext uri="{FF2B5EF4-FFF2-40B4-BE49-F238E27FC236}">
                  <a16:creationId xmlns:a16="http://schemas.microsoft.com/office/drawing/2014/main" id="{F3E9D073-584C-244B-9042-05993A11ED6E}"/>
                </a:ext>
              </a:extLst>
            </p:cNvPr>
            <p:cNvSpPr/>
            <p:nvPr/>
          </p:nvSpPr>
          <p:spPr>
            <a:xfrm>
              <a:off x="6002790" y="1505116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80B8FE1D-565D-9640-9D84-6EB6D51EC717}"/>
                </a:ext>
              </a:extLst>
            </p:cNvPr>
            <p:cNvGrpSpPr/>
            <p:nvPr/>
          </p:nvGrpSpPr>
          <p:grpSpPr>
            <a:xfrm>
              <a:off x="6040366" y="1529472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231" name="Rounded Rectangle 230">
                <a:extLst>
                  <a:ext uri="{FF2B5EF4-FFF2-40B4-BE49-F238E27FC236}">
                    <a16:creationId xmlns:a16="http://schemas.microsoft.com/office/drawing/2014/main" id="{3804010B-6B1D-FD43-B391-1BF9A0ADA9F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32" name="Rounded Rectangle 231">
                <a:extLst>
                  <a:ext uri="{FF2B5EF4-FFF2-40B4-BE49-F238E27FC236}">
                    <a16:creationId xmlns:a16="http://schemas.microsoft.com/office/drawing/2014/main" id="{67E62B25-10A8-674D-9428-7B3B4496577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33" name="Rounded Rectangle 232">
                <a:extLst>
                  <a:ext uri="{FF2B5EF4-FFF2-40B4-BE49-F238E27FC236}">
                    <a16:creationId xmlns:a16="http://schemas.microsoft.com/office/drawing/2014/main" id="{B28B083D-1885-944A-B329-3DDB35EEC39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sp>
        <p:nvSpPr>
          <p:cNvPr id="52" name="rbp-a1">
            <a:extLst>
              <a:ext uri="{FF2B5EF4-FFF2-40B4-BE49-F238E27FC236}">
                <a16:creationId xmlns:a16="http://schemas.microsoft.com/office/drawing/2014/main" id="{C32B2FA6-D9CC-464C-9ADA-B00703DC8D01}"/>
              </a:ext>
            </a:extLst>
          </p:cNvPr>
          <p:cNvSpPr/>
          <p:nvPr/>
        </p:nvSpPr>
        <p:spPr>
          <a:xfrm flipH="1">
            <a:off x="4967674" y="1526335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buf1">
            <a:extLst>
              <a:ext uri="{FF2B5EF4-FFF2-40B4-BE49-F238E27FC236}">
                <a16:creationId xmlns:a16="http://schemas.microsoft.com/office/drawing/2014/main" id="{284D143D-6BB2-704A-AF71-910B55C10899}"/>
              </a:ext>
            </a:extLst>
          </p:cNvPr>
          <p:cNvSpPr/>
          <p:nvPr/>
        </p:nvSpPr>
        <p:spPr>
          <a:xfrm>
            <a:off x="2623001" y="1597376"/>
            <a:ext cx="715233" cy="688792"/>
          </a:xfrm>
          <a:prstGeom prst="roundRect">
            <a:avLst>
              <a:gd name="adj" fmla="val 7017"/>
            </a:avLst>
          </a:prstGeom>
          <a:solidFill>
            <a:srgbClr val="92D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99" name="buf2">
            <a:extLst>
              <a:ext uri="{FF2B5EF4-FFF2-40B4-BE49-F238E27FC236}">
                <a16:creationId xmlns:a16="http://schemas.microsoft.com/office/drawing/2014/main" id="{AD9A4F6A-DB20-A549-A3ED-81D20E28B0B4}"/>
              </a:ext>
            </a:extLst>
          </p:cNvPr>
          <p:cNvSpPr/>
          <p:nvPr/>
        </p:nvSpPr>
        <p:spPr>
          <a:xfrm>
            <a:off x="2619107" y="2341336"/>
            <a:ext cx="715233" cy="688792"/>
          </a:xfrm>
          <a:prstGeom prst="roundRect">
            <a:avLst>
              <a:gd name="adj" fmla="val 7017"/>
            </a:avLst>
          </a:prstGeom>
          <a:solidFill>
            <a:srgbClr val="92D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57" name="aa-3">
            <a:extLst>
              <a:ext uri="{FF2B5EF4-FFF2-40B4-BE49-F238E27FC236}">
                <a16:creationId xmlns:a16="http://schemas.microsoft.com/office/drawing/2014/main" id="{5792D3BE-978B-BF45-8DBB-45A1BBF1B1D8}"/>
              </a:ext>
            </a:extLst>
          </p:cNvPr>
          <p:cNvSpPr>
            <a:spLocks/>
          </p:cNvSpPr>
          <p:nvPr/>
        </p:nvSpPr>
        <p:spPr>
          <a:xfrm>
            <a:off x="2660577" y="1621732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a,a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58" name="aa-2">
            <a:extLst>
              <a:ext uri="{FF2B5EF4-FFF2-40B4-BE49-F238E27FC236}">
                <a16:creationId xmlns:a16="http://schemas.microsoft.com/office/drawing/2014/main" id="{3964C6ED-111B-9A43-B179-31F7B8A605C4}"/>
              </a:ext>
            </a:extLst>
          </p:cNvPr>
          <p:cNvSpPr>
            <a:spLocks/>
          </p:cNvSpPr>
          <p:nvPr/>
        </p:nvSpPr>
        <p:spPr>
          <a:xfrm>
            <a:off x="2660577" y="1851169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a,a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59" name="aa-1">
            <a:extLst>
              <a:ext uri="{FF2B5EF4-FFF2-40B4-BE49-F238E27FC236}">
                <a16:creationId xmlns:a16="http://schemas.microsoft.com/office/drawing/2014/main" id="{227EE559-FB0E-9D46-AD65-0A1F6F143A39}"/>
              </a:ext>
            </a:extLst>
          </p:cNvPr>
          <p:cNvSpPr>
            <a:spLocks/>
          </p:cNvSpPr>
          <p:nvPr/>
        </p:nvSpPr>
        <p:spPr>
          <a:xfrm>
            <a:off x="2660577" y="2080607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a,a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98" name="aa-1-buf2">
            <a:extLst>
              <a:ext uri="{FF2B5EF4-FFF2-40B4-BE49-F238E27FC236}">
                <a16:creationId xmlns:a16="http://schemas.microsoft.com/office/drawing/2014/main" id="{65CEAB20-A458-F641-A86A-1A6E0B28895A}"/>
              </a:ext>
            </a:extLst>
          </p:cNvPr>
          <p:cNvSpPr>
            <a:spLocks/>
          </p:cNvSpPr>
          <p:nvPr/>
        </p:nvSpPr>
        <p:spPr>
          <a:xfrm>
            <a:off x="2647758" y="2377563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a,a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01" name="cc-1-buf2">
            <a:extLst>
              <a:ext uri="{FF2B5EF4-FFF2-40B4-BE49-F238E27FC236}">
                <a16:creationId xmlns:a16="http://schemas.microsoft.com/office/drawing/2014/main" id="{BA7B1553-19F4-9641-AE55-7EFB9A9A5026}"/>
              </a:ext>
            </a:extLst>
          </p:cNvPr>
          <p:cNvSpPr>
            <a:spLocks/>
          </p:cNvSpPr>
          <p:nvPr/>
        </p:nvSpPr>
        <p:spPr>
          <a:xfrm>
            <a:off x="2648490" y="2589218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c,c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68" name="REP-a1">
            <a:extLst>
              <a:ext uri="{FF2B5EF4-FFF2-40B4-BE49-F238E27FC236}">
                <a16:creationId xmlns:a16="http://schemas.microsoft.com/office/drawing/2014/main" id="{7BAA199B-BE9C-4E43-920F-5588083BD3E5}"/>
              </a:ext>
            </a:extLst>
          </p:cNvPr>
          <p:cNvSpPr/>
          <p:nvPr/>
        </p:nvSpPr>
        <p:spPr>
          <a:xfrm>
            <a:off x="3923159" y="1516876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P-a2">
            <a:extLst>
              <a:ext uri="{FF2B5EF4-FFF2-40B4-BE49-F238E27FC236}">
                <a16:creationId xmlns:a16="http://schemas.microsoft.com/office/drawing/2014/main" id="{DB279B7C-9F4D-8248-A920-38A5F9286276}"/>
              </a:ext>
            </a:extLst>
          </p:cNvPr>
          <p:cNvSpPr/>
          <p:nvPr/>
        </p:nvSpPr>
        <p:spPr>
          <a:xfrm>
            <a:off x="3935516" y="1764758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P-c">
            <a:extLst>
              <a:ext uri="{FF2B5EF4-FFF2-40B4-BE49-F238E27FC236}">
                <a16:creationId xmlns:a16="http://schemas.microsoft.com/office/drawing/2014/main" id="{4DC0BF4B-76ED-CD42-B4E7-7E1C1C43491A}"/>
              </a:ext>
            </a:extLst>
          </p:cNvPr>
          <p:cNvSpPr/>
          <p:nvPr/>
        </p:nvSpPr>
        <p:spPr>
          <a:xfrm>
            <a:off x="3935516" y="2012640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P-d">
            <a:extLst>
              <a:ext uri="{FF2B5EF4-FFF2-40B4-BE49-F238E27FC236}">
                <a16:creationId xmlns:a16="http://schemas.microsoft.com/office/drawing/2014/main" id="{86A25A54-14D4-4E49-87A5-051450DF0DEF}"/>
              </a:ext>
            </a:extLst>
          </p:cNvPr>
          <p:cNvSpPr/>
          <p:nvPr/>
        </p:nvSpPr>
        <p:spPr>
          <a:xfrm>
            <a:off x="3935516" y="2260522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P-f1">
            <a:extLst>
              <a:ext uri="{FF2B5EF4-FFF2-40B4-BE49-F238E27FC236}">
                <a16:creationId xmlns:a16="http://schemas.microsoft.com/office/drawing/2014/main" id="{638466CF-F5A9-494F-8B61-748D29A8A886}"/>
              </a:ext>
            </a:extLst>
          </p:cNvPr>
          <p:cNvSpPr/>
          <p:nvPr/>
        </p:nvSpPr>
        <p:spPr>
          <a:xfrm>
            <a:off x="3935516" y="2508404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P-f2">
            <a:extLst>
              <a:ext uri="{FF2B5EF4-FFF2-40B4-BE49-F238E27FC236}">
                <a16:creationId xmlns:a16="http://schemas.microsoft.com/office/drawing/2014/main" id="{FAAA4BD0-1B71-DC4B-9161-6DA55D708769}"/>
              </a:ext>
            </a:extLst>
          </p:cNvPr>
          <p:cNvSpPr/>
          <p:nvPr/>
        </p:nvSpPr>
        <p:spPr>
          <a:xfrm>
            <a:off x="3935516" y="2756286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P-p1">
            <a:extLst>
              <a:ext uri="{FF2B5EF4-FFF2-40B4-BE49-F238E27FC236}">
                <a16:creationId xmlns:a16="http://schemas.microsoft.com/office/drawing/2014/main" id="{C9ACA426-F32D-E449-972B-E96877CFC432}"/>
              </a:ext>
            </a:extLst>
          </p:cNvPr>
          <p:cNvSpPr/>
          <p:nvPr/>
        </p:nvSpPr>
        <p:spPr>
          <a:xfrm>
            <a:off x="3935516" y="3004168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P-p2">
            <a:extLst>
              <a:ext uri="{FF2B5EF4-FFF2-40B4-BE49-F238E27FC236}">
                <a16:creationId xmlns:a16="http://schemas.microsoft.com/office/drawing/2014/main" id="{C85CF2E5-DB5E-C544-A8FA-48627B912945}"/>
              </a:ext>
            </a:extLst>
          </p:cNvPr>
          <p:cNvSpPr/>
          <p:nvPr/>
        </p:nvSpPr>
        <p:spPr>
          <a:xfrm>
            <a:off x="3935516" y="3252050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P-r">
            <a:extLst>
              <a:ext uri="{FF2B5EF4-FFF2-40B4-BE49-F238E27FC236}">
                <a16:creationId xmlns:a16="http://schemas.microsoft.com/office/drawing/2014/main" id="{0F542375-B05D-0C4E-96F5-EF700D7C7240}"/>
              </a:ext>
            </a:extLst>
          </p:cNvPr>
          <p:cNvSpPr/>
          <p:nvPr/>
        </p:nvSpPr>
        <p:spPr>
          <a:xfrm>
            <a:off x="3935516" y="3499932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P-w">
            <a:extLst>
              <a:ext uri="{FF2B5EF4-FFF2-40B4-BE49-F238E27FC236}">
                <a16:creationId xmlns:a16="http://schemas.microsoft.com/office/drawing/2014/main" id="{FD1388FB-2434-F249-BA62-D25C4815A4CF}"/>
              </a:ext>
            </a:extLst>
          </p:cNvPr>
          <p:cNvSpPr/>
          <p:nvPr/>
        </p:nvSpPr>
        <p:spPr>
          <a:xfrm>
            <a:off x="3935516" y="3747814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P-x">
            <a:extLst>
              <a:ext uri="{FF2B5EF4-FFF2-40B4-BE49-F238E27FC236}">
                <a16:creationId xmlns:a16="http://schemas.microsoft.com/office/drawing/2014/main" id="{8487215B-B416-D445-9A16-17D325F513B6}"/>
              </a:ext>
            </a:extLst>
          </p:cNvPr>
          <p:cNvSpPr/>
          <p:nvPr/>
        </p:nvSpPr>
        <p:spPr>
          <a:xfrm>
            <a:off x="3935516" y="3995696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P-z">
            <a:extLst>
              <a:ext uri="{FF2B5EF4-FFF2-40B4-BE49-F238E27FC236}">
                <a16:creationId xmlns:a16="http://schemas.microsoft.com/office/drawing/2014/main" id="{8AB4E1E8-ECEB-9B40-8EFD-6359138E4E7F}"/>
              </a:ext>
            </a:extLst>
          </p:cNvPr>
          <p:cNvSpPr/>
          <p:nvPr/>
        </p:nvSpPr>
        <p:spPr>
          <a:xfrm>
            <a:off x="3935516" y="4243576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pa1">
            <a:extLst>
              <a:ext uri="{FF2B5EF4-FFF2-40B4-BE49-F238E27FC236}">
                <a16:creationId xmlns:a16="http://schemas.microsoft.com/office/drawing/2014/main" id="{91C70472-4732-3C4D-88DB-8F4E230C5507}"/>
              </a:ext>
            </a:extLst>
          </p:cNvPr>
          <p:cNvSpPr/>
          <p:nvPr/>
        </p:nvSpPr>
        <p:spPr>
          <a:xfrm>
            <a:off x="913438" y="1644853"/>
            <a:ext cx="244880" cy="142055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lpa2">
            <a:extLst>
              <a:ext uri="{FF2B5EF4-FFF2-40B4-BE49-F238E27FC236}">
                <a16:creationId xmlns:a16="http://schemas.microsoft.com/office/drawing/2014/main" id="{AEA420C3-3468-5F47-9FD8-14D5A4D47DA5}"/>
              </a:ext>
            </a:extLst>
          </p:cNvPr>
          <p:cNvSpPr/>
          <p:nvPr/>
        </p:nvSpPr>
        <p:spPr>
          <a:xfrm>
            <a:off x="913438" y="1896975"/>
            <a:ext cx="244880" cy="142055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lpb1">
            <a:extLst>
              <a:ext uri="{FF2B5EF4-FFF2-40B4-BE49-F238E27FC236}">
                <a16:creationId xmlns:a16="http://schemas.microsoft.com/office/drawing/2014/main" id="{0F8C154F-9F18-4B47-A433-0591E98AD71D}"/>
              </a:ext>
            </a:extLst>
          </p:cNvPr>
          <p:cNvSpPr/>
          <p:nvPr/>
        </p:nvSpPr>
        <p:spPr>
          <a:xfrm>
            <a:off x="913438" y="2149097"/>
            <a:ext cx="244880" cy="142055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lpb2">
            <a:extLst>
              <a:ext uri="{FF2B5EF4-FFF2-40B4-BE49-F238E27FC236}">
                <a16:creationId xmlns:a16="http://schemas.microsoft.com/office/drawing/2014/main" id="{8202EACB-6082-4C47-A531-3A63330C21CD}"/>
              </a:ext>
            </a:extLst>
          </p:cNvPr>
          <p:cNvSpPr/>
          <p:nvPr/>
        </p:nvSpPr>
        <p:spPr>
          <a:xfrm>
            <a:off x="913438" y="2401219"/>
            <a:ext cx="244880" cy="142055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lpc">
            <a:extLst>
              <a:ext uri="{FF2B5EF4-FFF2-40B4-BE49-F238E27FC236}">
                <a16:creationId xmlns:a16="http://schemas.microsoft.com/office/drawing/2014/main" id="{CBBBF5F9-CF38-B74C-9502-D2ACB39C4DFC}"/>
              </a:ext>
            </a:extLst>
          </p:cNvPr>
          <p:cNvSpPr/>
          <p:nvPr/>
        </p:nvSpPr>
        <p:spPr>
          <a:xfrm>
            <a:off x="913438" y="2653341"/>
            <a:ext cx="244880" cy="142055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pp1">
            <a:extLst>
              <a:ext uri="{FF2B5EF4-FFF2-40B4-BE49-F238E27FC236}">
                <a16:creationId xmlns:a16="http://schemas.microsoft.com/office/drawing/2014/main" id="{2F12EC1B-57D9-4149-9C98-0CA3BC261F75}"/>
              </a:ext>
            </a:extLst>
          </p:cNvPr>
          <p:cNvSpPr/>
          <p:nvPr/>
        </p:nvSpPr>
        <p:spPr>
          <a:xfrm>
            <a:off x="913438" y="2905463"/>
            <a:ext cx="244880" cy="142055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lpp2">
            <a:extLst>
              <a:ext uri="{FF2B5EF4-FFF2-40B4-BE49-F238E27FC236}">
                <a16:creationId xmlns:a16="http://schemas.microsoft.com/office/drawing/2014/main" id="{C316EDA4-521F-D04D-9FBA-A17E161F9F76}"/>
              </a:ext>
            </a:extLst>
          </p:cNvPr>
          <p:cNvSpPr/>
          <p:nvPr/>
        </p:nvSpPr>
        <p:spPr>
          <a:xfrm>
            <a:off x="913438" y="3157585"/>
            <a:ext cx="244880" cy="142055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pw">
            <a:extLst>
              <a:ext uri="{FF2B5EF4-FFF2-40B4-BE49-F238E27FC236}">
                <a16:creationId xmlns:a16="http://schemas.microsoft.com/office/drawing/2014/main" id="{5761433F-52F5-814A-9F63-AD06EE51CF3D}"/>
              </a:ext>
            </a:extLst>
          </p:cNvPr>
          <p:cNvSpPr/>
          <p:nvPr/>
        </p:nvSpPr>
        <p:spPr>
          <a:xfrm>
            <a:off x="913438" y="3409707"/>
            <a:ext cx="244880" cy="142055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lpx">
            <a:extLst>
              <a:ext uri="{FF2B5EF4-FFF2-40B4-BE49-F238E27FC236}">
                <a16:creationId xmlns:a16="http://schemas.microsoft.com/office/drawing/2014/main" id="{B61569EE-D7DA-8C47-A976-34DADBA138C4}"/>
              </a:ext>
            </a:extLst>
          </p:cNvPr>
          <p:cNvSpPr/>
          <p:nvPr/>
        </p:nvSpPr>
        <p:spPr>
          <a:xfrm>
            <a:off x="913438" y="3661828"/>
            <a:ext cx="244880" cy="142055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bp-c">
            <a:extLst>
              <a:ext uri="{FF2B5EF4-FFF2-40B4-BE49-F238E27FC236}">
                <a16:creationId xmlns:a16="http://schemas.microsoft.com/office/drawing/2014/main" id="{12233C5B-7827-AB47-9F47-895FBE0EB4ED}"/>
              </a:ext>
            </a:extLst>
          </p:cNvPr>
          <p:cNvSpPr/>
          <p:nvPr/>
        </p:nvSpPr>
        <p:spPr>
          <a:xfrm flipH="1">
            <a:off x="4945879" y="1969653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bp-d">
            <a:extLst>
              <a:ext uri="{FF2B5EF4-FFF2-40B4-BE49-F238E27FC236}">
                <a16:creationId xmlns:a16="http://schemas.microsoft.com/office/drawing/2014/main" id="{0F2137A6-E78C-224A-9214-A60C27CDF951}"/>
              </a:ext>
            </a:extLst>
          </p:cNvPr>
          <p:cNvSpPr/>
          <p:nvPr/>
        </p:nvSpPr>
        <p:spPr>
          <a:xfrm flipH="1">
            <a:off x="4956413" y="2255677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bp-f1">
            <a:extLst>
              <a:ext uri="{FF2B5EF4-FFF2-40B4-BE49-F238E27FC236}">
                <a16:creationId xmlns:a16="http://schemas.microsoft.com/office/drawing/2014/main" id="{D8E3BBF0-DC5A-854C-A17B-E2BC31704C12}"/>
              </a:ext>
            </a:extLst>
          </p:cNvPr>
          <p:cNvSpPr/>
          <p:nvPr/>
        </p:nvSpPr>
        <p:spPr>
          <a:xfrm flipH="1">
            <a:off x="4964024" y="2480058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bp-f2">
            <a:extLst>
              <a:ext uri="{FF2B5EF4-FFF2-40B4-BE49-F238E27FC236}">
                <a16:creationId xmlns:a16="http://schemas.microsoft.com/office/drawing/2014/main" id="{6E5AED9F-157B-6B4C-864F-F5FBC25A6966}"/>
              </a:ext>
            </a:extLst>
          </p:cNvPr>
          <p:cNvSpPr/>
          <p:nvPr/>
        </p:nvSpPr>
        <p:spPr>
          <a:xfrm flipH="1">
            <a:off x="4956413" y="2735000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bp-p1">
            <a:extLst>
              <a:ext uri="{FF2B5EF4-FFF2-40B4-BE49-F238E27FC236}">
                <a16:creationId xmlns:a16="http://schemas.microsoft.com/office/drawing/2014/main" id="{3AA0AC92-1397-DF44-8E7C-4C9E62C6AA6A}"/>
              </a:ext>
            </a:extLst>
          </p:cNvPr>
          <p:cNvSpPr/>
          <p:nvPr/>
        </p:nvSpPr>
        <p:spPr>
          <a:xfrm flipH="1">
            <a:off x="4949512" y="3047771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pp-1-buf2">
            <a:extLst>
              <a:ext uri="{FF2B5EF4-FFF2-40B4-BE49-F238E27FC236}">
                <a16:creationId xmlns:a16="http://schemas.microsoft.com/office/drawing/2014/main" id="{F3BFE309-2CDF-5843-AB9A-F9EA8B83EEFE}"/>
              </a:ext>
            </a:extLst>
          </p:cNvPr>
          <p:cNvSpPr>
            <a:spLocks/>
          </p:cNvSpPr>
          <p:nvPr/>
        </p:nvSpPr>
        <p:spPr>
          <a:xfrm>
            <a:off x="2643812" y="2801518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p,p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08" name="buf3">
            <a:extLst>
              <a:ext uri="{FF2B5EF4-FFF2-40B4-BE49-F238E27FC236}">
                <a16:creationId xmlns:a16="http://schemas.microsoft.com/office/drawing/2014/main" id="{DFDCF116-2B47-A94C-B5C3-49BDE65BA93F}"/>
              </a:ext>
            </a:extLst>
          </p:cNvPr>
          <p:cNvSpPr/>
          <p:nvPr/>
        </p:nvSpPr>
        <p:spPr>
          <a:xfrm>
            <a:off x="2611036" y="3084982"/>
            <a:ext cx="715233" cy="688792"/>
          </a:xfrm>
          <a:prstGeom prst="roundRect">
            <a:avLst>
              <a:gd name="adj" fmla="val 7017"/>
            </a:avLst>
          </a:prstGeom>
          <a:solidFill>
            <a:srgbClr val="92D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09" name="pp-2-buf3">
            <a:extLst>
              <a:ext uri="{FF2B5EF4-FFF2-40B4-BE49-F238E27FC236}">
                <a16:creationId xmlns:a16="http://schemas.microsoft.com/office/drawing/2014/main" id="{AEB14B33-3D48-6D44-B7D1-F1A9527E97D5}"/>
              </a:ext>
            </a:extLst>
          </p:cNvPr>
          <p:cNvSpPr>
            <a:spLocks/>
          </p:cNvSpPr>
          <p:nvPr/>
        </p:nvSpPr>
        <p:spPr>
          <a:xfrm>
            <a:off x="2647475" y="3128585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p,p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0" name="pp-3-buf3">
            <a:extLst>
              <a:ext uri="{FF2B5EF4-FFF2-40B4-BE49-F238E27FC236}">
                <a16:creationId xmlns:a16="http://schemas.microsoft.com/office/drawing/2014/main" id="{841FCC5A-9E94-0A42-83F0-F441B633255D}"/>
              </a:ext>
            </a:extLst>
          </p:cNvPr>
          <p:cNvSpPr>
            <a:spLocks/>
          </p:cNvSpPr>
          <p:nvPr/>
        </p:nvSpPr>
        <p:spPr>
          <a:xfrm>
            <a:off x="2642671" y="3340028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p,p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1" name="pp-4-buf3">
            <a:extLst>
              <a:ext uri="{FF2B5EF4-FFF2-40B4-BE49-F238E27FC236}">
                <a16:creationId xmlns:a16="http://schemas.microsoft.com/office/drawing/2014/main" id="{DC5461E2-6E74-1B48-BA8E-854C1124BCED}"/>
              </a:ext>
            </a:extLst>
          </p:cNvPr>
          <p:cNvSpPr>
            <a:spLocks/>
          </p:cNvSpPr>
          <p:nvPr/>
        </p:nvSpPr>
        <p:spPr>
          <a:xfrm>
            <a:off x="2636615" y="3551163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p,p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2" name="rbp-r">
            <a:extLst>
              <a:ext uri="{FF2B5EF4-FFF2-40B4-BE49-F238E27FC236}">
                <a16:creationId xmlns:a16="http://schemas.microsoft.com/office/drawing/2014/main" id="{705D2309-B298-5745-9472-261BB978B327}"/>
              </a:ext>
            </a:extLst>
          </p:cNvPr>
          <p:cNvSpPr/>
          <p:nvPr/>
        </p:nvSpPr>
        <p:spPr>
          <a:xfrm flipH="1">
            <a:off x="4956413" y="3489448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bp-w">
            <a:extLst>
              <a:ext uri="{FF2B5EF4-FFF2-40B4-BE49-F238E27FC236}">
                <a16:creationId xmlns:a16="http://schemas.microsoft.com/office/drawing/2014/main" id="{EC79BB87-321F-1847-84A7-5F456A7E789F}"/>
              </a:ext>
            </a:extLst>
          </p:cNvPr>
          <p:cNvSpPr/>
          <p:nvPr/>
        </p:nvSpPr>
        <p:spPr>
          <a:xfrm flipH="1">
            <a:off x="4964023" y="3785054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buf4">
            <a:extLst>
              <a:ext uri="{FF2B5EF4-FFF2-40B4-BE49-F238E27FC236}">
                <a16:creationId xmlns:a16="http://schemas.microsoft.com/office/drawing/2014/main" id="{BA76431A-1490-154A-BF59-07953B9197CE}"/>
              </a:ext>
            </a:extLst>
          </p:cNvPr>
          <p:cNvSpPr/>
          <p:nvPr/>
        </p:nvSpPr>
        <p:spPr>
          <a:xfrm>
            <a:off x="2619245" y="3839845"/>
            <a:ext cx="715233" cy="688792"/>
          </a:xfrm>
          <a:prstGeom prst="roundRect">
            <a:avLst>
              <a:gd name="adj" fmla="val 7017"/>
            </a:avLst>
          </a:prstGeom>
          <a:solidFill>
            <a:srgbClr val="92D050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5" name="ww-1-buf4">
            <a:extLst>
              <a:ext uri="{FF2B5EF4-FFF2-40B4-BE49-F238E27FC236}">
                <a16:creationId xmlns:a16="http://schemas.microsoft.com/office/drawing/2014/main" id="{3044B649-360E-5D43-9817-D99B8AAD297B}"/>
              </a:ext>
            </a:extLst>
          </p:cNvPr>
          <p:cNvSpPr>
            <a:spLocks/>
          </p:cNvSpPr>
          <p:nvPr/>
        </p:nvSpPr>
        <p:spPr>
          <a:xfrm>
            <a:off x="2655858" y="3883138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w,w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6" name="rbp-x">
            <a:extLst>
              <a:ext uri="{FF2B5EF4-FFF2-40B4-BE49-F238E27FC236}">
                <a16:creationId xmlns:a16="http://schemas.microsoft.com/office/drawing/2014/main" id="{55FEB085-F436-C742-9E1D-466208A2B442}"/>
              </a:ext>
            </a:extLst>
          </p:cNvPr>
          <p:cNvSpPr/>
          <p:nvPr/>
        </p:nvSpPr>
        <p:spPr>
          <a:xfrm flipH="1">
            <a:off x="4986146" y="4039996"/>
            <a:ext cx="272363" cy="161629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xx-1-buf4">
            <a:extLst>
              <a:ext uri="{FF2B5EF4-FFF2-40B4-BE49-F238E27FC236}">
                <a16:creationId xmlns:a16="http://schemas.microsoft.com/office/drawing/2014/main" id="{CA984723-4FF6-E84C-B143-ACA016D413FF}"/>
              </a:ext>
            </a:extLst>
          </p:cNvPr>
          <p:cNvSpPr>
            <a:spLocks/>
          </p:cNvSpPr>
          <p:nvPr/>
        </p:nvSpPr>
        <p:spPr>
          <a:xfrm>
            <a:off x="2649171" y="4107946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x,x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8" name="lpEOF">
            <a:extLst>
              <a:ext uri="{FF2B5EF4-FFF2-40B4-BE49-F238E27FC236}">
                <a16:creationId xmlns:a16="http://schemas.microsoft.com/office/drawing/2014/main" id="{E8058E79-8647-2149-8C68-F9C3ECCDD02C}"/>
              </a:ext>
            </a:extLst>
          </p:cNvPr>
          <p:cNvSpPr/>
          <p:nvPr/>
        </p:nvSpPr>
        <p:spPr>
          <a:xfrm>
            <a:off x="934961" y="3857583"/>
            <a:ext cx="244880" cy="142055"/>
          </a:xfrm>
          <a:prstGeom prst="rightArrow">
            <a:avLst>
              <a:gd name="adj1" fmla="val 32119"/>
              <a:gd name="adj2" fmla="val 90231"/>
            </a:avLst>
          </a:prstGeom>
          <a:solidFill>
            <a:srgbClr val="31A12C"/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6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B3D6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A3C9A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D9EB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D9EB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D9EB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B3D6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A3C9A"/>
                                      </p:to>
                                    </p:animClr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D9EB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D9EB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D9EB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B3D6"/>
                                      </p:to>
                                    </p:animClr>
                                    <p:set>
                                      <p:cBhvr>
                                        <p:cTn id="29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A3C9A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D9EB"/>
                                      </p:to>
                                    </p:animClr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D9EB"/>
                                      </p:to>
                                    </p:animClr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D9EB"/>
                                      </p:to>
                                    </p:animClr>
                                    <p:set>
                                      <p:cBhvr>
                                        <p:cTn id="31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B3D6"/>
                                      </p:to>
                                    </p:animClr>
                                    <p:set>
                                      <p:cBhvr>
                                        <p:cTn id="36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A3C9A"/>
                                      </p:to>
                                    </p:animClr>
                                    <p:set>
                                      <p:cBhvr>
                                        <p:cTn id="36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D9EB"/>
                                      </p:to>
                                    </p:animClr>
                                    <p:set>
                                      <p:cBhvr>
                                        <p:cTn id="36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D9EB"/>
                                      </p:to>
                                    </p:animClr>
                                    <p:set>
                                      <p:cBhvr>
                                        <p:cTn id="37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99" grpId="0" animBg="1"/>
      <p:bldP spid="57" grpId="0" animBg="1"/>
      <p:bldP spid="58" grpId="0" animBg="1"/>
      <p:bldP spid="59" grpId="0" animBg="1"/>
      <p:bldP spid="98" grpId="0" animBg="1"/>
      <p:bldP spid="101" grpId="0" animBg="1"/>
      <p:bldP spid="68" grpId="0" animBg="1"/>
      <p:bldP spid="68" grpId="1" animBg="1"/>
      <p:bldP spid="68" grpId="2" animBg="1"/>
      <p:bldP spid="68" grpId="3" animBg="1"/>
      <p:bldP spid="69" grpId="0" animBg="1"/>
      <p:bldP spid="69" grpId="1" animBg="1"/>
      <p:bldP spid="69" grpId="2" animBg="1"/>
      <p:bldP spid="69" grpId="3" animBg="1"/>
      <p:bldP spid="70" grpId="0" animBg="1"/>
      <p:bldP spid="70" grpId="1" animBg="1"/>
      <p:bldP spid="70" grpId="2" animBg="1"/>
      <p:bldP spid="70" grpId="3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4" grpId="2" animBg="1"/>
      <p:bldP spid="74" grpId="3" animBg="1"/>
      <p:bldP spid="75" grpId="0" animBg="1"/>
      <p:bldP spid="75" grpId="1" animBg="1"/>
      <p:bldP spid="75" grpId="2" animBg="1"/>
      <p:bldP spid="75" grpId="3" animBg="1"/>
      <p:bldP spid="76" grpId="0" animBg="1"/>
      <p:bldP spid="76" grpId="1" animBg="1"/>
      <p:bldP spid="76" grpId="2" animBg="1"/>
      <p:bldP spid="76" grpId="3" animBg="1"/>
      <p:bldP spid="77" grpId="0" animBg="1"/>
      <p:bldP spid="77" grpId="1" animBg="1"/>
      <p:bldP spid="78" grpId="0" animBg="1"/>
      <p:bldP spid="78" grpId="1" animBg="1"/>
      <p:bldP spid="79" grpId="0" animBg="1"/>
      <p:bldP spid="4" grpId="0" animBg="1"/>
      <p:bldP spid="4" grpId="1" animBg="1"/>
      <p:bldP spid="80" grpId="0" animBg="1"/>
      <p:bldP spid="80" grpId="1" animBg="1"/>
      <p:bldP spid="81" grpId="0" animBg="1"/>
      <p:bldP spid="81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100" grpId="0" animBg="1"/>
      <p:bldP spid="100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6" grpId="0" animBg="1"/>
      <p:bldP spid="106" grpId="1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2" grpId="1" animBg="1"/>
      <p:bldP spid="113" grpId="0" animBg="1"/>
      <p:bldP spid="113" grpId="1" animBg="1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860C2-9CBD-A44D-BB79-BBFEFDAE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4" y="5864973"/>
            <a:ext cx="10515600" cy="818216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Cost Analysis – Merge Join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736CC-61CA-454F-ABE7-D9A8422D0907}"/>
              </a:ext>
            </a:extLst>
          </p:cNvPr>
          <p:cNvSpPr txBox="1"/>
          <p:nvPr/>
        </p:nvSpPr>
        <p:spPr>
          <a:xfrm>
            <a:off x="3590364" y="644430"/>
            <a:ext cx="258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Assuming files are sorted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DD69EC-719A-9442-9AE7-2790365DD45E}"/>
              </a:ext>
            </a:extLst>
          </p:cNvPr>
          <p:cNvSpPr txBox="1"/>
          <p:nvPr/>
        </p:nvSpPr>
        <p:spPr>
          <a:xfrm>
            <a:off x="3590364" y="1356092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Best Case Cost: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4BCE9C-6EB6-EC42-BEA9-AE6C3AC18F04}"/>
                  </a:ext>
                </a:extLst>
              </p:cNvPr>
              <p:cNvSpPr txBox="1"/>
              <p:nvPr/>
            </p:nvSpPr>
            <p:spPr>
              <a:xfrm>
                <a:off x="5403233" y="1422101"/>
                <a:ext cx="7166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4BCE9C-6EB6-EC42-BEA9-AE6C3AC18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33" y="1422101"/>
                <a:ext cx="716606" cy="276999"/>
              </a:xfrm>
              <a:prstGeom prst="rect">
                <a:avLst/>
              </a:prstGeom>
              <a:blipFill>
                <a:blip r:embed="rId3"/>
                <a:stretch>
                  <a:fillRect l="-7018" r="-526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D2EF4E1-AEA1-4047-B633-731F6177D05B}"/>
              </a:ext>
            </a:extLst>
          </p:cNvPr>
          <p:cNvSpPr txBox="1"/>
          <p:nvPr/>
        </p:nvSpPr>
        <p:spPr>
          <a:xfrm>
            <a:off x="3578791" y="1645115"/>
            <a:ext cx="4365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Single scan advancing cursors left and right!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Equality Join with no duplicates!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Linear!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74103-8CB6-634F-8BD8-1139F92910A0}"/>
              </a:ext>
            </a:extLst>
          </p:cNvPr>
          <p:cNvSpPr txBox="1"/>
          <p:nvPr/>
        </p:nvSpPr>
        <p:spPr>
          <a:xfrm>
            <a:off x="3578791" y="3292131"/>
            <a:ext cx="167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Worst Case Cost: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E2C9DB-BB0B-8C41-844A-5A9F8A579B5E}"/>
                  </a:ext>
                </a:extLst>
              </p:cNvPr>
              <p:cNvSpPr txBox="1"/>
              <p:nvPr/>
            </p:nvSpPr>
            <p:spPr>
              <a:xfrm>
                <a:off x="5454130" y="3338297"/>
                <a:ext cx="3999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𝑛𝑀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E2C9DB-BB0B-8C41-844A-5A9F8A579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130" y="3338297"/>
                <a:ext cx="399981" cy="276999"/>
              </a:xfrm>
              <a:prstGeom prst="rect">
                <a:avLst/>
              </a:prstGeom>
              <a:blipFill>
                <a:blip r:embed="rId4"/>
                <a:stretch>
                  <a:fillRect l="-12500" r="-1250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115282A-A36A-D84B-A672-FC7653E1DBCE}"/>
              </a:ext>
            </a:extLst>
          </p:cNvPr>
          <p:cNvSpPr txBox="1"/>
          <p:nvPr/>
        </p:nvSpPr>
        <p:spPr>
          <a:xfrm>
            <a:off x="3578791" y="3650899"/>
            <a:ext cx="68814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Effectively a nested loop join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Single duplicate key on both sides === a cross product! (very unlikely)</a:t>
            </a:r>
          </a:p>
          <a:p>
            <a:r>
              <a:rPr lang="en-US" b="1" dirty="0">
                <a:solidFill>
                  <a:srgbClr val="C0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Quadratic!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A506232-60C9-F747-9AAB-DF52A59EB776}"/>
              </a:ext>
            </a:extLst>
          </p:cNvPr>
          <p:cNvSpPr/>
          <p:nvPr/>
        </p:nvSpPr>
        <p:spPr>
          <a:xfrm>
            <a:off x="407894" y="3963754"/>
            <a:ext cx="2765612" cy="808201"/>
          </a:xfrm>
          <a:prstGeom prst="roundRect">
            <a:avLst>
              <a:gd name="adj" fmla="val 4124"/>
            </a:avLst>
          </a:prstGeom>
          <a:solidFill>
            <a:srgbClr val="B2E08A">
              <a:alpha val="50588"/>
            </a:srgbClr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39F89F2-A218-5744-988D-38D7A1F0BD67}"/>
              </a:ext>
            </a:extLst>
          </p:cNvPr>
          <p:cNvSpPr/>
          <p:nvPr/>
        </p:nvSpPr>
        <p:spPr>
          <a:xfrm>
            <a:off x="407894" y="2409777"/>
            <a:ext cx="2765612" cy="1476423"/>
          </a:xfrm>
          <a:prstGeom prst="roundRect">
            <a:avLst>
              <a:gd name="adj" fmla="val 4124"/>
            </a:avLst>
          </a:prstGeom>
          <a:solidFill>
            <a:srgbClr val="FDBF6F">
              <a:alpha val="50196"/>
            </a:srgbClr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C356DCC-36FD-FE43-ABA9-94D201F3A086}"/>
              </a:ext>
            </a:extLst>
          </p:cNvPr>
          <p:cNvSpPr/>
          <p:nvPr/>
        </p:nvSpPr>
        <p:spPr>
          <a:xfrm>
            <a:off x="407894" y="731648"/>
            <a:ext cx="2765612" cy="1608140"/>
          </a:xfrm>
          <a:prstGeom prst="roundRect">
            <a:avLst>
              <a:gd name="adj" fmla="val 4124"/>
            </a:avLst>
          </a:prstGeom>
          <a:solidFill>
            <a:srgbClr val="A6CEE4">
              <a:alpha val="50588"/>
            </a:srgbClr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237BB06-8E36-444D-B599-3E6B048666A5}"/>
                  </a:ext>
                </a:extLst>
              </p:cNvPr>
              <p:cNvSpPr txBox="1"/>
              <p:nvPr/>
            </p:nvSpPr>
            <p:spPr>
              <a:xfrm>
                <a:off x="542364" y="731648"/>
                <a:ext cx="291353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R – Loans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(</a:t>
                </a:r>
                <a:r>
                  <a:rPr lang="en-US" b="1" i="1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</a:t>
                </a:r>
                <a:r>
                  <a:rPr lang="en-US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eid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date, duration, …)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500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40,000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Tuples per page: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 – Students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(</a:t>
                </a:r>
                <a:r>
                  <a:rPr lang="en-US" b="1" i="1" u="sng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name, major, …)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= 1000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= 100,000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Tuples per page: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B buffer size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≤102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237BB06-8E36-444D-B599-3E6B04866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4" y="731648"/>
                <a:ext cx="2913530" cy="3970318"/>
              </a:xfrm>
              <a:prstGeom prst="rect">
                <a:avLst/>
              </a:prstGeom>
              <a:blipFill>
                <a:blip r:embed="rId5"/>
                <a:stretch>
                  <a:fillRect l="-1732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943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13AC536-1E7A-B84A-BDC4-2A2EDB6D718C}"/>
              </a:ext>
            </a:extLst>
          </p:cNvPr>
          <p:cNvSpPr/>
          <p:nvPr/>
        </p:nvSpPr>
        <p:spPr>
          <a:xfrm>
            <a:off x="407894" y="3963754"/>
            <a:ext cx="2765612" cy="808201"/>
          </a:xfrm>
          <a:prstGeom prst="roundRect">
            <a:avLst>
              <a:gd name="adj" fmla="val 4124"/>
            </a:avLst>
          </a:prstGeom>
          <a:solidFill>
            <a:srgbClr val="B2E08A">
              <a:alpha val="50588"/>
            </a:srgbClr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37D04D-7863-C44B-AC2E-5B9FEB947EDC}"/>
              </a:ext>
            </a:extLst>
          </p:cNvPr>
          <p:cNvSpPr/>
          <p:nvPr/>
        </p:nvSpPr>
        <p:spPr>
          <a:xfrm>
            <a:off x="407894" y="2409777"/>
            <a:ext cx="2765612" cy="1476423"/>
          </a:xfrm>
          <a:prstGeom prst="roundRect">
            <a:avLst>
              <a:gd name="adj" fmla="val 4124"/>
            </a:avLst>
          </a:prstGeom>
          <a:solidFill>
            <a:srgbClr val="FDBF6F">
              <a:alpha val="50196"/>
            </a:srgbClr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15FC15-A48A-D94C-AA8A-256DACF37FBC}"/>
              </a:ext>
            </a:extLst>
          </p:cNvPr>
          <p:cNvSpPr/>
          <p:nvPr/>
        </p:nvSpPr>
        <p:spPr>
          <a:xfrm>
            <a:off x="407894" y="731648"/>
            <a:ext cx="2765612" cy="1608140"/>
          </a:xfrm>
          <a:prstGeom prst="roundRect">
            <a:avLst>
              <a:gd name="adj" fmla="val 4124"/>
            </a:avLst>
          </a:prstGeom>
          <a:solidFill>
            <a:srgbClr val="A6CEE4">
              <a:alpha val="50588"/>
            </a:srgbClr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860C2-9CBD-A44D-BB79-BBFEFDAE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4" y="5864973"/>
            <a:ext cx="10515600" cy="818216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Cost Analysis – SMJ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48C3E36-D370-C542-B142-BA141EEEC40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067033" y="1057568"/>
              <a:ext cx="6987654" cy="20904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67993">
                      <a:extLst>
                        <a:ext uri="{9D8B030D-6E8A-4147-A177-3AD203B41FA5}">
                          <a16:colId xmlns:a16="http://schemas.microsoft.com/office/drawing/2014/main" val="2429938724"/>
                        </a:ext>
                      </a:extLst>
                    </a:gridCol>
                    <a:gridCol w="1938174">
                      <a:extLst>
                        <a:ext uri="{9D8B030D-6E8A-4147-A177-3AD203B41FA5}">
                          <a16:colId xmlns:a16="http://schemas.microsoft.com/office/drawing/2014/main" val="517059819"/>
                        </a:ext>
                      </a:extLst>
                    </a:gridCol>
                    <a:gridCol w="2881487">
                      <a:extLst>
                        <a:ext uri="{9D8B030D-6E8A-4147-A177-3AD203B41FA5}">
                          <a16:colId xmlns:a16="http://schemas.microsoft.com/office/drawing/2014/main" val="34124794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Algorithm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Block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Sort Merge Join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6005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Sort + Merge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(4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+4 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𝑀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)+(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𝑀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813344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𝐵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=102≥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max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⁡(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𝑁</m:t>
                                    </m:r>
                                  </m:e>
                                </m:ra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,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M</m:t>
                                    </m:r>
                                  </m:e>
                                </m:ra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5500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7500</m:t>
                                </m:r>
                              </m:oMath>
                            </m:oMathPara>
                          </a14:m>
                          <a:endParaRPr lang="en-US" sz="14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9237779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𝐵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=35≥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max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⁡(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𝑁</m:t>
                                    </m:r>
                                  </m:e>
                                </m:ra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,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M</m:t>
                                    </m:r>
                                  </m:e>
                                </m:ra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16500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7500</m:t>
                                </m:r>
                              </m:oMath>
                            </m:oMathPara>
                          </a14:m>
                          <a:endParaRPr lang="en-US" sz="14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15263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48C3E36-D370-C542-B142-BA141EEEC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8213907"/>
                  </p:ext>
                </p:extLst>
              </p:nvPr>
            </p:nvGraphicFramePr>
            <p:xfrm>
              <a:off x="4067033" y="1057568"/>
              <a:ext cx="6987654" cy="20904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67993">
                      <a:extLst>
                        <a:ext uri="{9D8B030D-6E8A-4147-A177-3AD203B41FA5}">
                          <a16:colId xmlns:a16="http://schemas.microsoft.com/office/drawing/2014/main" val="2429938724"/>
                        </a:ext>
                      </a:extLst>
                    </a:gridCol>
                    <a:gridCol w="1938174">
                      <a:extLst>
                        <a:ext uri="{9D8B030D-6E8A-4147-A177-3AD203B41FA5}">
                          <a16:colId xmlns:a16="http://schemas.microsoft.com/office/drawing/2014/main" val="517059819"/>
                        </a:ext>
                      </a:extLst>
                    </a:gridCol>
                    <a:gridCol w="2881487">
                      <a:extLst>
                        <a:ext uri="{9D8B030D-6E8A-4147-A177-3AD203B41FA5}">
                          <a16:colId xmlns:a16="http://schemas.microsoft.com/office/drawing/2014/main" val="341247948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Algorithm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Block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Sort Merge Join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600555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11765" t="-73171" r="-149020" b="-243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42731" t="-73171" r="-441" b="-2439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1334478"/>
                      </a:ext>
                    </a:extLst>
                  </a:tr>
                  <a:tr h="6007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47917" r="-222807" b="-1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1765" t="-147917" r="-149020" b="-1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2731" t="-147917" r="-441" b="-1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2377792"/>
                      </a:ext>
                    </a:extLst>
                  </a:tr>
                  <a:tr h="6007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53191" r="-222807" b="-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1765" t="-253191" r="-149020" b="-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2731" t="-253191" r="-441" b="-106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15263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74BAB-511C-7C4D-8D28-9C92B5AF9D06}"/>
                  </a:ext>
                </a:extLst>
              </p:cNvPr>
              <p:cNvSpPr txBox="1"/>
              <p:nvPr/>
            </p:nvSpPr>
            <p:spPr>
              <a:xfrm>
                <a:off x="542364" y="731648"/>
                <a:ext cx="291353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R – Loans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(</a:t>
                </a:r>
                <a:r>
                  <a:rPr lang="en-US" b="1" i="1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</a:t>
                </a:r>
                <a:r>
                  <a:rPr lang="en-US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eid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date, duration, …)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500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40,000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Tuples per page: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 – Students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(</a:t>
                </a:r>
                <a:r>
                  <a:rPr lang="en-US" b="1" i="1" u="sng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name, major, …)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1000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100,000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Tuples per page: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B buffer size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≤102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74BAB-511C-7C4D-8D28-9C92B5AF9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4" y="731648"/>
                <a:ext cx="2913530" cy="3970318"/>
              </a:xfrm>
              <a:prstGeom prst="rect">
                <a:avLst/>
              </a:prstGeom>
              <a:blipFill>
                <a:blip r:embed="rId4"/>
                <a:stretch>
                  <a:fillRect l="-1732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7F2EB3C-8BE9-1C4A-9900-450A85DB2C71}"/>
              </a:ext>
            </a:extLst>
          </p:cNvPr>
          <p:cNvSpPr txBox="1"/>
          <p:nvPr/>
        </p:nvSpPr>
        <p:spPr>
          <a:xfrm>
            <a:off x="7659505" y="3525347"/>
            <a:ext cx="3681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But we can do better if we can integrate merge join within the sort pass!</a:t>
            </a:r>
          </a:p>
        </p:txBody>
      </p:sp>
    </p:spTree>
    <p:extLst>
      <p:ext uri="{BB962C8B-B14F-4D97-AF65-F5344CB8AC3E}">
        <p14:creationId xmlns:p14="http://schemas.microsoft.com/office/powerpoint/2010/main" val="21566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9ABF-845F-0A42-83B0-E0DFE1CF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15" y="593430"/>
            <a:ext cx="5433409" cy="48679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Sort-Merge Join (No Refinement)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4E5EBA7-E0EB-3044-B3E5-C54B2FE78B38}"/>
              </a:ext>
            </a:extLst>
          </p:cNvPr>
          <p:cNvSpPr/>
          <p:nvPr/>
        </p:nvSpPr>
        <p:spPr>
          <a:xfrm>
            <a:off x="488156" y="4768642"/>
            <a:ext cx="11226800" cy="928469"/>
          </a:xfrm>
          <a:prstGeom prst="rect">
            <a:avLst/>
          </a:prstGeom>
          <a:solidFill>
            <a:schemeClr val="accent6">
              <a:lumMod val="20000"/>
              <a:lumOff val="8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60D6ECD-7C54-CE4E-9563-278B1306DC2E}"/>
              </a:ext>
            </a:extLst>
          </p:cNvPr>
          <p:cNvSpPr txBox="1"/>
          <p:nvPr/>
        </p:nvSpPr>
        <p:spPr>
          <a:xfrm>
            <a:off x="605920" y="4971266"/>
            <a:ext cx="299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Merge / Join Phase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903B7D6-C4B1-5848-B43A-2B8BE2669B11}"/>
              </a:ext>
            </a:extLst>
          </p:cNvPr>
          <p:cNvSpPr/>
          <p:nvPr/>
        </p:nvSpPr>
        <p:spPr>
          <a:xfrm>
            <a:off x="482600" y="1743150"/>
            <a:ext cx="11226800" cy="3048000"/>
          </a:xfrm>
          <a:prstGeom prst="rect">
            <a:avLst/>
          </a:prstGeom>
          <a:solidFill>
            <a:schemeClr val="tx2">
              <a:lumMod val="20000"/>
              <a:lumOff val="8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187A3BD-21BA-4044-896E-B04445AE37D5}"/>
              </a:ext>
            </a:extLst>
          </p:cNvPr>
          <p:cNvSpPr txBox="1"/>
          <p:nvPr/>
        </p:nvSpPr>
        <p:spPr>
          <a:xfrm>
            <a:off x="605920" y="1970455"/>
            <a:ext cx="2623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Sort Phase</a:t>
            </a:r>
          </a:p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(Ext. Merge Sort)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85F338BF-FF55-844D-BAA9-7E25417DC69C}"/>
              </a:ext>
            </a:extLst>
          </p:cNvPr>
          <p:cNvSpPr/>
          <p:nvPr/>
        </p:nvSpPr>
        <p:spPr>
          <a:xfrm>
            <a:off x="5004052" y="1972245"/>
            <a:ext cx="2046530" cy="2837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R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719D5E8-94D8-A64D-B8B3-CC304776F87B}"/>
              </a:ext>
            </a:extLst>
          </p:cNvPr>
          <p:cNvSpPr txBox="1"/>
          <p:nvPr/>
        </p:nvSpPr>
        <p:spPr>
          <a:xfrm>
            <a:off x="4246271" y="3284194"/>
            <a:ext cx="83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Merge</a:t>
            </a:r>
          </a:p>
        </p:txBody>
      </p: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640EEC56-524E-8549-B4C0-8B03ADFC995A}"/>
              </a:ext>
            </a:extLst>
          </p:cNvPr>
          <p:cNvGrpSpPr/>
          <p:nvPr/>
        </p:nvGrpSpPr>
        <p:grpSpPr>
          <a:xfrm>
            <a:off x="4004090" y="2329006"/>
            <a:ext cx="3093483" cy="1793172"/>
            <a:chOff x="4004090" y="2329006"/>
            <a:chExt cx="3093483" cy="1793172"/>
          </a:xfrm>
        </p:grpSpPr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F4BD987D-D070-9946-964B-E15DFBC652DB}"/>
                </a:ext>
              </a:extLst>
            </p:cNvPr>
            <p:cNvSpPr/>
            <p:nvPr/>
          </p:nvSpPr>
          <p:spPr>
            <a:xfrm>
              <a:off x="5024322" y="2927257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12CAB619-AAF5-9240-BA92-F220ADB85A33}"/>
                </a:ext>
              </a:extLst>
            </p:cNvPr>
            <p:cNvSpPr/>
            <p:nvPr/>
          </p:nvSpPr>
          <p:spPr>
            <a:xfrm>
              <a:off x="5568774" y="2927257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4A6DDD68-1654-5949-802D-7E576326745E}"/>
                </a:ext>
              </a:extLst>
            </p:cNvPr>
            <p:cNvSpPr/>
            <p:nvPr/>
          </p:nvSpPr>
          <p:spPr>
            <a:xfrm>
              <a:off x="6113226" y="2927257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6B7ED7D7-BFB1-194F-A1EE-F2724D851E4E}"/>
                </a:ext>
              </a:extLst>
            </p:cNvPr>
            <p:cNvSpPr/>
            <p:nvPr/>
          </p:nvSpPr>
          <p:spPr>
            <a:xfrm>
              <a:off x="6657678" y="2927257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11" name="Down Arrow 110">
              <a:extLst>
                <a:ext uri="{FF2B5EF4-FFF2-40B4-BE49-F238E27FC236}">
                  <a16:creationId xmlns:a16="http://schemas.microsoft.com/office/drawing/2014/main" id="{340BAA5B-81A0-6B48-A3A5-62EAF1A09461}"/>
                </a:ext>
              </a:extLst>
            </p:cNvPr>
            <p:cNvSpPr/>
            <p:nvPr/>
          </p:nvSpPr>
          <p:spPr>
            <a:xfrm>
              <a:off x="5828383" y="2392584"/>
              <a:ext cx="397869" cy="3256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F9DB3A6-14C7-004D-AE38-64FAE9956B10}"/>
                </a:ext>
              </a:extLst>
            </p:cNvPr>
            <p:cNvSpPr txBox="1"/>
            <p:nvPr/>
          </p:nvSpPr>
          <p:spPr>
            <a:xfrm>
              <a:off x="4004090" y="2329006"/>
              <a:ext cx="1316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Split &amp; sort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89BDA4D9-3853-9C43-AE1C-E3C6EA8223CE}"/>
                </a:ext>
              </a:extLst>
            </p:cNvPr>
            <p:cNvCxnSpPr>
              <a:cxnSpLocks/>
              <a:stCxn id="107" idx="2"/>
              <a:endCxn id="133" idx="0"/>
            </p:cNvCxnSpPr>
            <p:nvPr/>
          </p:nvCxnSpPr>
          <p:spPr>
            <a:xfrm>
              <a:off x="5230909" y="3190483"/>
              <a:ext cx="843399" cy="66846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86D1A2BE-B657-B044-BB5C-D3F5CE7E6FC2}"/>
                </a:ext>
              </a:extLst>
            </p:cNvPr>
            <p:cNvCxnSpPr>
              <a:cxnSpLocks/>
              <a:stCxn id="108" idx="2"/>
              <a:endCxn id="133" idx="0"/>
            </p:cNvCxnSpPr>
            <p:nvPr/>
          </p:nvCxnSpPr>
          <p:spPr>
            <a:xfrm>
              <a:off x="5775361" y="3190483"/>
              <a:ext cx="298947" cy="66846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40723869-0E53-ED45-B5C6-72E5EA2BFC7F}"/>
                </a:ext>
              </a:extLst>
            </p:cNvPr>
            <p:cNvCxnSpPr>
              <a:cxnSpLocks/>
              <a:stCxn id="109" idx="2"/>
              <a:endCxn id="133" idx="0"/>
            </p:cNvCxnSpPr>
            <p:nvPr/>
          </p:nvCxnSpPr>
          <p:spPr>
            <a:xfrm flipH="1">
              <a:off x="6074308" y="3190483"/>
              <a:ext cx="245505" cy="66846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996FFA5E-2ED6-0A43-9560-44FDCD081967}"/>
                </a:ext>
              </a:extLst>
            </p:cNvPr>
            <p:cNvCxnSpPr>
              <a:cxnSpLocks/>
              <a:stCxn id="110" idx="2"/>
              <a:endCxn id="133" idx="0"/>
            </p:cNvCxnSpPr>
            <p:nvPr/>
          </p:nvCxnSpPr>
          <p:spPr>
            <a:xfrm flipH="1">
              <a:off x="6074308" y="3190483"/>
              <a:ext cx="789957" cy="66846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3E4CE9F6-24E7-6C46-ACF0-17B9FD6574A1}"/>
                </a:ext>
              </a:extLst>
            </p:cNvPr>
            <p:cNvSpPr/>
            <p:nvPr/>
          </p:nvSpPr>
          <p:spPr>
            <a:xfrm>
              <a:off x="5051043" y="3858952"/>
              <a:ext cx="2046530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099E23BE-072B-894A-A10C-BE40B1D7C937}"/>
              </a:ext>
            </a:extLst>
          </p:cNvPr>
          <p:cNvSpPr txBox="1"/>
          <p:nvPr/>
        </p:nvSpPr>
        <p:spPr>
          <a:xfrm>
            <a:off x="6325361" y="1241664"/>
            <a:ext cx="254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Unsorted input relations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EF79E2EC-90B1-1B43-8DB6-26375F917485}"/>
              </a:ext>
            </a:extLst>
          </p:cNvPr>
          <p:cNvSpPr/>
          <p:nvPr/>
        </p:nvSpPr>
        <p:spPr>
          <a:xfrm>
            <a:off x="7946843" y="1972245"/>
            <a:ext cx="2046530" cy="2837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</a:t>
            </a:r>
          </a:p>
        </p:txBody>
      </p: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60B83837-666B-9443-996C-27E9F1B6670A}"/>
              </a:ext>
            </a:extLst>
          </p:cNvPr>
          <p:cNvGrpSpPr/>
          <p:nvPr/>
        </p:nvGrpSpPr>
        <p:grpSpPr>
          <a:xfrm>
            <a:off x="7956266" y="2333453"/>
            <a:ext cx="3284195" cy="1788725"/>
            <a:chOff x="7956266" y="2333453"/>
            <a:chExt cx="3284195" cy="1788725"/>
          </a:xfrm>
        </p:grpSpPr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D9980181-717C-0848-A4BE-278E6919989F}"/>
                </a:ext>
              </a:extLst>
            </p:cNvPr>
            <p:cNvSpPr/>
            <p:nvPr/>
          </p:nvSpPr>
          <p:spPr>
            <a:xfrm>
              <a:off x="7967113" y="2927257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FE72BB6A-9E35-4D4C-AB52-182197B327E9}"/>
                </a:ext>
              </a:extLst>
            </p:cNvPr>
            <p:cNvSpPr/>
            <p:nvPr/>
          </p:nvSpPr>
          <p:spPr>
            <a:xfrm>
              <a:off x="8511565" y="2927257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B04EAC48-9CB2-8248-9447-4C159BE25A11}"/>
                </a:ext>
              </a:extLst>
            </p:cNvPr>
            <p:cNvSpPr/>
            <p:nvPr/>
          </p:nvSpPr>
          <p:spPr>
            <a:xfrm>
              <a:off x="9056017" y="2927257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D8F83C74-19F9-114C-BB35-56829BF9DB17}"/>
                </a:ext>
              </a:extLst>
            </p:cNvPr>
            <p:cNvSpPr/>
            <p:nvPr/>
          </p:nvSpPr>
          <p:spPr>
            <a:xfrm>
              <a:off x="9600469" y="2927257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5" name="Down Arrow 104">
              <a:extLst>
                <a:ext uri="{FF2B5EF4-FFF2-40B4-BE49-F238E27FC236}">
                  <a16:creationId xmlns:a16="http://schemas.microsoft.com/office/drawing/2014/main" id="{DB68C01A-420C-8145-802D-14CD3D625ECC}"/>
                </a:ext>
              </a:extLst>
            </p:cNvPr>
            <p:cNvSpPr/>
            <p:nvPr/>
          </p:nvSpPr>
          <p:spPr>
            <a:xfrm>
              <a:off x="8771174" y="2392584"/>
              <a:ext cx="397869" cy="3256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F36DC26-430F-964A-AE94-9DDD64224BFB}"/>
                </a:ext>
              </a:extLst>
            </p:cNvPr>
            <p:cNvSpPr txBox="1"/>
            <p:nvPr/>
          </p:nvSpPr>
          <p:spPr>
            <a:xfrm>
              <a:off x="9924075" y="2333453"/>
              <a:ext cx="1316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Split &amp; sort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FC5C4943-308A-0444-ACBE-1F2EE4198EBA}"/>
                </a:ext>
              </a:extLst>
            </p:cNvPr>
            <p:cNvCxnSpPr>
              <a:cxnSpLocks/>
              <a:stCxn id="103" idx="2"/>
              <a:endCxn id="129" idx="0"/>
            </p:cNvCxnSpPr>
            <p:nvPr/>
          </p:nvCxnSpPr>
          <p:spPr>
            <a:xfrm flipH="1">
              <a:off x="8979531" y="3190483"/>
              <a:ext cx="283073" cy="66846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12D3A4CA-1054-4B4A-9814-E35A8CD5FB39}"/>
                </a:ext>
              </a:extLst>
            </p:cNvPr>
            <p:cNvCxnSpPr>
              <a:cxnSpLocks/>
              <a:stCxn id="104" idx="2"/>
              <a:endCxn id="129" idx="0"/>
            </p:cNvCxnSpPr>
            <p:nvPr/>
          </p:nvCxnSpPr>
          <p:spPr>
            <a:xfrm flipH="1">
              <a:off x="8979531" y="3190483"/>
              <a:ext cx="827525" cy="66846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2E06BE0-928A-054C-9F7C-5508C9D7A7CC}"/>
                </a:ext>
              </a:extLst>
            </p:cNvPr>
            <p:cNvSpPr txBox="1"/>
            <p:nvPr/>
          </p:nvSpPr>
          <p:spPr>
            <a:xfrm>
              <a:off x="10164557" y="3329661"/>
              <a:ext cx="835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Merge</a:t>
              </a:r>
            </a:p>
          </p:txBody>
        </p:sp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EC881A05-C85C-3A40-8EE4-38A56584A5DA}"/>
                </a:ext>
              </a:extLst>
            </p:cNvPr>
            <p:cNvSpPr/>
            <p:nvPr/>
          </p:nvSpPr>
          <p:spPr>
            <a:xfrm>
              <a:off x="7956266" y="3858952"/>
              <a:ext cx="2046530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541" name="Straight Arrow Connector 540">
              <a:extLst>
                <a:ext uri="{FF2B5EF4-FFF2-40B4-BE49-F238E27FC236}">
                  <a16:creationId xmlns:a16="http://schemas.microsoft.com/office/drawing/2014/main" id="{FBBD7919-85BD-F04F-AE43-00DA0AF37048}"/>
                </a:ext>
              </a:extLst>
            </p:cNvPr>
            <p:cNvCxnSpPr>
              <a:cxnSpLocks/>
              <a:stCxn id="102" idx="2"/>
              <a:endCxn id="129" idx="0"/>
            </p:cNvCxnSpPr>
            <p:nvPr/>
          </p:nvCxnSpPr>
          <p:spPr>
            <a:xfrm>
              <a:off x="8718152" y="3190483"/>
              <a:ext cx="261379" cy="66846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Arrow Connector 543">
              <a:extLst>
                <a:ext uri="{FF2B5EF4-FFF2-40B4-BE49-F238E27FC236}">
                  <a16:creationId xmlns:a16="http://schemas.microsoft.com/office/drawing/2014/main" id="{3C43605D-4F7E-6041-9411-C84B48ABBBD8}"/>
                </a:ext>
              </a:extLst>
            </p:cNvPr>
            <p:cNvCxnSpPr>
              <a:cxnSpLocks/>
              <a:stCxn id="101" idx="2"/>
              <a:endCxn id="129" idx="0"/>
            </p:cNvCxnSpPr>
            <p:nvPr/>
          </p:nvCxnSpPr>
          <p:spPr>
            <a:xfrm>
              <a:off x="8173700" y="3190483"/>
              <a:ext cx="805831" cy="66846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F6B9F2A6-4CAE-9B4C-886A-03BB35BDA716}"/>
              </a:ext>
            </a:extLst>
          </p:cNvPr>
          <p:cNvGrpSpPr/>
          <p:nvPr/>
        </p:nvGrpSpPr>
        <p:grpSpPr>
          <a:xfrm>
            <a:off x="6074308" y="4122178"/>
            <a:ext cx="4192848" cy="2142392"/>
            <a:chOff x="6074308" y="4122178"/>
            <a:chExt cx="4192848" cy="2142392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758674A-053B-9640-8D75-CA5C6B877F5B}"/>
                </a:ext>
              </a:extLst>
            </p:cNvPr>
            <p:cNvSpPr txBox="1"/>
            <p:nvPr/>
          </p:nvSpPr>
          <p:spPr>
            <a:xfrm>
              <a:off x="7967111" y="5618239"/>
              <a:ext cx="2300045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Joined output file created!</a:t>
              </a:r>
            </a:p>
          </p:txBody>
        </p:sp>
        <p:sp>
          <p:nvSpPr>
            <p:cNvPr id="556" name="Rounded Rectangle 555">
              <a:extLst>
                <a:ext uri="{FF2B5EF4-FFF2-40B4-BE49-F238E27FC236}">
                  <a16:creationId xmlns:a16="http://schemas.microsoft.com/office/drawing/2014/main" id="{33D26172-F915-7F45-8913-D8A2D4773A91}"/>
                </a:ext>
              </a:extLst>
            </p:cNvPr>
            <p:cNvSpPr/>
            <p:nvPr/>
          </p:nvSpPr>
          <p:spPr>
            <a:xfrm>
              <a:off x="6625732" y="5253436"/>
              <a:ext cx="2046530" cy="2632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cxnSp>
          <p:nvCxnSpPr>
            <p:cNvPr id="557" name="Straight Arrow Connector 556">
              <a:extLst>
                <a:ext uri="{FF2B5EF4-FFF2-40B4-BE49-F238E27FC236}">
                  <a16:creationId xmlns:a16="http://schemas.microsoft.com/office/drawing/2014/main" id="{E40B13B1-781B-6C41-ABEA-1E38FF534A46}"/>
                </a:ext>
              </a:extLst>
            </p:cNvPr>
            <p:cNvCxnSpPr>
              <a:cxnSpLocks/>
              <a:stCxn id="133" idx="2"/>
              <a:endCxn id="556" idx="0"/>
            </p:cNvCxnSpPr>
            <p:nvPr/>
          </p:nvCxnSpPr>
          <p:spPr>
            <a:xfrm>
              <a:off x="6074308" y="4122178"/>
              <a:ext cx="1574689" cy="11312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Arrow Connector 559">
              <a:extLst>
                <a:ext uri="{FF2B5EF4-FFF2-40B4-BE49-F238E27FC236}">
                  <a16:creationId xmlns:a16="http://schemas.microsoft.com/office/drawing/2014/main" id="{3BDE615F-27BD-A845-97F7-A43135254795}"/>
                </a:ext>
              </a:extLst>
            </p:cNvPr>
            <p:cNvCxnSpPr>
              <a:cxnSpLocks/>
              <a:stCxn id="129" idx="2"/>
              <a:endCxn id="556" idx="0"/>
            </p:cNvCxnSpPr>
            <p:nvPr/>
          </p:nvCxnSpPr>
          <p:spPr>
            <a:xfrm flipH="1">
              <a:off x="7648997" y="4122178"/>
              <a:ext cx="1330534" cy="11312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9" name="Rectangle 568">
            <a:extLst>
              <a:ext uri="{FF2B5EF4-FFF2-40B4-BE49-F238E27FC236}">
                <a16:creationId xmlns:a16="http://schemas.microsoft.com/office/drawing/2014/main" id="{2D5C222B-AE38-D44A-84B7-3C9F73ED4BB3}"/>
              </a:ext>
            </a:extLst>
          </p:cNvPr>
          <p:cNvSpPr/>
          <p:nvPr/>
        </p:nvSpPr>
        <p:spPr>
          <a:xfrm>
            <a:off x="83393" y="647922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Slide Credit: https://</a:t>
            </a:r>
            <a:r>
              <a:rPr lang="en-US" sz="12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thodrek.github.io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/cs564-fall17/lectures/lecture-17/Lecture_17_Joins.pdf</a:t>
            </a:r>
          </a:p>
        </p:txBody>
      </p:sp>
    </p:spTree>
    <p:extLst>
      <p:ext uri="{BB962C8B-B14F-4D97-AF65-F5344CB8AC3E}">
        <p14:creationId xmlns:p14="http://schemas.microsoft.com/office/powerpoint/2010/main" val="157524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9ABF-845F-0A42-83B0-E0DFE1CF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15" y="593430"/>
            <a:ext cx="5977863" cy="48679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Sort-Merge Join (With Refinement)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4E5EBA7-E0EB-3044-B3E5-C54B2FE78B38}"/>
              </a:ext>
            </a:extLst>
          </p:cNvPr>
          <p:cNvSpPr/>
          <p:nvPr/>
        </p:nvSpPr>
        <p:spPr>
          <a:xfrm>
            <a:off x="488156" y="4768642"/>
            <a:ext cx="11226800" cy="928469"/>
          </a:xfrm>
          <a:prstGeom prst="rect">
            <a:avLst/>
          </a:prstGeom>
          <a:solidFill>
            <a:schemeClr val="accent6">
              <a:lumMod val="20000"/>
              <a:lumOff val="8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60D6ECD-7C54-CE4E-9563-278B1306DC2E}"/>
              </a:ext>
            </a:extLst>
          </p:cNvPr>
          <p:cNvSpPr txBox="1"/>
          <p:nvPr/>
        </p:nvSpPr>
        <p:spPr>
          <a:xfrm>
            <a:off x="605920" y="4971266"/>
            <a:ext cx="299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Merge / Join Phase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903B7D6-C4B1-5848-B43A-2B8BE2669B11}"/>
              </a:ext>
            </a:extLst>
          </p:cNvPr>
          <p:cNvSpPr/>
          <p:nvPr/>
        </p:nvSpPr>
        <p:spPr>
          <a:xfrm>
            <a:off x="482600" y="1743150"/>
            <a:ext cx="11226800" cy="3048000"/>
          </a:xfrm>
          <a:prstGeom prst="rect">
            <a:avLst/>
          </a:prstGeom>
          <a:solidFill>
            <a:schemeClr val="tx2">
              <a:lumMod val="20000"/>
              <a:lumOff val="8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187A3BD-21BA-4044-896E-B04445AE37D5}"/>
              </a:ext>
            </a:extLst>
          </p:cNvPr>
          <p:cNvSpPr txBox="1"/>
          <p:nvPr/>
        </p:nvSpPr>
        <p:spPr>
          <a:xfrm>
            <a:off x="605920" y="1970455"/>
            <a:ext cx="2623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Sort Phase</a:t>
            </a:r>
          </a:p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(Ext. Merge Sort)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85F338BF-FF55-844D-BAA9-7E25417DC69C}"/>
              </a:ext>
            </a:extLst>
          </p:cNvPr>
          <p:cNvSpPr/>
          <p:nvPr/>
        </p:nvSpPr>
        <p:spPr>
          <a:xfrm>
            <a:off x="5004052" y="1972245"/>
            <a:ext cx="2046530" cy="2837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R</a:t>
            </a:r>
          </a:p>
        </p:txBody>
      </p:sp>
      <p:grpSp>
        <p:nvGrpSpPr>
          <p:cNvPr id="567" name="Group 566">
            <a:extLst>
              <a:ext uri="{FF2B5EF4-FFF2-40B4-BE49-F238E27FC236}">
                <a16:creationId xmlns:a16="http://schemas.microsoft.com/office/drawing/2014/main" id="{640EEC56-524E-8549-B4C0-8B03ADFC995A}"/>
              </a:ext>
            </a:extLst>
          </p:cNvPr>
          <p:cNvGrpSpPr/>
          <p:nvPr/>
        </p:nvGrpSpPr>
        <p:grpSpPr>
          <a:xfrm>
            <a:off x="4004090" y="2329006"/>
            <a:ext cx="3066762" cy="861477"/>
            <a:chOff x="4004090" y="2329006"/>
            <a:chExt cx="3066762" cy="861477"/>
          </a:xfrm>
        </p:grpSpPr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F4BD987D-D070-9946-964B-E15DFBC652DB}"/>
                </a:ext>
              </a:extLst>
            </p:cNvPr>
            <p:cNvSpPr/>
            <p:nvPr/>
          </p:nvSpPr>
          <p:spPr>
            <a:xfrm>
              <a:off x="5024322" y="2927257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12CAB619-AAF5-9240-BA92-F220ADB85A33}"/>
                </a:ext>
              </a:extLst>
            </p:cNvPr>
            <p:cNvSpPr/>
            <p:nvPr/>
          </p:nvSpPr>
          <p:spPr>
            <a:xfrm>
              <a:off x="5568774" y="2927257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4A6DDD68-1654-5949-802D-7E576326745E}"/>
                </a:ext>
              </a:extLst>
            </p:cNvPr>
            <p:cNvSpPr/>
            <p:nvPr/>
          </p:nvSpPr>
          <p:spPr>
            <a:xfrm>
              <a:off x="6113226" y="2927257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6B7ED7D7-BFB1-194F-A1EE-F2724D851E4E}"/>
                </a:ext>
              </a:extLst>
            </p:cNvPr>
            <p:cNvSpPr/>
            <p:nvPr/>
          </p:nvSpPr>
          <p:spPr>
            <a:xfrm>
              <a:off x="6657678" y="2927257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11" name="Down Arrow 110">
              <a:extLst>
                <a:ext uri="{FF2B5EF4-FFF2-40B4-BE49-F238E27FC236}">
                  <a16:creationId xmlns:a16="http://schemas.microsoft.com/office/drawing/2014/main" id="{340BAA5B-81A0-6B48-A3A5-62EAF1A09461}"/>
                </a:ext>
              </a:extLst>
            </p:cNvPr>
            <p:cNvSpPr/>
            <p:nvPr/>
          </p:nvSpPr>
          <p:spPr>
            <a:xfrm>
              <a:off x="5828383" y="2392584"/>
              <a:ext cx="397869" cy="3256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F9DB3A6-14C7-004D-AE38-64FAE9956B10}"/>
                </a:ext>
              </a:extLst>
            </p:cNvPr>
            <p:cNvSpPr txBox="1"/>
            <p:nvPr/>
          </p:nvSpPr>
          <p:spPr>
            <a:xfrm>
              <a:off x="4004090" y="2329006"/>
              <a:ext cx="1316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Split &amp; sort</a:t>
              </a: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099E23BE-072B-894A-A10C-BE40B1D7C937}"/>
              </a:ext>
            </a:extLst>
          </p:cNvPr>
          <p:cNvSpPr txBox="1"/>
          <p:nvPr/>
        </p:nvSpPr>
        <p:spPr>
          <a:xfrm>
            <a:off x="6325361" y="1241664"/>
            <a:ext cx="254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Unsorted input relations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EF79E2EC-90B1-1B43-8DB6-26375F917485}"/>
              </a:ext>
            </a:extLst>
          </p:cNvPr>
          <p:cNvSpPr/>
          <p:nvPr/>
        </p:nvSpPr>
        <p:spPr>
          <a:xfrm>
            <a:off x="7946843" y="1972245"/>
            <a:ext cx="2046530" cy="2837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</a:t>
            </a:r>
          </a:p>
        </p:txBody>
      </p: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60B83837-666B-9443-996C-27E9F1B6670A}"/>
              </a:ext>
            </a:extLst>
          </p:cNvPr>
          <p:cNvGrpSpPr/>
          <p:nvPr/>
        </p:nvGrpSpPr>
        <p:grpSpPr>
          <a:xfrm>
            <a:off x="7967113" y="2333453"/>
            <a:ext cx="3273348" cy="857030"/>
            <a:chOff x="7967113" y="2333453"/>
            <a:chExt cx="3273348" cy="857030"/>
          </a:xfrm>
        </p:grpSpPr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D9980181-717C-0848-A4BE-278E6919989F}"/>
                </a:ext>
              </a:extLst>
            </p:cNvPr>
            <p:cNvSpPr/>
            <p:nvPr/>
          </p:nvSpPr>
          <p:spPr>
            <a:xfrm>
              <a:off x="7967113" y="2927257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FE72BB6A-9E35-4D4C-AB52-182197B327E9}"/>
                </a:ext>
              </a:extLst>
            </p:cNvPr>
            <p:cNvSpPr/>
            <p:nvPr/>
          </p:nvSpPr>
          <p:spPr>
            <a:xfrm>
              <a:off x="8511565" y="2927257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B04EAC48-9CB2-8248-9447-4C159BE25A11}"/>
                </a:ext>
              </a:extLst>
            </p:cNvPr>
            <p:cNvSpPr/>
            <p:nvPr/>
          </p:nvSpPr>
          <p:spPr>
            <a:xfrm>
              <a:off x="9056017" y="2927257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D8F83C74-19F9-114C-BB35-56829BF9DB17}"/>
                </a:ext>
              </a:extLst>
            </p:cNvPr>
            <p:cNvSpPr/>
            <p:nvPr/>
          </p:nvSpPr>
          <p:spPr>
            <a:xfrm>
              <a:off x="9600469" y="2927257"/>
              <a:ext cx="413174" cy="26322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5" name="Down Arrow 104">
              <a:extLst>
                <a:ext uri="{FF2B5EF4-FFF2-40B4-BE49-F238E27FC236}">
                  <a16:creationId xmlns:a16="http://schemas.microsoft.com/office/drawing/2014/main" id="{DB68C01A-420C-8145-802D-14CD3D625ECC}"/>
                </a:ext>
              </a:extLst>
            </p:cNvPr>
            <p:cNvSpPr/>
            <p:nvPr/>
          </p:nvSpPr>
          <p:spPr>
            <a:xfrm>
              <a:off x="8771174" y="2392584"/>
              <a:ext cx="397869" cy="3256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F36DC26-430F-964A-AE94-9DDD64224BFB}"/>
                </a:ext>
              </a:extLst>
            </p:cNvPr>
            <p:cNvSpPr txBox="1"/>
            <p:nvPr/>
          </p:nvSpPr>
          <p:spPr>
            <a:xfrm>
              <a:off x="9924075" y="2333453"/>
              <a:ext cx="1316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Split &amp; sort</a:t>
              </a: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8758674A-053B-9640-8D75-CA5C6B877F5B}"/>
              </a:ext>
            </a:extLst>
          </p:cNvPr>
          <p:cNvSpPr txBox="1"/>
          <p:nvPr/>
        </p:nvSpPr>
        <p:spPr>
          <a:xfrm>
            <a:off x="7967111" y="5618239"/>
            <a:ext cx="230004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Joined output file created!</a:t>
            </a:r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2D5C222B-AE38-D44A-84B7-3C9F73ED4BB3}"/>
              </a:ext>
            </a:extLst>
          </p:cNvPr>
          <p:cNvSpPr/>
          <p:nvPr/>
        </p:nvSpPr>
        <p:spPr>
          <a:xfrm>
            <a:off x="83393" y="647922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Slide Credit: https://</a:t>
            </a:r>
            <a:r>
              <a:rPr lang="en-US" sz="12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thodrek.github.io</a:t>
            </a:r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/cs564-fall17/lectures/lecture-17/Lecture_17_Joins.pdf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042864-D4CC-B842-9177-B02F127F0E33}"/>
              </a:ext>
            </a:extLst>
          </p:cNvPr>
          <p:cNvSpPr txBox="1"/>
          <p:nvPr/>
        </p:nvSpPr>
        <p:spPr>
          <a:xfrm>
            <a:off x="9169043" y="1440522"/>
            <a:ext cx="281260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Given </a:t>
            </a:r>
            <a:r>
              <a:rPr lang="en-US" sz="2000" b="1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B 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buffer pages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275677-0CFF-EB45-8049-B21A42CEC206}"/>
              </a:ext>
            </a:extLst>
          </p:cNvPr>
          <p:cNvGrpSpPr/>
          <p:nvPr/>
        </p:nvGrpSpPr>
        <p:grpSpPr>
          <a:xfrm>
            <a:off x="482600" y="3570200"/>
            <a:ext cx="11226800" cy="551424"/>
            <a:chOff x="482600" y="3570200"/>
            <a:chExt cx="11226800" cy="55142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E712CFC-E82D-E242-B459-5FB8F4AE6618}"/>
                </a:ext>
              </a:extLst>
            </p:cNvPr>
            <p:cNvSpPr txBox="1"/>
            <p:nvPr/>
          </p:nvSpPr>
          <p:spPr>
            <a:xfrm>
              <a:off x="702072" y="3570200"/>
              <a:ext cx="3030586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&lt;= </a:t>
              </a:r>
              <a:r>
                <a:rPr lang="en-US" sz="2000" b="1" i="1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B-1 </a:t>
              </a:r>
              <a:r>
                <a:rPr lang="en-US" sz="2000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total</a:t>
              </a:r>
              <a:r>
                <a:rPr lang="en-US" sz="2000" b="1" i="1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 </a:t>
              </a:r>
              <a:r>
                <a:rPr lang="en-US" sz="2000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sorted runs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5D63192-5382-4344-B7E7-865F4EB9C639}"/>
                </a:ext>
              </a:extLst>
            </p:cNvPr>
            <p:cNvCxnSpPr/>
            <p:nvPr/>
          </p:nvCxnSpPr>
          <p:spPr>
            <a:xfrm>
              <a:off x="482600" y="4121624"/>
              <a:ext cx="112268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38DA79-1035-EC41-ADD1-278B91537F75}"/>
                  </a:ext>
                </a:extLst>
              </p:cNvPr>
              <p:cNvSpPr txBox="1"/>
              <p:nvPr/>
            </p:nvSpPr>
            <p:spPr>
              <a:xfrm>
                <a:off x="605920" y="5802706"/>
                <a:ext cx="4848635" cy="39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How big is B for this optimization?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38DA79-1035-EC41-ADD1-278B91537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20" y="5802706"/>
                <a:ext cx="4848635" cy="395429"/>
              </a:xfrm>
              <a:prstGeom prst="rect">
                <a:avLst/>
              </a:prstGeom>
              <a:blipFill>
                <a:blip r:embed="rId3"/>
                <a:stretch>
                  <a:fillRect l="-1044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04F88061-B620-244C-86D9-9FC2C82AF68B}"/>
              </a:ext>
            </a:extLst>
          </p:cNvPr>
          <p:cNvGrpSpPr/>
          <p:nvPr/>
        </p:nvGrpSpPr>
        <p:grpSpPr>
          <a:xfrm>
            <a:off x="5230909" y="3190483"/>
            <a:ext cx="5672580" cy="2134581"/>
            <a:chOff x="5230909" y="3190483"/>
            <a:chExt cx="5672580" cy="213458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2457147-D57B-6F46-8508-2C5616133A58}"/>
                </a:ext>
              </a:extLst>
            </p:cNvPr>
            <p:cNvGrpSpPr/>
            <p:nvPr/>
          </p:nvGrpSpPr>
          <p:grpSpPr>
            <a:xfrm>
              <a:off x="5230909" y="3190483"/>
              <a:ext cx="5672580" cy="2134581"/>
              <a:chOff x="5230909" y="3190483"/>
              <a:chExt cx="5672580" cy="2134581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E8598A-60F6-7646-8279-D11917D4FE4A}"/>
                  </a:ext>
                </a:extLst>
              </p:cNvPr>
              <p:cNvSpPr txBox="1"/>
              <p:nvPr/>
            </p:nvSpPr>
            <p:spPr>
              <a:xfrm>
                <a:off x="8771174" y="4600494"/>
                <a:ext cx="2132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Helvetica Neue Light" panose="02000403000000020004" pitchFamily="2" charset="0"/>
                    <a:ea typeface="Helvetica Neue Light" panose="02000403000000020004" pitchFamily="2" charset="0"/>
                    <a:cs typeface="Helvetica Neue" panose="02000503000000020004" pitchFamily="2" charset="0"/>
                  </a:rPr>
                  <a:t>B-way Merge / Join</a:t>
                </a:r>
              </a:p>
            </p:txBody>
          </p:sp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37245FEE-0EBE-F149-8FD5-93855938AFE1}"/>
                  </a:ext>
                </a:extLst>
              </p:cNvPr>
              <p:cNvSpPr/>
              <p:nvPr/>
            </p:nvSpPr>
            <p:spPr>
              <a:xfrm>
                <a:off x="6500714" y="5061838"/>
                <a:ext cx="2046530" cy="26322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endParaRPr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3C157549-2A54-F248-963B-A14B891FFF38}"/>
                  </a:ext>
                </a:extLst>
              </p:cNvPr>
              <p:cNvCxnSpPr>
                <a:cxnSpLocks/>
                <a:stCxn id="107" idx="2"/>
                <a:endCxn id="57" idx="0"/>
              </p:cNvCxnSpPr>
              <p:nvPr/>
            </p:nvCxnSpPr>
            <p:spPr>
              <a:xfrm>
                <a:off x="5230909" y="3190483"/>
                <a:ext cx="2293070" cy="187135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149B84F4-CA62-5E41-B82A-6E6D54650F60}"/>
                  </a:ext>
                </a:extLst>
              </p:cNvPr>
              <p:cNvCxnSpPr>
                <a:cxnSpLocks/>
                <a:stCxn id="108" idx="2"/>
                <a:endCxn id="57" idx="0"/>
              </p:cNvCxnSpPr>
              <p:nvPr/>
            </p:nvCxnSpPr>
            <p:spPr>
              <a:xfrm>
                <a:off x="5775361" y="3190483"/>
                <a:ext cx="1748618" cy="187135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B3779B7C-98F3-6A42-80DB-C86A590C5430}"/>
                  </a:ext>
                </a:extLst>
              </p:cNvPr>
              <p:cNvCxnSpPr>
                <a:cxnSpLocks/>
                <a:stCxn id="109" idx="2"/>
                <a:endCxn id="57" idx="0"/>
              </p:cNvCxnSpPr>
              <p:nvPr/>
            </p:nvCxnSpPr>
            <p:spPr>
              <a:xfrm>
                <a:off x="6319813" y="3190483"/>
                <a:ext cx="1204166" cy="187135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6057EC54-3BBE-2946-9EAF-FB8DB5D08F49}"/>
                  </a:ext>
                </a:extLst>
              </p:cNvPr>
              <p:cNvCxnSpPr>
                <a:cxnSpLocks/>
                <a:stCxn id="110" idx="2"/>
                <a:endCxn id="57" idx="0"/>
              </p:cNvCxnSpPr>
              <p:nvPr/>
            </p:nvCxnSpPr>
            <p:spPr>
              <a:xfrm>
                <a:off x="6864265" y="3190483"/>
                <a:ext cx="659714" cy="187135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DC442E27-F81E-F24F-9CDA-28133CC80555}"/>
                </a:ext>
              </a:extLst>
            </p:cNvPr>
            <p:cNvCxnSpPr>
              <a:cxnSpLocks/>
              <a:stCxn id="101" idx="2"/>
              <a:endCxn id="57" idx="0"/>
            </p:cNvCxnSpPr>
            <p:nvPr/>
          </p:nvCxnSpPr>
          <p:spPr>
            <a:xfrm flipH="1">
              <a:off x="7523979" y="3190483"/>
              <a:ext cx="649721" cy="187135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7628BE4-2EBC-9243-BE53-7CF7BF5A9A5F}"/>
                </a:ext>
              </a:extLst>
            </p:cNvPr>
            <p:cNvCxnSpPr>
              <a:cxnSpLocks/>
              <a:stCxn id="102" idx="2"/>
              <a:endCxn id="57" idx="0"/>
            </p:cNvCxnSpPr>
            <p:nvPr/>
          </p:nvCxnSpPr>
          <p:spPr>
            <a:xfrm flipH="1">
              <a:off x="7523979" y="3190483"/>
              <a:ext cx="1194173" cy="187135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24C84249-21D7-0541-A741-EA726C376BD2}"/>
                </a:ext>
              </a:extLst>
            </p:cNvPr>
            <p:cNvCxnSpPr>
              <a:cxnSpLocks/>
              <a:stCxn id="103" idx="2"/>
              <a:endCxn id="57" idx="0"/>
            </p:cNvCxnSpPr>
            <p:nvPr/>
          </p:nvCxnSpPr>
          <p:spPr>
            <a:xfrm flipH="1">
              <a:off x="7523979" y="3190483"/>
              <a:ext cx="1738625" cy="187135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853E78CA-D19A-4A4E-8CE8-ED14D17A5DDA}"/>
                </a:ext>
              </a:extLst>
            </p:cNvPr>
            <p:cNvCxnSpPr>
              <a:cxnSpLocks/>
              <a:stCxn id="104" idx="2"/>
              <a:endCxn id="57" idx="0"/>
            </p:cNvCxnSpPr>
            <p:nvPr/>
          </p:nvCxnSpPr>
          <p:spPr>
            <a:xfrm flipH="1">
              <a:off x="7523979" y="3190483"/>
              <a:ext cx="2283077" cy="187135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31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2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B7FC93-37EE-3843-B3E6-8113471BFE7F}"/>
              </a:ext>
            </a:extLst>
          </p:cNvPr>
          <p:cNvSpPr/>
          <p:nvPr/>
        </p:nvSpPr>
        <p:spPr>
          <a:xfrm>
            <a:off x="559334" y="5949362"/>
            <a:ext cx="9270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Query Processing – Iterator Model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B5AF1AE-F114-1B42-8345-18248205DA02}"/>
              </a:ext>
            </a:extLst>
          </p:cNvPr>
          <p:cNvSpPr/>
          <p:nvPr/>
        </p:nvSpPr>
        <p:spPr>
          <a:xfrm>
            <a:off x="403574" y="4441967"/>
            <a:ext cx="1926772" cy="473529"/>
          </a:xfrm>
          <a:prstGeom prst="roundRect">
            <a:avLst/>
          </a:prstGeom>
          <a:solidFill>
            <a:srgbClr val="A6CEE4"/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Heap Scan(R)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D4623DB-DE43-1740-8E9B-7EADDD34575E}"/>
              </a:ext>
            </a:extLst>
          </p:cNvPr>
          <p:cNvSpPr/>
          <p:nvPr/>
        </p:nvSpPr>
        <p:spPr>
          <a:xfrm>
            <a:off x="403574" y="3652557"/>
            <a:ext cx="1926772" cy="473529"/>
          </a:xfrm>
          <a:prstGeom prst="roundRect">
            <a:avLst/>
          </a:prstGeom>
          <a:solidFill>
            <a:srgbClr val="A6CEE4"/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74BA1DA-08E0-2E4D-B276-330FFA49006C}"/>
              </a:ext>
            </a:extLst>
          </p:cNvPr>
          <p:cNvSpPr/>
          <p:nvPr/>
        </p:nvSpPr>
        <p:spPr>
          <a:xfrm>
            <a:off x="403574" y="2863147"/>
            <a:ext cx="1926772" cy="473529"/>
          </a:xfrm>
          <a:prstGeom prst="roundRect">
            <a:avLst/>
          </a:prstGeom>
          <a:solidFill>
            <a:srgbClr val="2078B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Sort (2-pass)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EF1724-CD2F-6643-8739-425DF762AFDD}"/>
              </a:ext>
            </a:extLst>
          </p:cNvPr>
          <p:cNvCxnSpPr>
            <a:cxnSpLocks/>
            <a:stCxn id="11" idx="0"/>
            <a:endCxn id="13" idx="2"/>
          </p:cNvCxnSpPr>
          <p:nvPr/>
        </p:nvCxnSpPr>
        <p:spPr>
          <a:xfrm flipV="1">
            <a:off x="1366960" y="4126086"/>
            <a:ext cx="0" cy="31588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3335D1-6AA4-5E42-A452-518B03E5EAD7}"/>
              </a:ext>
            </a:extLst>
          </p:cNvPr>
          <p:cNvCxnSpPr>
            <a:cxnSpLocks/>
            <a:stCxn id="13" idx="0"/>
            <a:endCxn id="14" idx="2"/>
          </p:cNvCxnSpPr>
          <p:nvPr/>
        </p:nvCxnSpPr>
        <p:spPr>
          <a:xfrm flipV="1">
            <a:off x="1366960" y="3336676"/>
            <a:ext cx="0" cy="31588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7A60DC2-0234-D84A-89A0-AF7FA59CC096}"/>
              </a:ext>
            </a:extLst>
          </p:cNvPr>
          <p:cNvSpPr/>
          <p:nvPr/>
        </p:nvSpPr>
        <p:spPr>
          <a:xfrm>
            <a:off x="403574" y="2017997"/>
            <a:ext cx="1926772" cy="4735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Console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7FCE5AC-AEDF-3E47-9B76-A21D885630EE}"/>
              </a:ext>
            </a:extLst>
          </p:cNvPr>
          <p:cNvCxnSpPr>
            <a:cxnSpLocks/>
            <a:stCxn id="14" idx="0"/>
            <a:endCxn id="48" idx="2"/>
          </p:cNvCxnSpPr>
          <p:nvPr/>
        </p:nvCxnSpPr>
        <p:spPr>
          <a:xfrm flipV="1">
            <a:off x="1366960" y="2491526"/>
            <a:ext cx="0" cy="37162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2CEF27F-E9B2-A745-88E3-799AADDC8A27}"/>
              </a:ext>
            </a:extLst>
          </p:cNvPr>
          <p:cNvSpPr txBox="1"/>
          <p:nvPr/>
        </p:nvSpPr>
        <p:spPr>
          <a:xfrm>
            <a:off x="403574" y="300053"/>
            <a:ext cx="26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Each operator is a subclass of an </a:t>
            </a:r>
            <a:r>
              <a:rPr lang="en-US" b="1" i="1" dirty="0">
                <a:solidFill>
                  <a:srgbClr val="31A12C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iterator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C8F247D-AC7F-2B4F-86E3-C3FAA04E2CC3}"/>
              </a:ext>
            </a:extLst>
          </p:cNvPr>
          <p:cNvSpPr/>
          <p:nvPr/>
        </p:nvSpPr>
        <p:spPr>
          <a:xfrm>
            <a:off x="3022774" y="298818"/>
            <a:ext cx="445099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24"/>
              </a:spcBef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abstract class iterator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void </a:t>
            </a:r>
            <a:r>
              <a:rPr lang="en-US" sz="1600" b="1" dirty="0">
                <a:latin typeface="Consolas" charset="0"/>
                <a:ea typeface="Consolas" charset="0"/>
                <a:cs typeface="Consolas" charset="0"/>
              </a:rPr>
              <a:t>setup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(List&lt;Iterator&gt; children);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void </a:t>
            </a:r>
            <a:r>
              <a:rPr lang="en-US" sz="1600" b="1" dirty="0" err="1"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); </a:t>
            </a:r>
            <a:endParaRPr lang="en-US" sz="1600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tuple </a:t>
            </a:r>
            <a:r>
              <a:rPr lang="en-US" sz="1600" b="1" dirty="0">
                <a:latin typeface="Consolas" charset="0"/>
                <a:ea typeface="Consolas" charset="0"/>
                <a:cs typeface="Consolas" charset="0"/>
              </a:rPr>
              <a:t>next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();</a:t>
            </a:r>
            <a:r>
              <a:rPr lang="en-US" sz="16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sz="1600" b="1" dirty="0">
                <a:latin typeface="Consolas" charset="0"/>
                <a:ea typeface="Consolas" charset="0"/>
                <a:cs typeface="Consolas" charset="0"/>
              </a:rPr>
              <a:t>close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sz="16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600" dirty="0">
              <a:latin typeface="Lucida Sans Typewriter" charset="0"/>
              <a:ea typeface="Osaka" charset="0"/>
              <a:cs typeface="Osak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A8ED7-2376-254A-8A7F-B1EBB453D1B2}"/>
              </a:ext>
            </a:extLst>
          </p:cNvPr>
          <p:cNvSpPr txBox="1"/>
          <p:nvPr/>
        </p:nvSpPr>
        <p:spPr>
          <a:xfrm>
            <a:off x="9511015" y="2568426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Blocking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1F7BE66-0D14-A645-A344-492A3EB23E10}"/>
              </a:ext>
            </a:extLst>
          </p:cNvPr>
          <p:cNvSpPr txBox="1"/>
          <p:nvPr/>
        </p:nvSpPr>
        <p:spPr>
          <a:xfrm>
            <a:off x="9452451" y="3357836"/>
            <a:ext cx="119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Streaming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484EA7-05ED-0A42-AE0A-98ADCF25CD92}"/>
              </a:ext>
            </a:extLst>
          </p:cNvPr>
          <p:cNvSpPr txBox="1"/>
          <p:nvPr/>
        </p:nvSpPr>
        <p:spPr>
          <a:xfrm>
            <a:off x="9426760" y="4154284"/>
            <a:ext cx="119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Streaming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60140D6-94BB-3640-9D1E-26C66E2572FC}"/>
              </a:ext>
            </a:extLst>
          </p:cNvPr>
          <p:cNvGrpSpPr/>
          <p:nvPr/>
        </p:nvGrpSpPr>
        <p:grpSpPr>
          <a:xfrm>
            <a:off x="2330346" y="2281116"/>
            <a:ext cx="4379789" cy="2423970"/>
            <a:chOff x="2330346" y="2254762"/>
            <a:chExt cx="13731465" cy="2423970"/>
          </a:xfrm>
        </p:grpSpPr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6D87EA77-3F6F-3749-9D1F-FE7F3A77A225}"/>
                </a:ext>
              </a:extLst>
            </p:cNvPr>
            <p:cNvCxnSpPr>
              <a:stCxn id="48" idx="3"/>
              <a:endCxn id="14" idx="3"/>
            </p:cNvCxnSpPr>
            <p:nvPr/>
          </p:nvCxnSpPr>
          <p:spPr>
            <a:xfrm>
              <a:off x="2330346" y="2254762"/>
              <a:ext cx="12700" cy="845150"/>
            </a:xfrm>
            <a:prstGeom prst="curvedConnector3">
              <a:avLst>
                <a:gd name="adj1" fmla="val 11094446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>
              <a:extLst>
                <a:ext uri="{FF2B5EF4-FFF2-40B4-BE49-F238E27FC236}">
                  <a16:creationId xmlns:a16="http://schemas.microsoft.com/office/drawing/2014/main" id="{D0B4C1E1-DC19-8E44-8BA5-07DCB6B38391}"/>
                </a:ext>
              </a:extLst>
            </p:cNvPr>
            <p:cNvCxnSpPr>
              <a:cxnSpLocks/>
              <a:stCxn id="14" idx="3"/>
              <a:endCxn id="13" idx="3"/>
            </p:cNvCxnSpPr>
            <p:nvPr/>
          </p:nvCxnSpPr>
          <p:spPr>
            <a:xfrm>
              <a:off x="2330346" y="3099912"/>
              <a:ext cx="12700" cy="789410"/>
            </a:xfrm>
            <a:prstGeom prst="curvedConnector3">
              <a:avLst>
                <a:gd name="adj1" fmla="val 12864799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urved Connector 55">
              <a:extLst>
                <a:ext uri="{FF2B5EF4-FFF2-40B4-BE49-F238E27FC236}">
                  <a16:creationId xmlns:a16="http://schemas.microsoft.com/office/drawing/2014/main" id="{B3167FC7-FAE1-4D47-BCF0-7FD7C5F5E93A}"/>
                </a:ext>
              </a:extLst>
            </p:cNvPr>
            <p:cNvCxnSpPr>
              <a:cxnSpLocks/>
              <a:stCxn id="13" idx="3"/>
              <a:endCxn id="11" idx="3"/>
            </p:cNvCxnSpPr>
            <p:nvPr/>
          </p:nvCxnSpPr>
          <p:spPr>
            <a:xfrm>
              <a:off x="2330346" y="3889322"/>
              <a:ext cx="12700" cy="789410"/>
            </a:xfrm>
            <a:prstGeom prst="curvedConnector3">
              <a:avLst>
                <a:gd name="adj1" fmla="val 12864799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BDBA76-B03B-0645-A27E-778E4E25F355}"/>
                </a:ext>
              </a:extLst>
            </p:cNvPr>
            <p:cNvSpPr txBox="1"/>
            <p:nvPr/>
          </p:nvSpPr>
          <p:spPr>
            <a:xfrm>
              <a:off x="4895872" y="3207082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child.init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5E97284-F2D0-1540-B781-F225757BA16E}"/>
                </a:ext>
              </a:extLst>
            </p:cNvPr>
            <p:cNvSpPr txBox="1"/>
            <p:nvPr/>
          </p:nvSpPr>
          <p:spPr>
            <a:xfrm>
              <a:off x="4647815" y="2316423"/>
              <a:ext cx="11413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for each child in children: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child.init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99F01C2-A969-CF4E-86DD-260F13A1D5FC}"/>
                </a:ext>
              </a:extLst>
            </p:cNvPr>
            <p:cNvSpPr txBox="1"/>
            <p:nvPr/>
          </p:nvSpPr>
          <p:spPr>
            <a:xfrm>
              <a:off x="4913801" y="4034888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child.init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72D8367-F7A7-074A-A1E5-00ADCE0004CC}"/>
              </a:ext>
            </a:extLst>
          </p:cNvPr>
          <p:cNvGrpSpPr/>
          <p:nvPr/>
        </p:nvGrpSpPr>
        <p:grpSpPr>
          <a:xfrm>
            <a:off x="6498853" y="2308986"/>
            <a:ext cx="2365967" cy="2423970"/>
            <a:chOff x="3986160" y="2217015"/>
            <a:chExt cx="2365967" cy="2423970"/>
          </a:xfrm>
        </p:grpSpPr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C3EE7470-9CB4-0548-9A5F-C80937BA7996}"/>
                </a:ext>
              </a:extLst>
            </p:cNvPr>
            <p:cNvCxnSpPr/>
            <p:nvPr/>
          </p:nvCxnSpPr>
          <p:spPr>
            <a:xfrm>
              <a:off x="3986160" y="2217015"/>
              <a:ext cx="12700" cy="845150"/>
            </a:xfrm>
            <a:prstGeom prst="curvedConnector3">
              <a:avLst>
                <a:gd name="adj1" fmla="val 3857142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A7DA89BC-BFC3-9849-8E36-51F05C7337AA}"/>
                </a:ext>
              </a:extLst>
            </p:cNvPr>
            <p:cNvCxnSpPr>
              <a:cxnSpLocks/>
            </p:cNvCxnSpPr>
            <p:nvPr/>
          </p:nvCxnSpPr>
          <p:spPr>
            <a:xfrm>
              <a:off x="3986160" y="3062165"/>
              <a:ext cx="12700" cy="789410"/>
            </a:xfrm>
            <a:prstGeom prst="curvedConnector3">
              <a:avLst>
                <a:gd name="adj1" fmla="val 4242858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47385B41-91CD-834A-8758-6751BA6F8D72}"/>
                </a:ext>
              </a:extLst>
            </p:cNvPr>
            <p:cNvCxnSpPr>
              <a:cxnSpLocks/>
            </p:cNvCxnSpPr>
            <p:nvPr/>
          </p:nvCxnSpPr>
          <p:spPr>
            <a:xfrm>
              <a:off x="3986160" y="3851575"/>
              <a:ext cx="12700" cy="789410"/>
            </a:xfrm>
            <a:prstGeom prst="curvedConnector3">
              <a:avLst>
                <a:gd name="adj1" fmla="val 4757142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805DC18-6FFE-1E49-84BC-8B9901B4298D}"/>
                </a:ext>
              </a:extLst>
            </p:cNvPr>
            <p:cNvSpPr txBox="1"/>
            <p:nvPr/>
          </p:nvSpPr>
          <p:spPr>
            <a:xfrm>
              <a:off x="4647814" y="3224927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child.next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588BA73-315C-B84B-9652-0E049E384A9E}"/>
                </a:ext>
              </a:extLst>
            </p:cNvPr>
            <p:cNvSpPr txBox="1"/>
            <p:nvPr/>
          </p:nvSpPr>
          <p:spPr>
            <a:xfrm>
              <a:off x="4647814" y="2316423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child.next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3F0943E-A76D-214F-9D55-653ACC6CCABF}"/>
                </a:ext>
              </a:extLst>
            </p:cNvPr>
            <p:cNvSpPr txBox="1"/>
            <p:nvPr/>
          </p:nvSpPr>
          <p:spPr>
            <a:xfrm>
              <a:off x="4647814" y="4057053"/>
              <a:ext cx="1704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child.next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0" grpId="0"/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13AC536-1E7A-B84A-BDC4-2A2EDB6D718C}"/>
              </a:ext>
            </a:extLst>
          </p:cNvPr>
          <p:cNvSpPr/>
          <p:nvPr/>
        </p:nvSpPr>
        <p:spPr>
          <a:xfrm>
            <a:off x="407894" y="3963754"/>
            <a:ext cx="2765612" cy="808201"/>
          </a:xfrm>
          <a:prstGeom prst="roundRect">
            <a:avLst>
              <a:gd name="adj" fmla="val 4124"/>
            </a:avLst>
          </a:prstGeom>
          <a:solidFill>
            <a:srgbClr val="B2E08A">
              <a:alpha val="50588"/>
            </a:srgbClr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37D04D-7863-C44B-AC2E-5B9FEB947EDC}"/>
              </a:ext>
            </a:extLst>
          </p:cNvPr>
          <p:cNvSpPr/>
          <p:nvPr/>
        </p:nvSpPr>
        <p:spPr>
          <a:xfrm>
            <a:off x="407894" y="2409777"/>
            <a:ext cx="2765612" cy="1476423"/>
          </a:xfrm>
          <a:prstGeom prst="roundRect">
            <a:avLst>
              <a:gd name="adj" fmla="val 4124"/>
            </a:avLst>
          </a:prstGeom>
          <a:solidFill>
            <a:srgbClr val="FDBF6F">
              <a:alpha val="50196"/>
            </a:srgbClr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15FC15-A48A-D94C-AA8A-256DACF37FBC}"/>
              </a:ext>
            </a:extLst>
          </p:cNvPr>
          <p:cNvSpPr/>
          <p:nvPr/>
        </p:nvSpPr>
        <p:spPr>
          <a:xfrm>
            <a:off x="407894" y="731648"/>
            <a:ext cx="2765612" cy="1608140"/>
          </a:xfrm>
          <a:prstGeom prst="roundRect">
            <a:avLst>
              <a:gd name="adj" fmla="val 4124"/>
            </a:avLst>
          </a:prstGeom>
          <a:solidFill>
            <a:srgbClr val="A6CEE4">
              <a:alpha val="50588"/>
            </a:srgbClr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860C2-9CBD-A44D-BB79-BBFEFDAE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4" y="5864973"/>
            <a:ext cx="10515600" cy="818216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Cost Analysis – SMJ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48C3E36-D370-C542-B142-BA141EEEC40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35272" y="2026559"/>
              <a:ext cx="7069541" cy="23037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52993">
                      <a:extLst>
                        <a:ext uri="{9D8B030D-6E8A-4147-A177-3AD203B41FA5}">
                          <a16:colId xmlns:a16="http://schemas.microsoft.com/office/drawing/2014/main" val="2429938724"/>
                        </a:ext>
                      </a:extLst>
                    </a:gridCol>
                    <a:gridCol w="1388368">
                      <a:extLst>
                        <a:ext uri="{9D8B030D-6E8A-4147-A177-3AD203B41FA5}">
                          <a16:colId xmlns:a16="http://schemas.microsoft.com/office/drawing/2014/main" val="517059819"/>
                        </a:ext>
                      </a:extLst>
                    </a:gridCol>
                    <a:gridCol w="2064090">
                      <a:extLst>
                        <a:ext uri="{9D8B030D-6E8A-4147-A177-3AD203B41FA5}">
                          <a16:colId xmlns:a16="http://schemas.microsoft.com/office/drawing/2014/main" val="3412479480"/>
                        </a:ext>
                      </a:extLst>
                    </a:gridCol>
                    <a:gridCol w="2064090">
                      <a:extLst>
                        <a:ext uri="{9D8B030D-6E8A-4147-A177-3AD203B41FA5}">
                          <a16:colId xmlns:a16="http://schemas.microsoft.com/office/drawing/2014/main" val="11784466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Algorithm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Block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Sort Merge Join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SMJ - Refined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6005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Sort + Merge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(4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+4 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𝑀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)+(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𝑀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First Sort Pass + Merge Pass (exclude output)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3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𝑁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+3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4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813344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𝐵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=102≥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N</m:t>
                                    </m:r>
                                  </m:e>
                                </m:ra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𝑀</m:t>
                                    </m:r>
                                  </m:e>
                                </m:rad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5500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7500</m:t>
                                </m:r>
                              </m:oMath>
                            </m:oMathPara>
                          </a14:m>
                          <a:endParaRPr lang="en-US" sz="14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4500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2377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𝐵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=55≥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N</m:t>
                                    </m:r>
                                  </m:e>
                                </m:ra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𝑀</m:t>
                                    </m:r>
                                  </m:e>
                                </m:rad>
                                <m:r>
                                  <a:rPr lang="en-US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600" b="0" i="0" dirty="0">
                            <a:solidFill>
                              <a:schemeClr val="tx1"/>
                            </a:solidFill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10500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7500</m:t>
                                </m:r>
                              </m:oMath>
                            </m:oMathPara>
                          </a14:m>
                          <a:endParaRPr lang="en-US" sz="14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4500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55681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48C3E36-D370-C542-B142-BA141EEEC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6417082"/>
                  </p:ext>
                </p:extLst>
              </p:nvPr>
            </p:nvGraphicFramePr>
            <p:xfrm>
              <a:off x="4135272" y="2026559"/>
              <a:ext cx="7069541" cy="23037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52993">
                      <a:extLst>
                        <a:ext uri="{9D8B030D-6E8A-4147-A177-3AD203B41FA5}">
                          <a16:colId xmlns:a16="http://schemas.microsoft.com/office/drawing/2014/main" val="2429938724"/>
                        </a:ext>
                      </a:extLst>
                    </a:gridCol>
                    <a:gridCol w="1388368">
                      <a:extLst>
                        <a:ext uri="{9D8B030D-6E8A-4147-A177-3AD203B41FA5}">
                          <a16:colId xmlns:a16="http://schemas.microsoft.com/office/drawing/2014/main" val="517059819"/>
                        </a:ext>
                      </a:extLst>
                    </a:gridCol>
                    <a:gridCol w="2064090">
                      <a:extLst>
                        <a:ext uri="{9D8B030D-6E8A-4147-A177-3AD203B41FA5}">
                          <a16:colId xmlns:a16="http://schemas.microsoft.com/office/drawing/2014/main" val="3412479480"/>
                        </a:ext>
                      </a:extLst>
                    </a:gridCol>
                    <a:gridCol w="2064090">
                      <a:extLst>
                        <a:ext uri="{9D8B030D-6E8A-4147-A177-3AD203B41FA5}">
                          <a16:colId xmlns:a16="http://schemas.microsoft.com/office/drawing/2014/main" val="11784466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Algorithm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Block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Sort Merge Join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SMJ - Refined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6005557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US" sz="1600" b="0" i="0" dirty="0">
                              <a:solidFill>
                                <a:schemeClr val="tx1"/>
                              </a:solidFill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12844" t="-51724" r="-300000" b="-17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42331" t="-51724" r="-100613" b="-17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42331" t="-51724" r="-613" b="-17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1334478"/>
                      </a:ext>
                    </a:extLst>
                  </a:tr>
                  <a:tr h="6007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83333" r="-354472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2844" t="-183333" r="-300000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2331" t="-183333" r="-100613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2331" t="-183333" r="-613" b="-1104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2377792"/>
                      </a:ext>
                    </a:extLst>
                  </a:tr>
                  <a:tr h="6007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89362" r="-354472" b="-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2844" t="-289362" r="-300000" b="-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2331" t="-289362" r="-100613" b="-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2331" t="-289362" r="-613" b="-127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55681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74BAB-511C-7C4D-8D28-9C92B5AF9D06}"/>
                  </a:ext>
                </a:extLst>
              </p:cNvPr>
              <p:cNvSpPr txBox="1"/>
              <p:nvPr/>
            </p:nvSpPr>
            <p:spPr>
              <a:xfrm>
                <a:off x="542364" y="731648"/>
                <a:ext cx="291353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R – Loans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(</a:t>
                </a:r>
                <a:r>
                  <a:rPr lang="en-US" b="1" i="1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</a:t>
                </a:r>
                <a:r>
                  <a:rPr lang="en-US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eid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date, duration, …)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500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40,000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Tuples per page: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 – Students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(</a:t>
                </a:r>
                <a:r>
                  <a:rPr lang="en-US" b="1" i="1" u="sng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name, major, …)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1000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100,000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Tuples per page: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B buffer size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≤102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74BAB-511C-7C4D-8D28-9C92B5AF9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4" y="731648"/>
                <a:ext cx="2913530" cy="3970318"/>
              </a:xfrm>
              <a:prstGeom prst="rect">
                <a:avLst/>
              </a:prstGeom>
              <a:blipFill>
                <a:blip r:embed="rId4"/>
                <a:stretch>
                  <a:fillRect l="-1732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E2C9B-686C-FC4D-A1BC-E0F159812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26508"/>
            <a:ext cx="12192000" cy="1544595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endParaRPr lang="en-US" dirty="0">
              <a:solidFill>
                <a:schemeClr val="bg1"/>
              </a:solidFill>
              <a:latin typeface="Dubai" panose="020B0503030403030204" pitchFamily="34" charset="-78"/>
              <a:ea typeface="Helvetica Neue" panose="02000503000000020004" pitchFamily="2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2207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E2C9B-686C-FC4D-A1BC-E0F159812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26508"/>
            <a:ext cx="12192000" cy="1544595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ubai" panose="020B0503030403030204" pitchFamily="34" charset="-78"/>
                <a:ea typeface="Helvetica Neue" panose="02000503000000020004" pitchFamily="2" charset="0"/>
                <a:cs typeface="Dubai" panose="020B0503030403030204" pitchFamily="34" charset="-78"/>
              </a:rPr>
              <a:t>Grace Hash Join</a:t>
            </a:r>
          </a:p>
        </p:txBody>
      </p:sp>
    </p:spTree>
    <p:extLst>
      <p:ext uri="{BB962C8B-B14F-4D97-AF65-F5344CB8AC3E}">
        <p14:creationId xmlns:p14="http://schemas.microsoft.com/office/powerpoint/2010/main" val="3263742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49480B-264F-6A4F-8DFE-760EBE0CDC63}"/>
              </a:ext>
            </a:extLst>
          </p:cNvPr>
          <p:cNvSpPr txBox="1">
            <a:spLocks/>
          </p:cNvSpPr>
          <p:nvPr/>
        </p:nvSpPr>
        <p:spPr>
          <a:xfrm>
            <a:off x="679816" y="593430"/>
            <a:ext cx="3267836" cy="48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Naïve Hash Join</a:t>
            </a:r>
          </a:p>
        </p:txBody>
      </p:sp>
      <p:grpSp>
        <p:nvGrpSpPr>
          <p:cNvPr id="6" name="APX-base-left">
            <a:extLst>
              <a:ext uri="{FF2B5EF4-FFF2-40B4-BE49-F238E27FC236}">
                <a16:creationId xmlns:a16="http://schemas.microsoft.com/office/drawing/2014/main" id="{65E4DB3C-A9C8-834F-A4CE-38EFD517496B}"/>
              </a:ext>
            </a:extLst>
          </p:cNvPr>
          <p:cNvGrpSpPr/>
          <p:nvPr/>
        </p:nvGrpSpPr>
        <p:grpSpPr>
          <a:xfrm>
            <a:off x="721142" y="3810600"/>
            <a:ext cx="715233" cy="688792"/>
            <a:chOff x="763966" y="3462109"/>
            <a:chExt cx="715233" cy="688792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507D500-6523-094A-B56F-3DB80462C916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70490C-9B9F-2C4A-A244-CEC04C079C1B}"/>
                </a:ext>
              </a:extLst>
            </p:cNvPr>
            <p:cNvGrpSpPr/>
            <p:nvPr/>
          </p:nvGrpSpPr>
          <p:grpSpPr>
            <a:xfrm>
              <a:off x="805089" y="3487851"/>
              <a:ext cx="640080" cy="640080"/>
              <a:chOff x="6870778" y="1562012"/>
              <a:chExt cx="592361" cy="456824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D77200F9-6C81-C14A-B052-81D6ACA0845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72A821A-8634-5244-B571-D362F78DC0E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7CB38AED-B13D-1D4A-A8AF-A4EF7CC0CB0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2" name="WBC-base-left">
            <a:extLst>
              <a:ext uri="{FF2B5EF4-FFF2-40B4-BE49-F238E27FC236}">
                <a16:creationId xmlns:a16="http://schemas.microsoft.com/office/drawing/2014/main" id="{69F2614A-203A-D343-9304-652E97A88955}"/>
              </a:ext>
            </a:extLst>
          </p:cNvPr>
          <p:cNvGrpSpPr/>
          <p:nvPr/>
        </p:nvGrpSpPr>
        <p:grpSpPr>
          <a:xfrm>
            <a:off x="721142" y="3052330"/>
            <a:ext cx="715233" cy="688792"/>
            <a:chOff x="763966" y="2703839"/>
            <a:chExt cx="715233" cy="688792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5CEDB23-4E00-734F-9539-C75AB78CF9A0}"/>
                </a:ext>
              </a:extLst>
            </p:cNvPr>
            <p:cNvSpPr/>
            <p:nvPr/>
          </p:nvSpPr>
          <p:spPr>
            <a:xfrm>
              <a:off x="763966" y="2703839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C981BDC-43B8-0D48-97AD-560AC7557008}"/>
                </a:ext>
              </a:extLst>
            </p:cNvPr>
            <p:cNvGrpSpPr/>
            <p:nvPr/>
          </p:nvGrpSpPr>
          <p:grpSpPr>
            <a:xfrm>
              <a:off x="801542" y="2736933"/>
              <a:ext cx="640080" cy="640080"/>
              <a:chOff x="6870778" y="1562012"/>
              <a:chExt cx="592361" cy="456824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F9DA1639-7CC2-9D46-8C6E-B6D5F830C2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B78F62F4-0858-1049-956C-A09B66BA91B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CE7FAF27-877F-B24C-B18B-47D0A81AF0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8" name="ABP-base-left">
            <a:extLst>
              <a:ext uri="{FF2B5EF4-FFF2-40B4-BE49-F238E27FC236}">
                <a16:creationId xmlns:a16="http://schemas.microsoft.com/office/drawing/2014/main" id="{5B861CDA-48B2-A748-A446-3013F9A4BCBC}"/>
              </a:ext>
            </a:extLst>
          </p:cNvPr>
          <p:cNvGrpSpPr/>
          <p:nvPr/>
        </p:nvGrpSpPr>
        <p:grpSpPr>
          <a:xfrm>
            <a:off x="719071" y="2288605"/>
            <a:ext cx="715233" cy="688792"/>
            <a:chOff x="763966" y="1940114"/>
            <a:chExt cx="715233" cy="688792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F5C8059B-3FDE-D446-84C1-60C87B24648C}"/>
                </a:ext>
              </a:extLst>
            </p:cNvPr>
            <p:cNvSpPr/>
            <p:nvPr/>
          </p:nvSpPr>
          <p:spPr>
            <a:xfrm>
              <a:off x="763966" y="1940114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A6CEE4"/>
            </a:solidFill>
            <a:ln w="158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3D79CA9-19B1-E247-A282-9741105A2DD3}"/>
                </a:ext>
              </a:extLst>
            </p:cNvPr>
            <p:cNvGrpSpPr/>
            <p:nvPr/>
          </p:nvGrpSpPr>
          <p:grpSpPr>
            <a:xfrm>
              <a:off x="801542" y="1964470"/>
              <a:ext cx="640080" cy="640080"/>
              <a:chOff x="6870778" y="1562012"/>
              <a:chExt cx="592361" cy="456824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A55AC0D4-ECCD-5F47-9E32-2755855DEDE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222A05B2-E0DE-0E4C-BC73-CBF6F4357C1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b,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6E56F4E8-E8AF-1B4E-868A-F49ED5B158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D4E7F1"/>
              </a:solidFill>
              <a:ln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4CC7080-BE3A-F64B-9EA9-A948BF56A170}"/>
              </a:ext>
            </a:extLst>
          </p:cNvPr>
          <p:cNvSpPr/>
          <p:nvPr/>
        </p:nvSpPr>
        <p:spPr>
          <a:xfrm>
            <a:off x="1869743" y="1607909"/>
            <a:ext cx="2674961" cy="3708400"/>
          </a:xfrm>
          <a:prstGeom prst="roundRect">
            <a:avLst>
              <a:gd name="adj" fmla="val 497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5F84BBE-EAF3-A94D-B9C8-0FC067DE7A0A}"/>
              </a:ext>
            </a:extLst>
          </p:cNvPr>
          <p:cNvSpPr/>
          <p:nvPr/>
        </p:nvSpPr>
        <p:spPr>
          <a:xfrm>
            <a:off x="2116045" y="1799413"/>
            <a:ext cx="1432373" cy="3292755"/>
          </a:xfrm>
          <a:prstGeom prst="roundRect">
            <a:avLst>
              <a:gd name="adj" fmla="val 7017"/>
            </a:avLst>
          </a:prstGeom>
          <a:solidFill>
            <a:srgbClr val="B2E08A"/>
          </a:solidFill>
          <a:ln w="15875"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…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2B14035-46CD-9E43-A5E9-134E5824E2A2}"/>
              </a:ext>
            </a:extLst>
          </p:cNvPr>
          <p:cNvSpPr/>
          <p:nvPr/>
        </p:nvSpPr>
        <p:spPr>
          <a:xfrm>
            <a:off x="3701992" y="2603164"/>
            <a:ext cx="715233" cy="688792"/>
          </a:xfrm>
          <a:prstGeom prst="roundRect">
            <a:avLst>
              <a:gd name="adj" fmla="val 7017"/>
            </a:avLst>
          </a:prstGeom>
          <a:solidFill>
            <a:srgbClr val="B2E08A"/>
          </a:solidFill>
          <a:ln w="15875"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AE36574-50A1-2649-9166-162347FB2472}"/>
              </a:ext>
            </a:extLst>
          </p:cNvPr>
          <p:cNvSpPr/>
          <p:nvPr/>
        </p:nvSpPr>
        <p:spPr>
          <a:xfrm>
            <a:off x="3701991" y="3528355"/>
            <a:ext cx="715233" cy="688792"/>
          </a:xfrm>
          <a:prstGeom prst="roundRect">
            <a:avLst>
              <a:gd name="adj" fmla="val 7017"/>
            </a:avLst>
          </a:prstGeom>
          <a:solidFill>
            <a:srgbClr val="B2E08A"/>
          </a:solidFill>
          <a:ln w="15875"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Out</a:t>
            </a:r>
          </a:p>
        </p:txBody>
      </p:sp>
      <p:grpSp>
        <p:nvGrpSpPr>
          <p:cNvPr id="28" name="ZFR-base-right">
            <a:extLst>
              <a:ext uri="{FF2B5EF4-FFF2-40B4-BE49-F238E27FC236}">
                <a16:creationId xmlns:a16="http://schemas.microsoft.com/office/drawing/2014/main" id="{1BBAEFAA-3833-1042-9005-C0086A1E875E}"/>
              </a:ext>
            </a:extLst>
          </p:cNvPr>
          <p:cNvGrpSpPr/>
          <p:nvPr/>
        </p:nvGrpSpPr>
        <p:grpSpPr>
          <a:xfrm>
            <a:off x="5181550" y="1799413"/>
            <a:ext cx="715233" cy="688792"/>
            <a:chOff x="6002790" y="1505116"/>
            <a:chExt cx="715233" cy="688792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95DF8262-9DB1-F848-9409-1F332E34245C}"/>
                </a:ext>
              </a:extLst>
            </p:cNvPr>
            <p:cNvSpPr/>
            <p:nvPr/>
          </p:nvSpPr>
          <p:spPr>
            <a:xfrm>
              <a:off x="6002790" y="1505116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04A2289-6C57-5F4D-AC83-EC60EC884BF7}"/>
                </a:ext>
              </a:extLst>
            </p:cNvPr>
            <p:cNvGrpSpPr/>
            <p:nvPr/>
          </p:nvGrpSpPr>
          <p:grpSpPr>
            <a:xfrm>
              <a:off x="6040366" y="1529472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B1BECCEA-5272-C142-B27F-7D834E45090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z,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7B0D5520-01F0-4F40-A2D3-79D4D43B2C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CA3FC874-E598-F642-98BD-2A31FE2A231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r,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34" name="ADW-base-right">
            <a:extLst>
              <a:ext uri="{FF2B5EF4-FFF2-40B4-BE49-F238E27FC236}">
                <a16:creationId xmlns:a16="http://schemas.microsoft.com/office/drawing/2014/main" id="{472008FD-EB22-604F-B34A-61DC48A6DE06}"/>
              </a:ext>
            </a:extLst>
          </p:cNvPr>
          <p:cNvGrpSpPr/>
          <p:nvPr/>
        </p:nvGrpSpPr>
        <p:grpSpPr>
          <a:xfrm>
            <a:off x="5181550" y="2542399"/>
            <a:ext cx="715233" cy="688792"/>
            <a:chOff x="6002790" y="2248102"/>
            <a:chExt cx="715233" cy="688792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BAF2CA42-1D55-8248-9707-7A39ED974F29}"/>
                </a:ext>
              </a:extLst>
            </p:cNvPr>
            <p:cNvSpPr/>
            <p:nvPr/>
          </p:nvSpPr>
          <p:spPr>
            <a:xfrm>
              <a:off x="6002790" y="224810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60D139A-52A4-4A45-9424-BCD6B995507D}"/>
                </a:ext>
              </a:extLst>
            </p:cNvPr>
            <p:cNvGrpSpPr/>
            <p:nvPr/>
          </p:nvGrpSpPr>
          <p:grpSpPr>
            <a:xfrm>
              <a:off x="6040366" y="227245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4C7E767C-8A33-2240-BD50-34AF687E059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1963801F-D98B-D341-96AA-76E1E24552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d,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06FEBBDD-0B5E-F24F-A5A1-99CA6F3066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40" name="PXF-base-right">
            <a:extLst>
              <a:ext uri="{FF2B5EF4-FFF2-40B4-BE49-F238E27FC236}">
                <a16:creationId xmlns:a16="http://schemas.microsoft.com/office/drawing/2014/main" id="{B5EB4B72-3521-D64C-90FB-B79EDCCB3778}"/>
              </a:ext>
            </a:extLst>
          </p:cNvPr>
          <p:cNvGrpSpPr/>
          <p:nvPr/>
        </p:nvGrpSpPr>
        <p:grpSpPr>
          <a:xfrm>
            <a:off x="5181550" y="3300669"/>
            <a:ext cx="715233" cy="688792"/>
            <a:chOff x="6002790" y="3006372"/>
            <a:chExt cx="715233" cy="688792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87FFF152-2F7F-144D-9D48-D3FF402C61D9}"/>
                </a:ext>
              </a:extLst>
            </p:cNvPr>
            <p:cNvSpPr/>
            <p:nvPr/>
          </p:nvSpPr>
          <p:spPr>
            <a:xfrm>
              <a:off x="6002790" y="300637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3531A2F-9301-4348-AB70-6C54FA3C2136}"/>
                </a:ext>
              </a:extLst>
            </p:cNvPr>
            <p:cNvGrpSpPr/>
            <p:nvPr/>
          </p:nvGrpSpPr>
          <p:grpSpPr>
            <a:xfrm>
              <a:off x="6040366" y="303072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D91CCBD6-E5A3-FF4B-840A-CBD9EECC30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D4E56CAC-828A-224A-BE95-AC95C4A119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1B9F6F8D-C850-7F4D-8079-3D75E8A13FF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46" name="PCA-base-right">
            <a:extLst>
              <a:ext uri="{FF2B5EF4-FFF2-40B4-BE49-F238E27FC236}">
                <a16:creationId xmlns:a16="http://schemas.microsoft.com/office/drawing/2014/main" id="{10526A2B-1FCA-A443-8782-7015691D5F76}"/>
              </a:ext>
            </a:extLst>
          </p:cNvPr>
          <p:cNvGrpSpPr/>
          <p:nvPr/>
        </p:nvGrpSpPr>
        <p:grpSpPr>
          <a:xfrm>
            <a:off x="5181550" y="4058939"/>
            <a:ext cx="715233" cy="688792"/>
            <a:chOff x="6002790" y="3764642"/>
            <a:chExt cx="715233" cy="688792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5E6F3FEA-B8A6-D54F-962D-2D69E5A22BF7}"/>
                </a:ext>
              </a:extLst>
            </p:cNvPr>
            <p:cNvSpPr/>
            <p:nvPr/>
          </p:nvSpPr>
          <p:spPr>
            <a:xfrm>
              <a:off x="6002790" y="376464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4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CABE96F-FF19-7E4B-903D-C6C99FA52B23}"/>
                </a:ext>
              </a:extLst>
            </p:cNvPr>
            <p:cNvGrpSpPr/>
            <p:nvPr/>
          </p:nvGrpSpPr>
          <p:grpSpPr>
            <a:xfrm>
              <a:off x="6040366" y="378950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9C853D2D-5A84-B645-A459-29CDE3B840F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BB917447-41E2-1141-8A3F-0645244EEB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A1E28260-5DC3-E34B-8902-DAC7FF9823F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8A920E9-7022-4F4D-9576-3515CDA69AD2}"/>
              </a:ext>
            </a:extLst>
          </p:cNvPr>
          <p:cNvSpPr/>
          <p:nvPr/>
        </p:nvSpPr>
        <p:spPr>
          <a:xfrm>
            <a:off x="2099770" y="1797322"/>
            <a:ext cx="1448648" cy="3357264"/>
          </a:xfrm>
          <a:prstGeom prst="roundRect">
            <a:avLst>
              <a:gd name="adj" fmla="val 7017"/>
            </a:avLst>
          </a:prstGeom>
          <a:solidFill>
            <a:srgbClr val="A6CEE4"/>
          </a:solidFill>
          <a:ln w="15875"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graphicFrame>
        <p:nvGraphicFramePr>
          <p:cNvPr id="58" name="Table 58">
            <a:extLst>
              <a:ext uri="{FF2B5EF4-FFF2-40B4-BE49-F238E27FC236}">
                <a16:creationId xmlns:a16="http://schemas.microsoft.com/office/drawing/2014/main" id="{FE11B5DA-4333-DF42-B130-9BDD008D26F2}"/>
              </a:ext>
            </a:extLst>
          </p:cNvPr>
          <p:cNvGraphicFramePr>
            <a:graphicFrameLocks noGrp="1"/>
          </p:cNvGraphicFramePr>
          <p:nvPr/>
        </p:nvGraphicFramePr>
        <p:xfrm>
          <a:off x="2226916" y="1880149"/>
          <a:ext cx="1187355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592">
                  <a:extLst>
                    <a:ext uri="{9D8B030D-6E8A-4147-A177-3AD203B41FA5}">
                      <a16:colId xmlns:a16="http://schemas.microsoft.com/office/drawing/2014/main" val="4115644895"/>
                    </a:ext>
                  </a:extLst>
                </a:gridCol>
                <a:gridCol w="634763">
                  <a:extLst>
                    <a:ext uri="{9D8B030D-6E8A-4147-A177-3AD203B41FA5}">
                      <a16:colId xmlns:a16="http://schemas.microsoft.com/office/drawing/2014/main" val="2641269912"/>
                    </a:ext>
                  </a:extLst>
                </a:gridCol>
              </a:tblGrid>
              <a:tr h="268176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Helvetica Neue Thin" panose="020B0403020202020204" pitchFamily="34" charset="0"/>
                          <a:ea typeface="Helvetica Neue Thin" panose="020B0403020202020204" pitchFamily="34" charset="0"/>
                        </a:rPr>
                        <a:t>h(k)</a:t>
                      </a: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2078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Helvetica Neue Thin" panose="020B0403020202020204" pitchFamily="34" charset="0"/>
                          <a:ea typeface="Helvetica Neue Thin" panose="020B0403020202020204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2078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710673"/>
                  </a:ext>
                </a:extLst>
              </a:tr>
              <a:tr h="268176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Neue Thin" panose="020B0403020202020204" pitchFamily="34" charset="0"/>
                          <a:ea typeface="Helvetica Neue Thin" panose="020B0403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Helvetica Neue Thin" panose="020B0403020202020204" pitchFamily="34" charset="0"/>
                          <a:ea typeface="Helvetica Neue Thin" panose="020B0403020202020204" pitchFamily="34" charset="0"/>
                        </a:rPr>
                        <a:t>b,…</a:t>
                      </a: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272622"/>
                  </a:ext>
                </a:extLst>
              </a:tr>
              <a:tr h="46321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Neue Thin" panose="020B0403020202020204" pitchFamily="34" charset="0"/>
                          <a:ea typeface="Helvetica Neue Thin" panose="020B0403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Helvetica Neue Thin" panose="020B0403020202020204" pitchFamily="34" charset="0"/>
                          <a:ea typeface="Helvetica Neue Thin" panose="020B0403020202020204" pitchFamily="34" charset="0"/>
                        </a:rPr>
                        <a:t>p,…</a:t>
                      </a:r>
                    </a:p>
                    <a:p>
                      <a:r>
                        <a:rPr lang="en-US" sz="1600" b="0" i="0" dirty="0">
                          <a:latin typeface="Helvetica Neue Thin" panose="020B0403020202020204" pitchFamily="34" charset="0"/>
                          <a:ea typeface="Helvetica Neue Thin" panose="020B0403020202020204" pitchFamily="34" charset="0"/>
                        </a:rPr>
                        <a:t>p,…</a:t>
                      </a: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80883"/>
                  </a:ext>
                </a:extLst>
              </a:tr>
              <a:tr h="46321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Neue Thin" panose="020B0403020202020204" pitchFamily="34" charset="0"/>
                          <a:ea typeface="Helvetica Neue Thin" panose="020B0403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Helvetica Neue Thin" panose="020B0403020202020204" pitchFamily="34" charset="0"/>
                          <a:ea typeface="Helvetica Neue Thin" panose="020B0403020202020204" pitchFamily="34" charset="0"/>
                        </a:rPr>
                        <a:t>a,…</a:t>
                      </a:r>
                      <a:br>
                        <a:rPr lang="en-US" sz="1600" b="0" i="0" dirty="0">
                          <a:latin typeface="Helvetica Neue Thin" panose="020B0403020202020204" pitchFamily="34" charset="0"/>
                          <a:ea typeface="Helvetica Neue Thin" panose="020B0403020202020204" pitchFamily="34" charset="0"/>
                        </a:rPr>
                      </a:br>
                      <a:r>
                        <a:rPr lang="en-US" sz="1600" b="0" i="0" dirty="0">
                          <a:latin typeface="Helvetica Neue Thin" panose="020B0403020202020204" pitchFamily="34" charset="0"/>
                          <a:ea typeface="Helvetica Neue Thin" panose="020B0403020202020204" pitchFamily="34" charset="0"/>
                        </a:rPr>
                        <a:t>a,…</a:t>
                      </a: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672164"/>
                  </a:ext>
                </a:extLst>
              </a:tr>
              <a:tr h="268176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Neue Thin" panose="020B0403020202020204" pitchFamily="34" charset="0"/>
                          <a:ea typeface="Helvetica Neue Thin" panose="020B0403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Helvetica Neue Thin" panose="020B0403020202020204" pitchFamily="34" charset="0"/>
                          <a:ea typeface="Helvetica Neue Thin" panose="020B0403020202020204" pitchFamily="34" charset="0"/>
                        </a:rPr>
                        <a:t>x,…</a:t>
                      </a: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891161"/>
                  </a:ext>
                </a:extLst>
              </a:tr>
              <a:tr h="268176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Neue Thin" panose="020B0403020202020204" pitchFamily="34" charset="0"/>
                          <a:ea typeface="Helvetica Neue Thin" panose="020B0403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Helvetica Neue Thin" panose="020B0403020202020204" pitchFamily="34" charset="0"/>
                          <a:ea typeface="Helvetica Neue Thin" panose="020B0403020202020204" pitchFamily="34" charset="0"/>
                        </a:rPr>
                        <a:t>w,…</a:t>
                      </a: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560455"/>
                  </a:ext>
                </a:extLst>
              </a:tr>
              <a:tr h="268176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Neue Thin" panose="020B0403020202020204" pitchFamily="34" charset="0"/>
                          <a:ea typeface="Helvetica Neue Thin" panose="020B0403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i="0" dirty="0">
                        <a:latin typeface="Helvetica Neue Thin" panose="020B0403020202020204" pitchFamily="34" charset="0"/>
                        <a:ea typeface="Helvetica Neue Thin" panose="020B04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034684"/>
                  </a:ext>
                </a:extLst>
              </a:tr>
              <a:tr h="268176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Helvetica Neue Thin" panose="020B0403020202020204" pitchFamily="34" charset="0"/>
                          <a:ea typeface="Helvetica Neue Thin" panose="020B0403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Helvetica Neue Thin" panose="020B0403020202020204" pitchFamily="34" charset="0"/>
                          <a:ea typeface="Helvetica Neue Thin" panose="020B0403020202020204" pitchFamily="34" charset="0"/>
                        </a:rPr>
                        <a:t>c,…</a:t>
                      </a: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4E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13793"/>
                  </a:ext>
                </a:extLst>
              </a:tr>
            </a:tbl>
          </a:graphicData>
        </a:graphic>
      </p:graphicFrame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D663DA0-FE0D-944A-A7DB-179B11BD5090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1538212" y="3465109"/>
            <a:ext cx="688704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AB9A095-63A5-6D4D-A8AE-10356D2106A0}"/>
              </a:ext>
            </a:extLst>
          </p:cNvPr>
          <p:cNvSpPr txBox="1"/>
          <p:nvPr/>
        </p:nvSpPr>
        <p:spPr>
          <a:xfrm>
            <a:off x="679816" y="5453540"/>
            <a:ext cx="373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Build in-memory hash table of size (B-2) using hashing function </a:t>
            </a:r>
            <a:r>
              <a:rPr lang="en-US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h(k)</a:t>
            </a:r>
          </a:p>
        </p:txBody>
      </p:sp>
      <p:grpSp>
        <p:nvGrpSpPr>
          <p:cNvPr id="87" name="PCA-base-right">
            <a:extLst>
              <a:ext uri="{FF2B5EF4-FFF2-40B4-BE49-F238E27FC236}">
                <a16:creationId xmlns:a16="http://schemas.microsoft.com/office/drawing/2014/main" id="{D349D670-D07C-AC48-B25A-761B4D1642D8}"/>
              </a:ext>
            </a:extLst>
          </p:cNvPr>
          <p:cNvGrpSpPr/>
          <p:nvPr/>
        </p:nvGrpSpPr>
        <p:grpSpPr>
          <a:xfrm>
            <a:off x="5181550" y="4058939"/>
            <a:ext cx="715233" cy="688792"/>
            <a:chOff x="6002790" y="3764642"/>
            <a:chExt cx="715233" cy="688792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A93C32A3-4D0D-4048-B1A2-443D52B51299}"/>
                </a:ext>
              </a:extLst>
            </p:cNvPr>
            <p:cNvSpPr/>
            <p:nvPr/>
          </p:nvSpPr>
          <p:spPr>
            <a:xfrm>
              <a:off x="6002790" y="376464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4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EE13845-06A0-6E4E-915C-B4C5FFE278A8}"/>
                </a:ext>
              </a:extLst>
            </p:cNvPr>
            <p:cNvGrpSpPr/>
            <p:nvPr/>
          </p:nvGrpSpPr>
          <p:grpSpPr>
            <a:xfrm>
              <a:off x="6040366" y="378950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EB631219-AF18-B246-A1FD-5E7C9A6BFAF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54E8F1A9-149C-6046-9FA7-75184D9C45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D9535636-138A-AC41-AD19-00A1489BAF7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81" name="PXF-base-right">
            <a:extLst>
              <a:ext uri="{FF2B5EF4-FFF2-40B4-BE49-F238E27FC236}">
                <a16:creationId xmlns:a16="http://schemas.microsoft.com/office/drawing/2014/main" id="{D35C461A-FF3C-E44E-835C-8D70DDDA2A40}"/>
              </a:ext>
            </a:extLst>
          </p:cNvPr>
          <p:cNvGrpSpPr/>
          <p:nvPr/>
        </p:nvGrpSpPr>
        <p:grpSpPr>
          <a:xfrm>
            <a:off x="5181550" y="3300669"/>
            <a:ext cx="715233" cy="688792"/>
            <a:chOff x="6002790" y="3006372"/>
            <a:chExt cx="715233" cy="688792"/>
          </a:xfrm>
        </p:grpSpPr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F9E0E6D5-BA8A-EC42-940F-EEE9CE22F594}"/>
                </a:ext>
              </a:extLst>
            </p:cNvPr>
            <p:cNvSpPr/>
            <p:nvPr/>
          </p:nvSpPr>
          <p:spPr>
            <a:xfrm>
              <a:off x="6002790" y="300637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F605E96-BD90-5B41-BEAF-072A61CCFC79}"/>
                </a:ext>
              </a:extLst>
            </p:cNvPr>
            <p:cNvGrpSpPr/>
            <p:nvPr/>
          </p:nvGrpSpPr>
          <p:grpSpPr>
            <a:xfrm>
              <a:off x="6040366" y="303072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84" name="Rounded Rectangle 83">
                <a:extLst>
                  <a:ext uri="{FF2B5EF4-FFF2-40B4-BE49-F238E27FC236}">
                    <a16:creationId xmlns:a16="http://schemas.microsoft.com/office/drawing/2014/main" id="{75FE94A9-B759-2141-A4EE-7B70B0B7019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85" name="Rounded Rectangle 84">
                <a:extLst>
                  <a:ext uri="{FF2B5EF4-FFF2-40B4-BE49-F238E27FC236}">
                    <a16:creationId xmlns:a16="http://schemas.microsoft.com/office/drawing/2014/main" id="{CDFD0A13-150A-5A42-9349-C51308DD4A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5B297DAA-6440-1C4C-AD9C-B34923DFF15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75" name="ADW-base-right">
            <a:extLst>
              <a:ext uri="{FF2B5EF4-FFF2-40B4-BE49-F238E27FC236}">
                <a16:creationId xmlns:a16="http://schemas.microsoft.com/office/drawing/2014/main" id="{A9AF98B2-4856-B049-A065-4FC53B3BF073}"/>
              </a:ext>
            </a:extLst>
          </p:cNvPr>
          <p:cNvGrpSpPr/>
          <p:nvPr/>
        </p:nvGrpSpPr>
        <p:grpSpPr>
          <a:xfrm>
            <a:off x="5181550" y="2542399"/>
            <a:ext cx="715233" cy="688792"/>
            <a:chOff x="6002790" y="2248102"/>
            <a:chExt cx="715233" cy="688792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962E460D-CCCE-1644-A75B-CE75AC2A623D}"/>
                </a:ext>
              </a:extLst>
            </p:cNvPr>
            <p:cNvSpPr/>
            <p:nvPr/>
          </p:nvSpPr>
          <p:spPr>
            <a:xfrm>
              <a:off x="6002790" y="2248102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2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A70080A-43BC-BF48-A872-3882D4B6FDFA}"/>
                </a:ext>
              </a:extLst>
            </p:cNvPr>
            <p:cNvGrpSpPr/>
            <p:nvPr/>
          </p:nvGrpSpPr>
          <p:grpSpPr>
            <a:xfrm>
              <a:off x="6040366" y="2272458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A7349D90-84D8-5D4A-9552-F3AA0E01FF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79" name="Rounded Rectangle 78">
                <a:extLst>
                  <a:ext uri="{FF2B5EF4-FFF2-40B4-BE49-F238E27FC236}">
                    <a16:creationId xmlns:a16="http://schemas.microsoft.com/office/drawing/2014/main" id="{236C5A9C-0E05-6749-ADCA-8171B21FFF5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d,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80" name="Rounded Rectangle 79">
                <a:extLst>
                  <a:ext uri="{FF2B5EF4-FFF2-40B4-BE49-F238E27FC236}">
                    <a16:creationId xmlns:a16="http://schemas.microsoft.com/office/drawing/2014/main" id="{CA020E45-E262-2B46-808E-38C36A9B9BA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69" name="ZFR-base-right">
            <a:extLst>
              <a:ext uri="{FF2B5EF4-FFF2-40B4-BE49-F238E27FC236}">
                <a16:creationId xmlns:a16="http://schemas.microsoft.com/office/drawing/2014/main" id="{280B1B00-C706-7A42-8A67-615179C47FE5}"/>
              </a:ext>
            </a:extLst>
          </p:cNvPr>
          <p:cNvGrpSpPr/>
          <p:nvPr/>
        </p:nvGrpSpPr>
        <p:grpSpPr>
          <a:xfrm>
            <a:off x="5181550" y="1799413"/>
            <a:ext cx="715233" cy="688792"/>
            <a:chOff x="6002790" y="1505116"/>
            <a:chExt cx="715233" cy="688792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82E44F17-57E5-9C46-92B0-2F67D3DA818F}"/>
                </a:ext>
              </a:extLst>
            </p:cNvPr>
            <p:cNvSpPr/>
            <p:nvPr/>
          </p:nvSpPr>
          <p:spPr>
            <a:xfrm>
              <a:off x="6002790" y="1505116"/>
              <a:ext cx="715233" cy="688792"/>
            </a:xfrm>
            <a:prstGeom prst="roundRect">
              <a:avLst>
                <a:gd name="adj" fmla="val 7017"/>
              </a:avLst>
            </a:prstGeom>
            <a:solidFill>
              <a:srgbClr val="FDBF6F"/>
            </a:solidFill>
            <a:ln w="15875">
              <a:solidFill>
                <a:srgbClr val="FF7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1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BDA58A2-FA38-6C48-885A-C067A588B605}"/>
                </a:ext>
              </a:extLst>
            </p:cNvPr>
            <p:cNvGrpSpPr/>
            <p:nvPr/>
          </p:nvGrpSpPr>
          <p:grpSpPr>
            <a:xfrm>
              <a:off x="6040366" y="1529472"/>
              <a:ext cx="640080" cy="640080"/>
              <a:chOff x="6870778" y="1562012"/>
              <a:chExt cx="592361" cy="456824"/>
            </a:xfrm>
            <a:solidFill>
              <a:srgbClr val="FDBF6F"/>
            </a:solidFill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17F19804-E163-DF46-8E4F-9817E357974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z,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31BC014A-295E-DD47-910A-6D60854C64A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f,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0AC3FAFF-ABE7-8141-BAF8-2975C1E5ACE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FFE0B9"/>
              </a:solidFill>
              <a:ln>
                <a:solidFill>
                  <a:srgbClr val="FF7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r,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33" name="probe">
            <a:extLst>
              <a:ext uri="{FF2B5EF4-FFF2-40B4-BE49-F238E27FC236}">
                <a16:creationId xmlns:a16="http://schemas.microsoft.com/office/drawing/2014/main" id="{DA5976D5-113A-F24E-83E6-9E1443934884}"/>
              </a:ext>
            </a:extLst>
          </p:cNvPr>
          <p:cNvGrpSpPr/>
          <p:nvPr/>
        </p:nvGrpSpPr>
        <p:grpSpPr>
          <a:xfrm>
            <a:off x="3548418" y="1931546"/>
            <a:ext cx="1226313" cy="635209"/>
            <a:chOff x="3548418" y="1931546"/>
            <a:chExt cx="1226313" cy="635209"/>
          </a:xfrm>
        </p:grpSpPr>
        <p:cxnSp>
          <p:nvCxnSpPr>
            <p:cNvPr id="94" name="Curved Connector 93">
              <a:extLst>
                <a:ext uri="{FF2B5EF4-FFF2-40B4-BE49-F238E27FC236}">
                  <a16:creationId xmlns:a16="http://schemas.microsoft.com/office/drawing/2014/main" id="{6CB84E0B-9AC3-A44E-9768-19444C6A7E77}"/>
                </a:ext>
              </a:extLst>
            </p:cNvPr>
            <p:cNvCxnSpPr/>
            <p:nvPr/>
          </p:nvCxnSpPr>
          <p:spPr>
            <a:xfrm rot="10800000">
              <a:off x="3548418" y="2234411"/>
              <a:ext cx="399234" cy="332344"/>
            </a:xfrm>
            <a:prstGeom prst="curvedConnector3">
              <a:avLst>
                <a:gd name="adj1" fmla="val -897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Probe">
              <a:extLst>
                <a:ext uri="{FF2B5EF4-FFF2-40B4-BE49-F238E27FC236}">
                  <a16:creationId xmlns:a16="http://schemas.microsoft.com/office/drawing/2014/main" id="{42B0C061-5F44-9C42-AF98-AEA4FB299B26}"/>
                </a:ext>
              </a:extLst>
            </p:cNvPr>
            <p:cNvSpPr txBox="1"/>
            <p:nvPr/>
          </p:nvSpPr>
          <p:spPr>
            <a:xfrm>
              <a:off x="3825121" y="1931546"/>
              <a:ext cx="949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Probe</a:t>
              </a:r>
            </a:p>
          </p:txBody>
        </p:sp>
      </p:grpSp>
      <p:sp>
        <p:nvSpPr>
          <p:cNvPr id="98" name="aa-3">
            <a:extLst>
              <a:ext uri="{FF2B5EF4-FFF2-40B4-BE49-F238E27FC236}">
                <a16:creationId xmlns:a16="http://schemas.microsoft.com/office/drawing/2014/main" id="{F0B88B48-4805-4C40-BC3A-6FE1081B61B9}"/>
              </a:ext>
            </a:extLst>
          </p:cNvPr>
          <p:cNvSpPr>
            <a:spLocks/>
          </p:cNvSpPr>
          <p:nvPr/>
        </p:nvSpPr>
        <p:spPr>
          <a:xfrm>
            <a:off x="3745802" y="3552796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a,a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99" name="aa-3">
            <a:extLst>
              <a:ext uri="{FF2B5EF4-FFF2-40B4-BE49-F238E27FC236}">
                <a16:creationId xmlns:a16="http://schemas.microsoft.com/office/drawing/2014/main" id="{8BD94C4F-A084-0745-8EFA-4BC4E5264A51}"/>
              </a:ext>
            </a:extLst>
          </p:cNvPr>
          <p:cNvSpPr>
            <a:spLocks/>
          </p:cNvSpPr>
          <p:nvPr/>
        </p:nvSpPr>
        <p:spPr>
          <a:xfrm>
            <a:off x="3745802" y="3772886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a,a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00" name="aa-3">
            <a:extLst>
              <a:ext uri="{FF2B5EF4-FFF2-40B4-BE49-F238E27FC236}">
                <a16:creationId xmlns:a16="http://schemas.microsoft.com/office/drawing/2014/main" id="{5F2B9A7C-4138-7E47-948E-1809D60CB64C}"/>
              </a:ext>
            </a:extLst>
          </p:cNvPr>
          <p:cNvSpPr>
            <a:spLocks/>
          </p:cNvSpPr>
          <p:nvPr/>
        </p:nvSpPr>
        <p:spPr>
          <a:xfrm>
            <a:off x="3745802" y="3993202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w,w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grpSp>
        <p:nvGrpSpPr>
          <p:cNvPr id="101" name="output-aap-1">
            <a:extLst>
              <a:ext uri="{FF2B5EF4-FFF2-40B4-BE49-F238E27FC236}">
                <a16:creationId xmlns:a16="http://schemas.microsoft.com/office/drawing/2014/main" id="{197FD91C-D011-904E-B9D0-4AF8E9F313FA}"/>
              </a:ext>
            </a:extLst>
          </p:cNvPr>
          <p:cNvGrpSpPr/>
          <p:nvPr/>
        </p:nvGrpSpPr>
        <p:grpSpPr>
          <a:xfrm>
            <a:off x="5143973" y="5109144"/>
            <a:ext cx="715233" cy="688792"/>
            <a:chOff x="763966" y="3462109"/>
            <a:chExt cx="715233" cy="688792"/>
          </a:xfrm>
          <a:solidFill>
            <a:srgbClr val="CAB3D6"/>
          </a:solidFill>
        </p:grpSpPr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89282402-A1AA-774E-A493-BC69417A73CF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grpFill/>
            <a:ln w="15875">
              <a:solidFill>
                <a:srgbClr val="6A3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41B7FD8-AE35-3E4D-8996-D71237F394F5}"/>
                </a:ext>
              </a:extLst>
            </p:cNvPr>
            <p:cNvGrpSpPr/>
            <p:nvPr/>
          </p:nvGrpSpPr>
          <p:grpSpPr>
            <a:xfrm>
              <a:off x="805089" y="3487851"/>
              <a:ext cx="640080" cy="640080"/>
              <a:chOff x="6870778" y="1562012"/>
              <a:chExt cx="592361" cy="456824"/>
            </a:xfrm>
            <a:grpFill/>
          </p:grpSpPr>
          <p:sp>
            <p:nvSpPr>
              <p:cNvPr id="104" name="Rounded Rectangle 103">
                <a:extLst>
                  <a:ext uri="{FF2B5EF4-FFF2-40B4-BE49-F238E27FC236}">
                    <a16:creationId xmlns:a16="http://schemas.microsoft.com/office/drawing/2014/main" id="{CF7E08C8-C599-094D-8EC0-86E88A54AD1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a,a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84D6F52B-443A-6145-A053-27D9AEDEF2F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a,a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2AD87DAD-B393-3F49-822B-53B77D5A12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w,w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sp>
        <p:nvSpPr>
          <p:cNvPr id="107" name="aa-3">
            <a:extLst>
              <a:ext uri="{FF2B5EF4-FFF2-40B4-BE49-F238E27FC236}">
                <a16:creationId xmlns:a16="http://schemas.microsoft.com/office/drawing/2014/main" id="{491E9AD3-DD83-174C-B678-0ACB97F1D793}"/>
              </a:ext>
            </a:extLst>
          </p:cNvPr>
          <p:cNvSpPr>
            <a:spLocks/>
          </p:cNvSpPr>
          <p:nvPr/>
        </p:nvSpPr>
        <p:spPr>
          <a:xfrm>
            <a:off x="3744185" y="3557985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p,p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08" name="aa-3">
            <a:extLst>
              <a:ext uri="{FF2B5EF4-FFF2-40B4-BE49-F238E27FC236}">
                <a16:creationId xmlns:a16="http://schemas.microsoft.com/office/drawing/2014/main" id="{D5192BAC-F6BE-444A-991B-DE7A08309F70}"/>
              </a:ext>
            </a:extLst>
          </p:cNvPr>
          <p:cNvSpPr>
            <a:spLocks/>
          </p:cNvSpPr>
          <p:nvPr/>
        </p:nvSpPr>
        <p:spPr>
          <a:xfrm>
            <a:off x="3744185" y="3778075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p,p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09" name="aa-3">
            <a:extLst>
              <a:ext uri="{FF2B5EF4-FFF2-40B4-BE49-F238E27FC236}">
                <a16:creationId xmlns:a16="http://schemas.microsoft.com/office/drawing/2014/main" id="{7DFEF7E3-D744-FF47-8369-F01F4C15B3F9}"/>
              </a:ext>
            </a:extLst>
          </p:cNvPr>
          <p:cNvSpPr>
            <a:spLocks/>
          </p:cNvSpPr>
          <p:nvPr/>
        </p:nvSpPr>
        <p:spPr>
          <a:xfrm>
            <a:off x="3744185" y="3998391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x,x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grpSp>
        <p:nvGrpSpPr>
          <p:cNvPr id="110" name="output-aap-1">
            <a:extLst>
              <a:ext uri="{FF2B5EF4-FFF2-40B4-BE49-F238E27FC236}">
                <a16:creationId xmlns:a16="http://schemas.microsoft.com/office/drawing/2014/main" id="{E9E894A7-77F8-5841-BC67-BFB282B6547E}"/>
              </a:ext>
            </a:extLst>
          </p:cNvPr>
          <p:cNvGrpSpPr/>
          <p:nvPr/>
        </p:nvGrpSpPr>
        <p:grpSpPr>
          <a:xfrm>
            <a:off x="6095999" y="5109144"/>
            <a:ext cx="715233" cy="688792"/>
            <a:chOff x="763966" y="3462109"/>
            <a:chExt cx="715233" cy="688792"/>
          </a:xfrm>
          <a:solidFill>
            <a:srgbClr val="CAB3D6"/>
          </a:solidFill>
        </p:grpSpPr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9818F74C-0752-F140-9D93-CB9F845E35ED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grpFill/>
            <a:ln w="15875">
              <a:solidFill>
                <a:srgbClr val="6A3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C37A7B72-B1A0-1047-ADAE-A449FFA9E7B2}"/>
                </a:ext>
              </a:extLst>
            </p:cNvPr>
            <p:cNvGrpSpPr/>
            <p:nvPr/>
          </p:nvGrpSpPr>
          <p:grpSpPr>
            <a:xfrm>
              <a:off x="805089" y="3487851"/>
              <a:ext cx="640080" cy="640080"/>
              <a:chOff x="6870778" y="1562012"/>
              <a:chExt cx="592361" cy="456824"/>
            </a:xfrm>
            <a:grpFill/>
          </p:grpSpPr>
          <p:sp>
            <p:nvSpPr>
              <p:cNvPr id="113" name="Rounded Rectangle 112">
                <a:extLst>
                  <a:ext uri="{FF2B5EF4-FFF2-40B4-BE49-F238E27FC236}">
                    <a16:creationId xmlns:a16="http://schemas.microsoft.com/office/drawing/2014/main" id="{394E312D-DDB7-6E4B-9191-1011A4F821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p,p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F6EDC615-216A-904A-8BF0-732A42DDB78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p,p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35D1A9C2-9CF9-8A45-A7E9-E7F6E46530D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x,x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sp>
        <p:nvSpPr>
          <p:cNvPr id="116" name="aa-3">
            <a:extLst>
              <a:ext uri="{FF2B5EF4-FFF2-40B4-BE49-F238E27FC236}">
                <a16:creationId xmlns:a16="http://schemas.microsoft.com/office/drawing/2014/main" id="{DC4C5512-3D6E-0D45-9065-182868E5F344}"/>
              </a:ext>
            </a:extLst>
          </p:cNvPr>
          <p:cNvSpPr>
            <a:spLocks/>
          </p:cNvSpPr>
          <p:nvPr/>
        </p:nvSpPr>
        <p:spPr>
          <a:xfrm>
            <a:off x="3742568" y="3559917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p,p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7" name="aa-3">
            <a:extLst>
              <a:ext uri="{FF2B5EF4-FFF2-40B4-BE49-F238E27FC236}">
                <a16:creationId xmlns:a16="http://schemas.microsoft.com/office/drawing/2014/main" id="{10E9895C-1646-6944-8390-B9733EFE0414}"/>
              </a:ext>
            </a:extLst>
          </p:cNvPr>
          <p:cNvSpPr>
            <a:spLocks/>
          </p:cNvSpPr>
          <p:nvPr/>
        </p:nvSpPr>
        <p:spPr>
          <a:xfrm>
            <a:off x="3742568" y="3780007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p,p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18" name="aa-3">
            <a:extLst>
              <a:ext uri="{FF2B5EF4-FFF2-40B4-BE49-F238E27FC236}">
                <a16:creationId xmlns:a16="http://schemas.microsoft.com/office/drawing/2014/main" id="{CE5228DA-FFB4-C345-ADC9-6DC1424F90F6}"/>
              </a:ext>
            </a:extLst>
          </p:cNvPr>
          <p:cNvSpPr>
            <a:spLocks/>
          </p:cNvSpPr>
          <p:nvPr/>
        </p:nvSpPr>
        <p:spPr>
          <a:xfrm>
            <a:off x="3742568" y="4000323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c,c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grpSp>
        <p:nvGrpSpPr>
          <p:cNvPr id="119" name="output-aap-1">
            <a:extLst>
              <a:ext uri="{FF2B5EF4-FFF2-40B4-BE49-F238E27FC236}">
                <a16:creationId xmlns:a16="http://schemas.microsoft.com/office/drawing/2014/main" id="{04847168-5585-B54C-920E-AD78D6A4302E}"/>
              </a:ext>
            </a:extLst>
          </p:cNvPr>
          <p:cNvGrpSpPr/>
          <p:nvPr/>
        </p:nvGrpSpPr>
        <p:grpSpPr>
          <a:xfrm>
            <a:off x="7059545" y="5109144"/>
            <a:ext cx="715233" cy="688792"/>
            <a:chOff x="763966" y="3462109"/>
            <a:chExt cx="715233" cy="688792"/>
          </a:xfrm>
          <a:solidFill>
            <a:srgbClr val="CAB3D6"/>
          </a:solidFill>
        </p:grpSpPr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2BC02899-0CE3-754D-9725-8D7D79539AF0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grpFill/>
            <a:ln w="15875">
              <a:solidFill>
                <a:srgbClr val="6A3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E150BA8-1DB3-4446-B8E4-D8BCC38E6024}"/>
                </a:ext>
              </a:extLst>
            </p:cNvPr>
            <p:cNvGrpSpPr/>
            <p:nvPr/>
          </p:nvGrpSpPr>
          <p:grpSpPr>
            <a:xfrm>
              <a:off x="805089" y="3487851"/>
              <a:ext cx="640080" cy="640080"/>
              <a:chOff x="6870778" y="1562012"/>
              <a:chExt cx="592361" cy="456824"/>
            </a:xfrm>
            <a:grpFill/>
          </p:grpSpPr>
          <p:sp>
            <p:nvSpPr>
              <p:cNvPr id="122" name="Rounded Rectangle 121">
                <a:extLst>
                  <a:ext uri="{FF2B5EF4-FFF2-40B4-BE49-F238E27FC236}">
                    <a16:creationId xmlns:a16="http://schemas.microsoft.com/office/drawing/2014/main" id="{8DCFFA97-6F1A-A84B-A869-5A27533EBAB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p,p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23" name="Rounded Rectangle 122">
                <a:extLst>
                  <a:ext uri="{FF2B5EF4-FFF2-40B4-BE49-F238E27FC236}">
                    <a16:creationId xmlns:a16="http://schemas.microsoft.com/office/drawing/2014/main" id="{877387D9-94E3-314C-8DDA-77D5DC3034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p,p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24" name="Rounded Rectangle 123">
                <a:extLst>
                  <a:ext uri="{FF2B5EF4-FFF2-40B4-BE49-F238E27FC236}">
                    <a16:creationId xmlns:a16="http://schemas.microsoft.com/office/drawing/2014/main" id="{D164C539-8D8A-C349-A3C1-2CCE1CE855E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889510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c,c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sp>
        <p:nvSpPr>
          <p:cNvPr id="125" name="aa-3">
            <a:extLst>
              <a:ext uri="{FF2B5EF4-FFF2-40B4-BE49-F238E27FC236}">
                <a16:creationId xmlns:a16="http://schemas.microsoft.com/office/drawing/2014/main" id="{4AD7B763-F129-CB4C-B7D5-A354FBD79C2E}"/>
              </a:ext>
            </a:extLst>
          </p:cNvPr>
          <p:cNvSpPr>
            <a:spLocks/>
          </p:cNvSpPr>
          <p:nvPr/>
        </p:nvSpPr>
        <p:spPr>
          <a:xfrm>
            <a:off x="3726521" y="3559804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a,a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126" name="aa-3">
            <a:extLst>
              <a:ext uri="{FF2B5EF4-FFF2-40B4-BE49-F238E27FC236}">
                <a16:creationId xmlns:a16="http://schemas.microsoft.com/office/drawing/2014/main" id="{79F6B0C1-6B3B-524B-A7E5-130B95BC1484}"/>
              </a:ext>
            </a:extLst>
          </p:cNvPr>
          <p:cNvSpPr>
            <a:spLocks/>
          </p:cNvSpPr>
          <p:nvPr/>
        </p:nvSpPr>
        <p:spPr>
          <a:xfrm>
            <a:off x="3726521" y="3779894"/>
            <a:ext cx="640080" cy="18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a,a</a:t>
            </a:r>
            <a:r>
              <a:rPr lang="en-US" sz="1200" b="1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…</a:t>
            </a:r>
            <a:endParaRPr lang="en-US" sz="1200" b="1" i="1" baseline="-250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grpSp>
        <p:nvGrpSpPr>
          <p:cNvPr id="127" name="output-aap-1">
            <a:extLst>
              <a:ext uri="{FF2B5EF4-FFF2-40B4-BE49-F238E27FC236}">
                <a16:creationId xmlns:a16="http://schemas.microsoft.com/office/drawing/2014/main" id="{62CA9989-44CD-7B46-AC2C-112017002034}"/>
              </a:ext>
            </a:extLst>
          </p:cNvPr>
          <p:cNvGrpSpPr/>
          <p:nvPr/>
        </p:nvGrpSpPr>
        <p:grpSpPr>
          <a:xfrm>
            <a:off x="8023091" y="5109144"/>
            <a:ext cx="715233" cy="688792"/>
            <a:chOff x="763966" y="3462109"/>
            <a:chExt cx="715233" cy="688792"/>
          </a:xfrm>
          <a:solidFill>
            <a:srgbClr val="CAB3D6"/>
          </a:solidFill>
        </p:grpSpPr>
        <p:sp>
          <p:nvSpPr>
            <p:cNvPr id="128" name="Rounded Rectangle 127">
              <a:extLst>
                <a:ext uri="{FF2B5EF4-FFF2-40B4-BE49-F238E27FC236}">
                  <a16:creationId xmlns:a16="http://schemas.microsoft.com/office/drawing/2014/main" id="{72C3B38C-4C44-4649-B919-9D13AC4588BA}"/>
                </a:ext>
              </a:extLst>
            </p:cNvPr>
            <p:cNvSpPr/>
            <p:nvPr/>
          </p:nvSpPr>
          <p:spPr>
            <a:xfrm>
              <a:off x="763966" y="3462109"/>
              <a:ext cx="715233" cy="688792"/>
            </a:xfrm>
            <a:prstGeom prst="roundRect">
              <a:avLst>
                <a:gd name="adj" fmla="val 7017"/>
              </a:avLst>
            </a:prstGeom>
            <a:grpFill/>
            <a:ln w="15875">
              <a:solidFill>
                <a:srgbClr val="6A3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3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6A43B4C-2E67-DC4F-AE34-2E5449254391}"/>
                </a:ext>
              </a:extLst>
            </p:cNvPr>
            <p:cNvGrpSpPr/>
            <p:nvPr/>
          </p:nvGrpSpPr>
          <p:grpSpPr>
            <a:xfrm>
              <a:off x="805089" y="3487853"/>
              <a:ext cx="640080" cy="410643"/>
              <a:chOff x="6870778" y="1562012"/>
              <a:chExt cx="592361" cy="293075"/>
            </a:xfrm>
            <a:grpFill/>
          </p:grpSpPr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BC6F5BDA-3664-834A-A16E-2FC9313828C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562012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a,a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  <p:sp>
            <p:nvSpPr>
              <p:cNvPr id="131" name="Rounded Rectangle 130">
                <a:extLst>
                  <a:ext uri="{FF2B5EF4-FFF2-40B4-BE49-F238E27FC236}">
                    <a16:creationId xmlns:a16="http://schemas.microsoft.com/office/drawing/2014/main" id="{A7101926-6BB3-9D4C-9054-8A216C4C9B5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0778" y="1725761"/>
                <a:ext cx="592361" cy="129326"/>
              </a:xfrm>
              <a:prstGeom prst="roundRect">
                <a:avLst/>
              </a:prstGeom>
              <a:solidFill>
                <a:srgbClr val="E6D9EB"/>
              </a:solidFill>
              <a:ln>
                <a:solidFill>
                  <a:srgbClr val="6A3C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err="1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a,a</a:t>
                </a:r>
                <a:r>
                  <a:rPr lang="en-US" sz="1200" b="1" dirty="0">
                    <a:solidFill>
                      <a:schemeClr val="tx1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 …</a:t>
                </a:r>
                <a:endParaRPr lang="en-US" sz="1200" b="1" i="1" baseline="-25000" dirty="0">
                  <a:solidFill>
                    <a:schemeClr val="tx1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</a:endParaRPr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29A5769-B4EC-7D4E-9968-22B91D95FA13}"/>
              </a:ext>
            </a:extLst>
          </p:cNvPr>
          <p:cNvGrpSpPr/>
          <p:nvPr/>
        </p:nvGrpSpPr>
        <p:grpSpPr>
          <a:xfrm>
            <a:off x="6096000" y="1727922"/>
            <a:ext cx="715233" cy="3032228"/>
            <a:chOff x="6096000" y="1727922"/>
            <a:chExt cx="715233" cy="3032228"/>
          </a:xfrm>
        </p:grpSpPr>
        <p:sp>
          <p:nvSpPr>
            <p:cNvPr id="96" name="Scan">
              <a:extLst>
                <a:ext uri="{FF2B5EF4-FFF2-40B4-BE49-F238E27FC236}">
                  <a16:creationId xmlns:a16="http://schemas.microsoft.com/office/drawing/2014/main" id="{2A90B59E-4D1D-0E41-9CEF-1D0E33A01D0A}"/>
                </a:ext>
              </a:extLst>
            </p:cNvPr>
            <p:cNvSpPr txBox="1"/>
            <p:nvPr/>
          </p:nvSpPr>
          <p:spPr>
            <a:xfrm>
              <a:off x="6096000" y="1727922"/>
              <a:ext cx="715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Helvetica Neue Light" panose="02000403000000020004" pitchFamily="2" charset="0"/>
                  <a:ea typeface="Helvetica Neue Light" panose="02000403000000020004" pitchFamily="2" charset="0"/>
                </a:rPr>
                <a:t>Scan</a:t>
              </a:r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B58CF1B0-1A97-0546-AE12-33654B9FDDE9}"/>
                </a:ext>
              </a:extLst>
            </p:cNvPr>
            <p:cNvCxnSpPr/>
            <p:nvPr/>
          </p:nvCxnSpPr>
          <p:spPr>
            <a:xfrm>
              <a:off x="6422135" y="2089471"/>
              <a:ext cx="0" cy="267067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946B88D5-90D7-3D45-A935-A9EFDE55B628}"/>
                  </a:ext>
                </a:extLst>
              </p:cNvPr>
              <p:cNvSpPr txBox="1"/>
              <p:nvPr/>
            </p:nvSpPr>
            <p:spPr>
              <a:xfrm>
                <a:off x="7410502" y="1563112"/>
                <a:ext cx="3894615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Simple Algorithm</a:t>
                </a:r>
              </a:p>
              <a:p>
                <a:endParaRPr lang="en-US" sz="2000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Cost: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𝑁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𝑀</m:t>
                    </m:r>
                  </m:oMath>
                </a14:m>
                <a:endParaRPr lang="en-US" sz="2000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r>
                  <a:rPr lang="en-US" sz="20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Memory requirement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cs typeface="Gill Sans Light" panose="020B0302020104020203" pitchFamily="34" charset="-79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  <a:cs typeface="Gill Sans Light" panose="020B0302020104020203" pitchFamily="34" charset="-79"/>
                              </a:rPr>
                              <m:t>𝑁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  <a:cs typeface="Gill Sans Light" panose="020B0302020104020203" pitchFamily="34" charset="-79"/>
                              </a:rPr>
                              <m:t> , </m:t>
                            </m:r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  <a:cs typeface="Gill Sans Light" panose="020B0302020104020203" pitchFamily="34" charset="-79"/>
                              </a:rPr>
                              <m:t>𝑀</m:t>
                            </m:r>
                          </m:e>
                        </m:d>
                      </m:e>
                    </m:func>
                    <m:r>
                      <a:rPr lang="en-US" sz="2000" i="1" dirty="0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&lt;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−2 </m:t>
                    </m:r>
                  </m:oMath>
                </a14:m>
                <a:endParaRPr lang="en-US" sz="2000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r>
                  <a:rPr lang="en-US" sz="2000" b="1" i="1" dirty="0">
                    <a:solidFill>
                      <a:srgbClr val="C00000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What if the hash table of the smaller relation doesn’t fit?</a:t>
                </a: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946B88D5-90D7-3D45-A935-A9EFDE55B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502" y="1563112"/>
                <a:ext cx="3894615" cy="2862322"/>
              </a:xfrm>
              <a:prstGeom prst="rect">
                <a:avLst/>
              </a:prstGeom>
              <a:blipFill>
                <a:blip r:embed="rId3"/>
                <a:stretch>
                  <a:fillRect l="-1623" t="-881" b="-2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96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185 L -0.12201 0.118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347 L -0.12201 0.0097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254 L -0.12201 -0.1009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556 L -0.12201 -0.2115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2" grpId="0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5" grpId="0" animBg="1"/>
      <p:bldP spid="125" grpId="1" animBg="1"/>
      <p:bldP spid="126" grpId="0" animBg="1"/>
      <p:bldP spid="126" grpId="1" animBg="1"/>
      <p:bldP spid="1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49480B-264F-6A4F-8DFE-760EBE0CDC63}"/>
              </a:ext>
            </a:extLst>
          </p:cNvPr>
          <p:cNvSpPr txBox="1">
            <a:spLocks/>
          </p:cNvSpPr>
          <p:nvPr/>
        </p:nvSpPr>
        <p:spPr>
          <a:xfrm>
            <a:off x="442749" y="6181430"/>
            <a:ext cx="5873383" cy="486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venir Next" panose="020B0503020202020204" pitchFamily="34" charset="0"/>
                <a:ea typeface="Helvetica Neue Light" panose="02000403000000020004" pitchFamily="2" charset="0"/>
              </a:rPr>
              <a:t>Grace Hash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5C6B1E-6A33-304D-B4B6-301AD6DEC72F}"/>
                  </a:ext>
                </a:extLst>
              </p:cNvPr>
              <p:cNvSpPr/>
              <p:nvPr/>
            </p:nvSpPr>
            <p:spPr>
              <a:xfrm>
                <a:off x="4148666" y="1027104"/>
                <a:ext cx="712893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Use a partitioning hash function to divide each table into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−1</m:t>
                    </m:r>
                  </m:oMath>
                </a14:m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uniform partitions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5C6B1E-6A33-304D-B4B6-301AD6DEC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666" y="1027104"/>
                <a:ext cx="7128933" cy="830997"/>
              </a:xfrm>
              <a:prstGeom prst="rect">
                <a:avLst/>
              </a:prstGeom>
              <a:blipFill>
                <a:blip r:embed="rId3"/>
                <a:stretch>
                  <a:fillRect l="-1066" t="-5970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AB68FE-ACD6-6A4E-A5AB-ABE78CE1B6E3}"/>
                  </a:ext>
                </a:extLst>
              </p:cNvPr>
              <p:cNvSpPr/>
              <p:nvPr/>
            </p:nvSpPr>
            <p:spPr>
              <a:xfrm>
                <a:off x="4148665" y="2547307"/>
                <a:ext cx="7128933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For each partition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Build an in-memory hash table using the smaller partition(R):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𝑅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)</m:t>
                    </m:r>
                  </m:oMath>
                </a14:m>
                <a:endParaRPr lang="en-US" sz="2400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Hash table has to fit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𝐵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−2</m:t>
                    </m:r>
                  </m:oMath>
                </a14:m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buffers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Scan each page  from S’s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  <m:t>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𝑆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)</m:t>
                    </m:r>
                  </m:oMath>
                </a14:m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and probe the in-memory hash-table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AB68FE-ACD6-6A4E-A5AB-ABE78CE1B6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665" y="2547307"/>
                <a:ext cx="7128933" cy="2308324"/>
              </a:xfrm>
              <a:prstGeom prst="rect">
                <a:avLst/>
              </a:prstGeom>
              <a:blipFill>
                <a:blip r:embed="rId4"/>
                <a:stretch>
                  <a:fillRect l="-1243" t="-2186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62C26CC9-A9C2-064D-A451-ACEED5D0E9F4}"/>
              </a:ext>
            </a:extLst>
          </p:cNvPr>
          <p:cNvSpPr/>
          <p:nvPr/>
        </p:nvSpPr>
        <p:spPr>
          <a:xfrm>
            <a:off x="712699" y="2547307"/>
            <a:ext cx="204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Conquer Phase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1763D0-098E-7E4E-8436-62A46445A3CF}"/>
              </a:ext>
            </a:extLst>
          </p:cNvPr>
          <p:cNvSpPr/>
          <p:nvPr/>
        </p:nvSpPr>
        <p:spPr>
          <a:xfrm>
            <a:off x="712699" y="1027104"/>
            <a:ext cx="3029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Divide / Partition Phase</a:t>
            </a:r>
          </a:p>
        </p:txBody>
      </p:sp>
    </p:spTree>
    <p:extLst>
      <p:ext uri="{BB962C8B-B14F-4D97-AF65-F5344CB8AC3E}">
        <p14:creationId xmlns:p14="http://schemas.microsoft.com/office/powerpoint/2010/main" val="2447432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49480B-264F-6A4F-8DFE-760EBE0CDC63}"/>
              </a:ext>
            </a:extLst>
          </p:cNvPr>
          <p:cNvSpPr txBox="1">
            <a:spLocks/>
          </p:cNvSpPr>
          <p:nvPr/>
        </p:nvSpPr>
        <p:spPr>
          <a:xfrm>
            <a:off x="476615" y="6147563"/>
            <a:ext cx="10428452" cy="486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venir Next" panose="020B0503020202020204" pitchFamily="34" charset="0"/>
                <a:ea typeface="Helvetica Neue Light" panose="02000403000000020004" pitchFamily="2" charset="0"/>
              </a:rPr>
              <a:t>Cost and Memory Analysis of Grace Hash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99A0ADD-C0AF-1844-8F05-AA43330005F6}"/>
                  </a:ext>
                </a:extLst>
              </p:cNvPr>
              <p:cNvSpPr/>
              <p:nvPr/>
            </p:nvSpPr>
            <p:spPr>
              <a:xfrm>
                <a:off x="4216400" y="774962"/>
                <a:ext cx="54186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Partitioning Phase + Matching Phase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(2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𝑁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 + 2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𝑀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) + 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𝑁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+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𝑀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) = 3(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𝑁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𝑀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99A0ADD-C0AF-1844-8F05-AA43330005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400" y="774962"/>
                <a:ext cx="5418667" cy="830997"/>
              </a:xfrm>
              <a:prstGeom prst="rect">
                <a:avLst/>
              </a:prstGeom>
              <a:blipFill>
                <a:blip r:embed="rId2"/>
                <a:stretch>
                  <a:fillRect l="-1874" t="-4478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69A9C4A-6049-6F4E-A74F-5FA72799CC22}"/>
                  </a:ext>
                </a:extLst>
              </p:cNvPr>
              <p:cNvSpPr/>
              <p:nvPr/>
            </p:nvSpPr>
            <p:spPr>
              <a:xfrm>
                <a:off x="4216400" y="2213276"/>
                <a:ext cx="7450667" cy="3666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300"/>
                  </a:spcBef>
                  <a:defRPr sz="20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R is the smaller relation </a:t>
                </a: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  <a:defRPr sz="20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Partitioning Phase divides R into (B-1) partitions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  <a:defRPr sz="20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Matching Phase requires each partition to be: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 marL="342900" indent="-342900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−2)(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 marL="342900" indent="-342900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</a:defRPr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endParaRPr lang="en-US" sz="2400" i="1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  <a:defRPr sz="2000">
                    <a:solidFill>
                      <a:srgbClr val="000000"/>
                    </a:solidFill>
                  </a:defRPr>
                </a:pPr>
                <a:endParaRPr lang="en-US" sz="2400" dirty="0">
                  <a:solidFill>
                    <a:schemeClr val="tx1"/>
                  </a:solidFill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  <a:defRPr sz="2000">
                    <a:solidFill>
                      <a:srgbClr val="000000"/>
                    </a:solidFill>
                  </a:defRPr>
                </a:pPr>
                <a:r>
                  <a:rPr lang="en-US" sz="2400" dirty="0">
                    <a:solidFill>
                      <a:schemeClr val="tx1"/>
                    </a:solidFill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The probing relation S can be quite big, there are no restrictions on the size of its partitions!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69A9C4A-6049-6F4E-A74F-5FA72799C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400" y="2213276"/>
                <a:ext cx="7450667" cy="3666966"/>
              </a:xfrm>
              <a:prstGeom prst="rect">
                <a:avLst/>
              </a:prstGeom>
              <a:blipFill>
                <a:blip r:embed="rId3"/>
                <a:stretch>
                  <a:fillRect l="-1363" t="-2414"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DAF4343-B653-894F-8753-4CF88E0B755C}"/>
              </a:ext>
            </a:extLst>
          </p:cNvPr>
          <p:cNvSpPr/>
          <p:nvPr/>
        </p:nvSpPr>
        <p:spPr>
          <a:xfrm>
            <a:off x="712699" y="2213276"/>
            <a:ext cx="2881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Memory Requirement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3D1D48-A69D-3F46-AC8A-1FC5AA5EA95A}"/>
              </a:ext>
            </a:extLst>
          </p:cNvPr>
          <p:cNvSpPr/>
          <p:nvPr/>
        </p:nvSpPr>
        <p:spPr>
          <a:xfrm>
            <a:off x="2832510" y="796271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2139484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13AC536-1E7A-B84A-BDC4-2A2EDB6D718C}"/>
              </a:ext>
            </a:extLst>
          </p:cNvPr>
          <p:cNvSpPr/>
          <p:nvPr/>
        </p:nvSpPr>
        <p:spPr>
          <a:xfrm>
            <a:off x="407894" y="3963754"/>
            <a:ext cx="2765612" cy="808201"/>
          </a:xfrm>
          <a:prstGeom prst="roundRect">
            <a:avLst>
              <a:gd name="adj" fmla="val 4124"/>
            </a:avLst>
          </a:prstGeom>
          <a:solidFill>
            <a:srgbClr val="B2E08A">
              <a:alpha val="50588"/>
            </a:srgbClr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37D04D-7863-C44B-AC2E-5B9FEB947EDC}"/>
              </a:ext>
            </a:extLst>
          </p:cNvPr>
          <p:cNvSpPr/>
          <p:nvPr/>
        </p:nvSpPr>
        <p:spPr>
          <a:xfrm>
            <a:off x="407894" y="2409777"/>
            <a:ext cx="2765612" cy="1476423"/>
          </a:xfrm>
          <a:prstGeom prst="roundRect">
            <a:avLst>
              <a:gd name="adj" fmla="val 4124"/>
            </a:avLst>
          </a:prstGeom>
          <a:solidFill>
            <a:srgbClr val="FDBF6F">
              <a:alpha val="50196"/>
            </a:srgbClr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15FC15-A48A-D94C-AA8A-256DACF37FBC}"/>
              </a:ext>
            </a:extLst>
          </p:cNvPr>
          <p:cNvSpPr/>
          <p:nvPr/>
        </p:nvSpPr>
        <p:spPr>
          <a:xfrm>
            <a:off x="407894" y="731648"/>
            <a:ext cx="2765612" cy="1608140"/>
          </a:xfrm>
          <a:prstGeom prst="roundRect">
            <a:avLst>
              <a:gd name="adj" fmla="val 4124"/>
            </a:avLst>
          </a:prstGeom>
          <a:solidFill>
            <a:srgbClr val="A6CEE4">
              <a:alpha val="50588"/>
            </a:srgbClr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860C2-9CBD-A44D-BB79-BBFEFDAE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4" y="5864973"/>
            <a:ext cx="10515600" cy="818216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Cost Analysis – Grace Hash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48C3E36-D370-C542-B142-BA141EEEC40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43867" y="1201178"/>
              <a:ext cx="7501467" cy="22539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47874">
                      <a:extLst>
                        <a:ext uri="{9D8B030D-6E8A-4147-A177-3AD203B41FA5}">
                          <a16:colId xmlns:a16="http://schemas.microsoft.com/office/drawing/2014/main" val="2429938724"/>
                        </a:ext>
                      </a:extLst>
                    </a:gridCol>
                    <a:gridCol w="1473193">
                      <a:extLst>
                        <a:ext uri="{9D8B030D-6E8A-4147-A177-3AD203B41FA5}">
                          <a16:colId xmlns:a16="http://schemas.microsoft.com/office/drawing/2014/main" val="517059819"/>
                        </a:ext>
                      </a:extLst>
                    </a:gridCol>
                    <a:gridCol w="2190200">
                      <a:extLst>
                        <a:ext uri="{9D8B030D-6E8A-4147-A177-3AD203B41FA5}">
                          <a16:colId xmlns:a16="http://schemas.microsoft.com/office/drawing/2014/main" val="1178446636"/>
                        </a:ext>
                      </a:extLst>
                    </a:gridCol>
                    <a:gridCol w="2190200">
                      <a:extLst>
                        <a:ext uri="{9D8B030D-6E8A-4147-A177-3AD203B41FA5}">
                          <a16:colId xmlns:a16="http://schemas.microsoft.com/office/drawing/2014/main" val="37070832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Algorithm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Block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SMJ - Refined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Grace Hash Join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6005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i="0" dirty="0">
                              <a:solidFill>
                                <a:schemeClr val="tx1"/>
                              </a:solidFill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num>
                                      <m:den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3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𝑁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+3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3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𝑁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+3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813344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=102≥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N</m:t>
                                    </m:r>
                                  </m:e>
                                </m:ra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𝑀</m:t>
                                    </m:r>
                                  </m:e>
                                </m:rad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8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5500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4500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4500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2377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=55≥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N</m:t>
                                    </m:r>
                                  </m:e>
                                </m:ra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𝑀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8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10500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4500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4500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38461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48C3E36-D370-C542-B142-BA141EEEC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4490227"/>
                  </p:ext>
                </p:extLst>
              </p:nvPr>
            </p:nvGraphicFramePr>
            <p:xfrm>
              <a:off x="3843867" y="1201178"/>
              <a:ext cx="7501467" cy="225393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47874">
                      <a:extLst>
                        <a:ext uri="{9D8B030D-6E8A-4147-A177-3AD203B41FA5}">
                          <a16:colId xmlns:a16="http://schemas.microsoft.com/office/drawing/2014/main" val="2429938724"/>
                        </a:ext>
                      </a:extLst>
                    </a:gridCol>
                    <a:gridCol w="1473193">
                      <a:extLst>
                        <a:ext uri="{9D8B030D-6E8A-4147-A177-3AD203B41FA5}">
                          <a16:colId xmlns:a16="http://schemas.microsoft.com/office/drawing/2014/main" val="517059819"/>
                        </a:ext>
                      </a:extLst>
                    </a:gridCol>
                    <a:gridCol w="2190200">
                      <a:extLst>
                        <a:ext uri="{9D8B030D-6E8A-4147-A177-3AD203B41FA5}">
                          <a16:colId xmlns:a16="http://schemas.microsoft.com/office/drawing/2014/main" val="1178446636"/>
                        </a:ext>
                      </a:extLst>
                    </a:gridCol>
                    <a:gridCol w="2190200">
                      <a:extLst>
                        <a:ext uri="{9D8B030D-6E8A-4147-A177-3AD203B41FA5}">
                          <a16:colId xmlns:a16="http://schemas.microsoft.com/office/drawing/2014/main" val="37070832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Algorithm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Block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SMJ - Refined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Grace Hash Join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6005557"/>
                      </a:ext>
                    </a:extLst>
                  </a:tr>
                  <a:tr h="554546">
                    <a:tc>
                      <a:txBody>
                        <a:bodyPr/>
                        <a:lstStyle/>
                        <a:p>
                          <a:r>
                            <a:rPr lang="en-US" sz="1800" b="0" i="0" dirty="0">
                              <a:solidFill>
                                <a:schemeClr val="tx1"/>
                              </a:solidFill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12069" t="-70455" r="-299138" b="-2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42197" t="-70455" r="-100578" b="-2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42197" t="-70455" r="-578" b="-24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1334478"/>
                      </a:ext>
                    </a:extLst>
                  </a:tr>
                  <a:tr h="6642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1509" r="-35615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069" t="-141509" r="-29913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2197" t="-141509" r="-10057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2197" t="-141509" r="-57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2377792"/>
                      </a:ext>
                    </a:extLst>
                  </a:tr>
                  <a:tr h="6642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241509" r="-35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069" t="-241509" r="-299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197" t="-241509" r="-100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2197" t="-241509" r="-5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38461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74BAB-511C-7C4D-8D28-9C92B5AF9D06}"/>
                  </a:ext>
                </a:extLst>
              </p:cNvPr>
              <p:cNvSpPr txBox="1"/>
              <p:nvPr/>
            </p:nvSpPr>
            <p:spPr>
              <a:xfrm>
                <a:off x="542364" y="731648"/>
                <a:ext cx="291353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R – Loans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(</a:t>
                </a:r>
                <a:r>
                  <a:rPr lang="en-US" b="1" i="1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</a:t>
                </a:r>
                <a:r>
                  <a:rPr lang="en-US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eid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date, duration, …)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500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40,000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Tuples per page: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 – Students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(</a:t>
                </a:r>
                <a:r>
                  <a:rPr lang="en-US" b="1" i="1" u="sng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name, major, …)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1000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100,000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Tuples per page: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B buffer size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≤102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74BAB-511C-7C4D-8D28-9C92B5AF9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4" y="731648"/>
                <a:ext cx="2913530" cy="3970318"/>
              </a:xfrm>
              <a:prstGeom prst="rect">
                <a:avLst/>
              </a:prstGeom>
              <a:blipFill>
                <a:blip r:embed="rId3"/>
                <a:stretch>
                  <a:fillRect l="-1732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850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13AC536-1E7A-B84A-BDC4-2A2EDB6D718C}"/>
              </a:ext>
            </a:extLst>
          </p:cNvPr>
          <p:cNvSpPr/>
          <p:nvPr/>
        </p:nvSpPr>
        <p:spPr>
          <a:xfrm>
            <a:off x="407894" y="3963754"/>
            <a:ext cx="2765612" cy="808201"/>
          </a:xfrm>
          <a:prstGeom prst="roundRect">
            <a:avLst>
              <a:gd name="adj" fmla="val 4124"/>
            </a:avLst>
          </a:prstGeom>
          <a:solidFill>
            <a:srgbClr val="B2E08A">
              <a:alpha val="50588"/>
            </a:srgbClr>
          </a:solidFill>
          <a:ln>
            <a:solidFill>
              <a:srgbClr val="31A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37D04D-7863-C44B-AC2E-5B9FEB947EDC}"/>
              </a:ext>
            </a:extLst>
          </p:cNvPr>
          <p:cNvSpPr/>
          <p:nvPr/>
        </p:nvSpPr>
        <p:spPr>
          <a:xfrm>
            <a:off x="407894" y="2409777"/>
            <a:ext cx="2765612" cy="1476423"/>
          </a:xfrm>
          <a:prstGeom prst="roundRect">
            <a:avLst>
              <a:gd name="adj" fmla="val 4124"/>
            </a:avLst>
          </a:prstGeom>
          <a:solidFill>
            <a:srgbClr val="FDBF6F">
              <a:alpha val="50196"/>
            </a:srgbClr>
          </a:solidFill>
          <a:ln>
            <a:solidFill>
              <a:srgbClr val="FF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15FC15-A48A-D94C-AA8A-256DACF37FBC}"/>
              </a:ext>
            </a:extLst>
          </p:cNvPr>
          <p:cNvSpPr/>
          <p:nvPr/>
        </p:nvSpPr>
        <p:spPr>
          <a:xfrm>
            <a:off x="407894" y="731648"/>
            <a:ext cx="2765612" cy="1608140"/>
          </a:xfrm>
          <a:prstGeom prst="roundRect">
            <a:avLst>
              <a:gd name="adj" fmla="val 4124"/>
            </a:avLst>
          </a:prstGeom>
          <a:solidFill>
            <a:srgbClr val="A6CEE4">
              <a:alpha val="50588"/>
            </a:srgbClr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860C2-9CBD-A44D-BB79-BBFEFDAE9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4" y="5864973"/>
            <a:ext cx="10515600" cy="818216"/>
          </a:xfrm>
        </p:spPr>
        <p:txBody>
          <a:bodyPr/>
          <a:lstStyle/>
          <a:p>
            <a:r>
              <a:rPr lang="en-US">
                <a:latin typeface="Avenir Next" panose="020B0503020202020204" pitchFamily="34" charset="0"/>
              </a:rPr>
              <a:t>Cost Analysis – Grace Hash Join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48C3E36-D370-C542-B142-BA141EEEC40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843867" y="1201178"/>
              <a:ext cx="7501467" cy="300675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47874">
                      <a:extLst>
                        <a:ext uri="{9D8B030D-6E8A-4147-A177-3AD203B41FA5}">
                          <a16:colId xmlns:a16="http://schemas.microsoft.com/office/drawing/2014/main" val="2429938724"/>
                        </a:ext>
                      </a:extLst>
                    </a:gridCol>
                    <a:gridCol w="1473193">
                      <a:extLst>
                        <a:ext uri="{9D8B030D-6E8A-4147-A177-3AD203B41FA5}">
                          <a16:colId xmlns:a16="http://schemas.microsoft.com/office/drawing/2014/main" val="517059819"/>
                        </a:ext>
                      </a:extLst>
                    </a:gridCol>
                    <a:gridCol w="2190200">
                      <a:extLst>
                        <a:ext uri="{9D8B030D-6E8A-4147-A177-3AD203B41FA5}">
                          <a16:colId xmlns:a16="http://schemas.microsoft.com/office/drawing/2014/main" val="1178446636"/>
                        </a:ext>
                      </a:extLst>
                    </a:gridCol>
                    <a:gridCol w="2190200">
                      <a:extLst>
                        <a:ext uri="{9D8B030D-6E8A-4147-A177-3AD203B41FA5}">
                          <a16:colId xmlns:a16="http://schemas.microsoft.com/office/drawing/2014/main" val="37070832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Algorithm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Block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SMJ - Refined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Grace Hash Join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6005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i="0" dirty="0">
                              <a:solidFill>
                                <a:schemeClr val="tx1"/>
                              </a:solidFill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num>
                                      <m:den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3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𝑁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+3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3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𝑁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+3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sz="16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813344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=102≥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N</m:t>
                                    </m:r>
                                  </m:e>
                                </m:ra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𝑀</m:t>
                                    </m:r>
                                  </m:e>
                                </m:rad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8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5500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4500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4500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2377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=55≥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N</m:t>
                                    </m:r>
                                  </m:e>
                                </m:ra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𝑀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8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10500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4500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4500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3846106"/>
                      </a:ext>
                    </a:extLst>
                  </a:tr>
                  <a:tr h="75282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Helvetica Neue Light" panose="02000403000000020004" pitchFamily="2" charset="0"/>
                                    <a:cs typeface="Helvetica Neue" panose="02000503000000020004" pitchFamily="2" charset="0"/>
                                  </a:rPr>
                                  <m:t>=25≥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  <a:ea typeface="Helvetica Neue Light" panose="02000403000000020004" pitchFamily="2" charset="0"/>
                                        <a:cs typeface="Helvetica Neue" panose="02000503000000020004" pitchFamily="2" charset="0"/>
                                      </a:rPr>
                                      <m:t>N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800" b="0" i="0" dirty="0">
                            <a:latin typeface="Helvetica Neue Light" panose="02000403000000020004" pitchFamily="2" charset="0"/>
                            <a:ea typeface="Helvetica Neue Light" panose="02000403000000020004" pitchFamily="2" charset="0"/>
                            <a:cs typeface="Helvetica Neue" panose="02000503000000020004" pitchFamily="2" charset="0"/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22500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dirty="0">
                              <a:solidFill>
                                <a:srgbClr val="C00000"/>
                              </a:solidFill>
                              <a:latin typeface="Helvetica Neue Thin" panose="020B0403020202020204" pitchFamily="34" charset="0"/>
                              <a:ea typeface="Helvetica Neue Thin" panose="020B0403020202020204" pitchFamily="34" charset="0"/>
                            </a:rPr>
                            <a:t>Needs more passes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4500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08378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48C3E36-D370-C542-B142-BA141EEEC4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0253634"/>
                  </p:ext>
                </p:extLst>
              </p:nvPr>
            </p:nvGraphicFramePr>
            <p:xfrm>
              <a:off x="3843867" y="1201178"/>
              <a:ext cx="7501467" cy="300675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47874">
                      <a:extLst>
                        <a:ext uri="{9D8B030D-6E8A-4147-A177-3AD203B41FA5}">
                          <a16:colId xmlns:a16="http://schemas.microsoft.com/office/drawing/2014/main" val="2429938724"/>
                        </a:ext>
                      </a:extLst>
                    </a:gridCol>
                    <a:gridCol w="1473193">
                      <a:extLst>
                        <a:ext uri="{9D8B030D-6E8A-4147-A177-3AD203B41FA5}">
                          <a16:colId xmlns:a16="http://schemas.microsoft.com/office/drawing/2014/main" val="517059819"/>
                        </a:ext>
                      </a:extLst>
                    </a:gridCol>
                    <a:gridCol w="2190200">
                      <a:extLst>
                        <a:ext uri="{9D8B030D-6E8A-4147-A177-3AD203B41FA5}">
                          <a16:colId xmlns:a16="http://schemas.microsoft.com/office/drawing/2014/main" val="1178446636"/>
                        </a:ext>
                      </a:extLst>
                    </a:gridCol>
                    <a:gridCol w="2190200">
                      <a:extLst>
                        <a:ext uri="{9D8B030D-6E8A-4147-A177-3AD203B41FA5}">
                          <a16:colId xmlns:a16="http://schemas.microsoft.com/office/drawing/2014/main" val="37070832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Algorithm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Block NLJ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SMJ - Refined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Grace Hash Join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36005557"/>
                      </a:ext>
                    </a:extLst>
                  </a:tr>
                  <a:tr h="554546">
                    <a:tc>
                      <a:txBody>
                        <a:bodyPr/>
                        <a:lstStyle/>
                        <a:p>
                          <a:r>
                            <a:rPr lang="en-US" sz="1800" b="0" i="0" dirty="0">
                              <a:solidFill>
                                <a:schemeClr val="tx1"/>
                              </a:solidFill>
                              <a:latin typeface="Helvetica Neue Light" panose="02000403000000020004" pitchFamily="2" charset="0"/>
                              <a:ea typeface="Helvetica Neue Light" panose="02000403000000020004" pitchFamily="2" charset="0"/>
                              <a:cs typeface="Helvetica Neue" panose="02000503000000020004" pitchFamily="2" charset="0"/>
                            </a:rPr>
                            <a:t>Cost 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12069" t="-70455" r="-299138" b="-37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42197" t="-70455" r="-100578" b="-37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42197" t="-70455" r="-578" b="-37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1334478"/>
                      </a:ext>
                    </a:extLst>
                  </a:tr>
                  <a:tr h="6642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1509" r="-356154" b="-2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069" t="-141509" r="-299138" b="-2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2197" t="-141509" r="-100578" b="-2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2197" t="-141509" r="-578" b="-2132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2377792"/>
                      </a:ext>
                    </a:extLst>
                  </a:tr>
                  <a:tr h="6642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46154" r="-356154" b="-1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2069" t="-246154" r="-299138" b="-1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42197" t="-246154" r="-100578" b="-1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2197" t="-246154" r="-578" b="-117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3846106"/>
                      </a:ext>
                    </a:extLst>
                  </a:tr>
                  <a:tr h="7528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00000" r="-356154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069" t="-300000" r="-299138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i="0" dirty="0">
                              <a:solidFill>
                                <a:srgbClr val="C00000"/>
                              </a:solidFill>
                              <a:latin typeface="Helvetica Neue Thin" panose="020B0403020202020204" pitchFamily="34" charset="0"/>
                              <a:ea typeface="Helvetica Neue Thin" panose="020B0403020202020204" pitchFamily="34" charset="0"/>
                            </a:rPr>
                            <a:t>Needs more passes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2197" t="-300000" r="-578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08378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74BAB-511C-7C4D-8D28-9C92B5AF9D06}"/>
                  </a:ext>
                </a:extLst>
              </p:cNvPr>
              <p:cNvSpPr txBox="1"/>
              <p:nvPr/>
            </p:nvSpPr>
            <p:spPr>
              <a:xfrm>
                <a:off x="542364" y="731648"/>
                <a:ext cx="291353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R – Loans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(</a:t>
                </a:r>
                <a:r>
                  <a:rPr lang="en-US" b="1" i="1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</a:t>
                </a:r>
                <a:r>
                  <a:rPr lang="en-US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eid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date, duration, …)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500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40,000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Tuples per page: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 – Students</a:t>
                </a: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(</a:t>
                </a:r>
                <a:r>
                  <a:rPr lang="en-US" b="1" i="1" u="sng" dirty="0" err="1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sid</a:t>
                </a:r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, name, major, …)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1000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100,000 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Tuples per page: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endParaRPr lang="en-US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  <a:p>
                <a:r>
                  <a:rPr lang="en-US" dirty="0">
                    <a:latin typeface="Gill Sans Light" panose="020B0302020104020203" pitchFamily="34" charset="-79"/>
                    <a:ea typeface="Helvetica Neue Light" panose="02000403000000020004" pitchFamily="2" charset="0"/>
                    <a:cs typeface="Gill Sans Light" panose="020B0302020104020203" pitchFamily="34" charset="-79"/>
                  </a:rPr>
                  <a:t>B buffer size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≤102</m:t>
                      </m:r>
                    </m:oMath>
                  </m:oMathPara>
                </a14:m>
                <a:endParaRPr lang="en-US" i="1" dirty="0">
                  <a:latin typeface="Gill Sans Light" panose="020B0302020104020203" pitchFamily="34" charset="-79"/>
                  <a:ea typeface="Helvetica Neue Light" panose="02000403000000020004" pitchFamily="2" charset="0"/>
                  <a:cs typeface="Gill Sans Light" panose="020B0302020104020203" pitchFamily="34" charset="-79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74BAB-511C-7C4D-8D28-9C92B5AF9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4" y="731648"/>
                <a:ext cx="2913530" cy="3970318"/>
              </a:xfrm>
              <a:prstGeom prst="rect">
                <a:avLst/>
              </a:prstGeom>
              <a:blipFill>
                <a:blip r:embed="rId3"/>
                <a:stretch>
                  <a:fillRect l="-1732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460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E2C9B-686C-FC4D-A1BC-E0F159812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26508"/>
            <a:ext cx="12192000" cy="1544595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endParaRPr lang="en-US" dirty="0">
              <a:solidFill>
                <a:schemeClr val="bg1"/>
              </a:solidFill>
              <a:latin typeface="Dubai" panose="020B0503030403030204" pitchFamily="34" charset="-78"/>
              <a:ea typeface="Helvetica Neue" panose="02000503000000020004" pitchFamily="2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490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E2C9B-686C-FC4D-A1BC-E0F159812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26508"/>
            <a:ext cx="12192000" cy="1544595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ubai" panose="020B0503030403030204" pitchFamily="34" charset="-78"/>
                <a:ea typeface="Helvetica Neue" panose="02000503000000020004" pitchFamily="2" charset="0"/>
                <a:cs typeface="Dubai" panose="020B0503030403030204" pitchFamily="34" charset="-78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8709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16C358C-194D-5E45-A131-E355A06477F3}"/>
              </a:ext>
            </a:extLst>
          </p:cNvPr>
          <p:cNvSpPr/>
          <p:nvPr/>
        </p:nvSpPr>
        <p:spPr>
          <a:xfrm>
            <a:off x="2545975" y="253874"/>
            <a:ext cx="7422777" cy="3175126"/>
          </a:xfrm>
          <a:prstGeom prst="roundRect">
            <a:avLst>
              <a:gd name="adj" fmla="val 4462"/>
            </a:avLst>
          </a:prstGeom>
          <a:solidFill>
            <a:srgbClr val="F2F2F2">
              <a:alpha val="50588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new(function predicate): </a:t>
            </a:r>
            <a:r>
              <a:rPr lang="en-US" i="1" dirty="0">
                <a:solidFill>
                  <a:srgbClr val="31A12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//constructor given predicate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p = predicate; </a:t>
            </a:r>
            <a:r>
              <a:rPr lang="en-US" i="1" dirty="0">
                <a:solidFill>
                  <a:srgbClr val="31A12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//{return </a:t>
            </a:r>
            <a:r>
              <a:rPr lang="en-US" i="1" dirty="0" err="1">
                <a:solidFill>
                  <a:srgbClr val="31A12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tuple.getValue</a:t>
            </a:r>
            <a:r>
              <a:rPr lang="en-US" i="1" dirty="0">
                <a:solidFill>
                  <a:srgbClr val="31A12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(“a”)&gt;5}</a:t>
            </a:r>
          </a:p>
          <a:p>
            <a:r>
              <a:rPr lang="en-US" dirty="0" err="1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(): 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child.init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n-US" i="1" dirty="0">
                <a:solidFill>
                  <a:srgbClr val="31A12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//Initializes the heap scan op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current = null;</a:t>
            </a:r>
          </a:p>
          <a:p>
            <a:r>
              <a:rPr lang="en-US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next(): 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while (current !=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EOF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&amp;&amp; !p(current)){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current =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child.next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return current;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8D45542-7661-6D4B-86D7-85AC2771F9CD}"/>
              </a:ext>
            </a:extLst>
          </p:cNvPr>
          <p:cNvSpPr/>
          <p:nvPr/>
        </p:nvSpPr>
        <p:spPr>
          <a:xfrm>
            <a:off x="3707058" y="3266908"/>
            <a:ext cx="6732495" cy="3350814"/>
          </a:xfrm>
          <a:prstGeom prst="roundRect">
            <a:avLst>
              <a:gd name="adj" fmla="val 4462"/>
            </a:avLst>
          </a:prstGeom>
          <a:solidFill>
            <a:srgbClr val="F2F2F2">
              <a:alpha val="51373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(): </a:t>
            </a:r>
            <a:r>
              <a:rPr lang="en-US" i="1" dirty="0">
                <a:solidFill>
                  <a:srgbClr val="31A12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//the op was setup to access the heap file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current_page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file.getPage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current_slot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current_page.getSlot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(0);</a:t>
            </a:r>
          </a:p>
          <a:p>
            <a:r>
              <a:rPr lang="en-US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next(): 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current_page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 null) return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EOF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current =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current_slot.getTuple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current_slot.next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current_slot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 null):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current_page.next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if(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current_page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!= null):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current_slot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current_page.getSlot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(0);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return current;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F2C0DA-1EF8-AD40-A90D-B1A229B09E41}"/>
              </a:ext>
            </a:extLst>
          </p:cNvPr>
          <p:cNvSpPr/>
          <p:nvPr/>
        </p:nvSpPr>
        <p:spPr>
          <a:xfrm>
            <a:off x="83393" y="647922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Slide Credit: Berkeley CS-186 Public Edition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1034065-5A4F-AA49-BEDE-90F6C32FE6E1}"/>
              </a:ext>
            </a:extLst>
          </p:cNvPr>
          <p:cNvSpPr/>
          <p:nvPr/>
        </p:nvSpPr>
        <p:spPr>
          <a:xfrm>
            <a:off x="451757" y="2239466"/>
            <a:ext cx="1926772" cy="473529"/>
          </a:xfrm>
          <a:prstGeom prst="roundRect">
            <a:avLst/>
          </a:prstGeom>
          <a:solidFill>
            <a:srgbClr val="A6CEE4"/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Heap Scan(R)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EE1DDD2-1CC8-634A-9104-1499E6B61FD6}"/>
              </a:ext>
            </a:extLst>
          </p:cNvPr>
          <p:cNvSpPr/>
          <p:nvPr/>
        </p:nvSpPr>
        <p:spPr>
          <a:xfrm>
            <a:off x="451757" y="1450056"/>
            <a:ext cx="1926772" cy="473529"/>
          </a:xfrm>
          <a:prstGeom prst="roundRect">
            <a:avLst/>
          </a:prstGeom>
          <a:solidFill>
            <a:srgbClr val="A6CEE4"/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11AEC2-0350-8A4A-89CB-AEE16E57C91B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>
          <a:xfrm flipV="1">
            <a:off x="1415143" y="1923585"/>
            <a:ext cx="0" cy="31588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6019D6-9AF3-C24A-9E5F-EEC2692145CC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1415143" y="1134175"/>
            <a:ext cx="0" cy="31588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41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1F47E03-16A3-7B4D-9BF9-94DABB76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4" y="5864973"/>
            <a:ext cx="10515600" cy="818216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Visual Comparison – BNLJ, SMJ vs. GHJ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F2A2D5-7EC4-A34B-94D3-7A98BC866645}"/>
              </a:ext>
            </a:extLst>
          </p:cNvPr>
          <p:cNvGraphicFramePr>
            <a:graphicFrameLocks noGrp="1"/>
          </p:cNvGraphicFramePr>
          <p:nvPr/>
        </p:nvGraphicFramePr>
        <p:xfrm>
          <a:off x="2464631" y="1588675"/>
          <a:ext cx="6347185" cy="3312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4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49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49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49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49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4939">
                  <a:extLst>
                    <a:ext uri="{9D8B030D-6E8A-4147-A177-3AD203B41FA5}">
                      <a16:colId xmlns:a16="http://schemas.microsoft.com/office/drawing/2014/main" val="3134771445"/>
                    </a:ext>
                  </a:extLst>
                </a:gridCol>
                <a:gridCol w="474939">
                  <a:extLst>
                    <a:ext uri="{9D8B030D-6E8A-4147-A177-3AD203B41FA5}">
                      <a16:colId xmlns:a16="http://schemas.microsoft.com/office/drawing/2014/main" val="3912716630"/>
                    </a:ext>
                  </a:extLst>
                </a:gridCol>
                <a:gridCol w="474939">
                  <a:extLst>
                    <a:ext uri="{9D8B030D-6E8A-4147-A177-3AD203B41FA5}">
                      <a16:colId xmlns:a16="http://schemas.microsoft.com/office/drawing/2014/main" val="2326502522"/>
                    </a:ext>
                  </a:extLst>
                </a:gridCol>
              </a:tblGrid>
              <a:tr h="368065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1A1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1A1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1A1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1A1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0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1A1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0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1A1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1A1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0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1A1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1A1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0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1A1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0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1A1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065">
                <a:tc>
                  <a:txBody>
                    <a:bodyPr/>
                    <a:lstStyle/>
                    <a:p>
                      <a:pPr algn="ctr"/>
                      <a:endParaRPr lang="en-US" sz="18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78B4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C02C8E75-0957-C141-9449-357148371292}"/>
              </a:ext>
            </a:extLst>
          </p:cNvPr>
          <p:cNvGrpSpPr/>
          <p:nvPr/>
        </p:nvGrpSpPr>
        <p:grpSpPr>
          <a:xfrm>
            <a:off x="3013271" y="1536192"/>
            <a:ext cx="8607031" cy="3054096"/>
            <a:chOff x="3013271" y="1536192"/>
            <a:chExt cx="8607031" cy="305409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68184DC-EC5C-6742-8FE7-BF246443ACA4}"/>
                </a:ext>
              </a:extLst>
            </p:cNvPr>
            <p:cNvSpPr/>
            <p:nvPr/>
          </p:nvSpPr>
          <p:spPr>
            <a:xfrm>
              <a:off x="3013271" y="1536192"/>
              <a:ext cx="5892985" cy="3054096"/>
            </a:xfrm>
            <a:prstGeom prst="roundRect">
              <a:avLst>
                <a:gd name="adj" fmla="val 3719"/>
              </a:avLst>
            </a:prstGeom>
            <a:solidFill>
              <a:srgbClr val="FA9B99">
                <a:alpha val="50196"/>
              </a:srgbClr>
            </a:solidFill>
            <a:ln w="28575">
              <a:solidFill>
                <a:srgbClr val="E31B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91A02A-AC7A-8F4C-A94E-9FC0003ADC6E}"/>
                </a:ext>
              </a:extLst>
            </p:cNvPr>
            <p:cNvSpPr txBox="1"/>
            <p:nvPr/>
          </p:nvSpPr>
          <p:spPr>
            <a:xfrm>
              <a:off x="9122537" y="2545889"/>
              <a:ext cx="249776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BNLJ doesn’t take advantage of structure – we explore the whole grid for matches!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E661E0-7D67-E645-8CAC-77318ECA0459}"/>
              </a:ext>
            </a:extLst>
          </p:cNvPr>
          <p:cNvGrpSpPr/>
          <p:nvPr/>
        </p:nvGrpSpPr>
        <p:grpSpPr>
          <a:xfrm>
            <a:off x="515506" y="572479"/>
            <a:ext cx="8390750" cy="4084810"/>
            <a:chOff x="515506" y="572479"/>
            <a:chExt cx="8390750" cy="408481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0E04841-0DD0-B440-8738-3C611C5475B6}"/>
                </a:ext>
              </a:extLst>
            </p:cNvPr>
            <p:cNvSpPr/>
            <p:nvPr/>
          </p:nvSpPr>
          <p:spPr>
            <a:xfrm>
              <a:off x="3013271" y="1536192"/>
              <a:ext cx="1585536" cy="1586855"/>
            </a:xfrm>
            <a:prstGeom prst="roundRect">
              <a:avLst>
                <a:gd name="adj" fmla="val 3719"/>
              </a:avLst>
            </a:prstGeom>
            <a:solidFill>
              <a:srgbClr val="D4E9F1">
                <a:alpha val="50196"/>
              </a:srgbClr>
            </a:solidFill>
            <a:ln w="285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1D7BB52-7B86-1246-9A63-518B9D4E0132}"/>
                </a:ext>
              </a:extLst>
            </p:cNvPr>
            <p:cNvSpPr/>
            <p:nvPr/>
          </p:nvSpPr>
          <p:spPr>
            <a:xfrm>
              <a:off x="4478435" y="2941527"/>
              <a:ext cx="2461235" cy="921594"/>
            </a:xfrm>
            <a:prstGeom prst="roundRect">
              <a:avLst>
                <a:gd name="adj" fmla="val 3719"/>
              </a:avLst>
            </a:prstGeom>
            <a:solidFill>
              <a:srgbClr val="D4E9F1">
                <a:alpha val="50196"/>
              </a:srgbClr>
            </a:solidFill>
            <a:ln w="285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FF30FB4-AD99-4A40-A7CF-47AB33E3A223}"/>
                </a:ext>
              </a:extLst>
            </p:cNvPr>
            <p:cNvSpPr/>
            <p:nvPr/>
          </p:nvSpPr>
          <p:spPr>
            <a:xfrm>
              <a:off x="6899221" y="3735695"/>
              <a:ext cx="2007035" cy="921594"/>
            </a:xfrm>
            <a:prstGeom prst="roundRect">
              <a:avLst>
                <a:gd name="adj" fmla="val 3719"/>
              </a:avLst>
            </a:prstGeom>
            <a:solidFill>
              <a:srgbClr val="D4E9F1">
                <a:alpha val="50196"/>
              </a:srgbClr>
            </a:solidFill>
            <a:ln w="28575">
              <a:solidFill>
                <a:srgbClr val="207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9CCA3D-CC87-714A-AB83-741EB0F2C878}"/>
                </a:ext>
              </a:extLst>
            </p:cNvPr>
            <p:cNvSpPr txBox="1"/>
            <p:nvPr/>
          </p:nvSpPr>
          <p:spPr>
            <a:xfrm>
              <a:off x="515506" y="572479"/>
              <a:ext cx="249776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The Grace Hash Join partitioning breaks down the grid into smaller grids for further matching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6087CA-2E01-9F4C-9CDF-DE52C11A0BF8}"/>
              </a:ext>
            </a:extLst>
          </p:cNvPr>
          <p:cNvGrpSpPr/>
          <p:nvPr/>
        </p:nvGrpSpPr>
        <p:grpSpPr>
          <a:xfrm>
            <a:off x="3013271" y="697532"/>
            <a:ext cx="8607030" cy="3892756"/>
            <a:chOff x="3013271" y="697532"/>
            <a:chExt cx="8607030" cy="389275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86C0A40-D5C2-A741-AD57-D8F51EEF1D67}"/>
                </a:ext>
              </a:extLst>
            </p:cNvPr>
            <p:cNvGrpSpPr/>
            <p:nvPr/>
          </p:nvGrpSpPr>
          <p:grpSpPr>
            <a:xfrm>
              <a:off x="3013271" y="1536192"/>
              <a:ext cx="5362633" cy="3054096"/>
              <a:chOff x="3013271" y="1536192"/>
              <a:chExt cx="5362633" cy="3054096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F613F1E7-D10F-C341-B265-07AD9FA3B594}"/>
                  </a:ext>
                </a:extLst>
              </p:cNvPr>
              <p:cNvSpPr/>
              <p:nvPr/>
            </p:nvSpPr>
            <p:spPr>
              <a:xfrm>
                <a:off x="3013271" y="1536192"/>
                <a:ext cx="1101529" cy="794299"/>
              </a:xfrm>
              <a:prstGeom prst="roundRect">
                <a:avLst>
                  <a:gd name="adj" fmla="val 3719"/>
                </a:avLst>
              </a:prstGeom>
              <a:solidFill>
                <a:srgbClr val="D4E9F1">
                  <a:alpha val="50196"/>
                </a:srgbClr>
              </a:solidFill>
              <a:ln w="28575"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D0DA6316-9FBF-8348-B7FC-BD7F724B214C}"/>
                  </a:ext>
                </a:extLst>
              </p:cNvPr>
              <p:cNvSpPr/>
              <p:nvPr/>
            </p:nvSpPr>
            <p:spPr>
              <a:xfrm>
                <a:off x="4495175" y="3002947"/>
                <a:ext cx="1448425" cy="563213"/>
              </a:xfrm>
              <a:prstGeom prst="roundRect">
                <a:avLst>
                  <a:gd name="adj" fmla="val 3719"/>
                </a:avLst>
              </a:prstGeom>
              <a:solidFill>
                <a:srgbClr val="D4E9F1">
                  <a:alpha val="50196"/>
                </a:srgbClr>
              </a:solidFill>
              <a:ln w="28575"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B220A7C-DA48-4F45-A795-08F540BDB47E}"/>
                  </a:ext>
                </a:extLst>
              </p:cNvPr>
              <p:cNvSpPr/>
              <p:nvPr/>
            </p:nvSpPr>
            <p:spPr>
              <a:xfrm>
                <a:off x="7375583" y="3735695"/>
                <a:ext cx="1000321" cy="854593"/>
              </a:xfrm>
              <a:prstGeom prst="roundRect">
                <a:avLst>
                  <a:gd name="adj" fmla="val 3719"/>
                </a:avLst>
              </a:prstGeom>
              <a:solidFill>
                <a:srgbClr val="D4E9F1">
                  <a:alpha val="50196"/>
                </a:srgbClr>
              </a:solidFill>
              <a:ln w="28575"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9D69DE5A-8CDA-AA4E-AD69-1A0A4139A66B}"/>
                  </a:ext>
                </a:extLst>
              </p:cNvPr>
              <p:cNvSpPr/>
              <p:nvPr/>
            </p:nvSpPr>
            <p:spPr>
              <a:xfrm>
                <a:off x="3998303" y="2328748"/>
                <a:ext cx="600504" cy="794299"/>
              </a:xfrm>
              <a:prstGeom prst="roundRect">
                <a:avLst>
                  <a:gd name="adj" fmla="val 3719"/>
                </a:avLst>
              </a:prstGeom>
              <a:solidFill>
                <a:srgbClr val="D4E9F1">
                  <a:alpha val="50196"/>
                </a:srgbClr>
              </a:solidFill>
              <a:ln w="28575"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A025E5F5-E45D-6648-861D-9C7FB08D6015}"/>
                  </a:ext>
                </a:extLst>
              </p:cNvPr>
              <p:cNvSpPr/>
              <p:nvPr/>
            </p:nvSpPr>
            <p:spPr>
              <a:xfrm>
                <a:off x="5927158" y="3055430"/>
                <a:ext cx="1012513" cy="794299"/>
              </a:xfrm>
              <a:prstGeom prst="roundRect">
                <a:avLst>
                  <a:gd name="adj" fmla="val 3719"/>
                </a:avLst>
              </a:prstGeom>
              <a:solidFill>
                <a:srgbClr val="D4E9F1">
                  <a:alpha val="50196"/>
                </a:srgbClr>
              </a:solidFill>
              <a:ln w="28575"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0F9B543D-60ED-9945-977D-FBC1D3AD2DC2}"/>
                  </a:ext>
                </a:extLst>
              </p:cNvPr>
              <p:cNvSpPr/>
              <p:nvPr/>
            </p:nvSpPr>
            <p:spPr>
              <a:xfrm>
                <a:off x="6899806" y="3735695"/>
                <a:ext cx="512353" cy="488833"/>
              </a:xfrm>
              <a:prstGeom prst="roundRect">
                <a:avLst>
                  <a:gd name="adj" fmla="val 3719"/>
                </a:avLst>
              </a:prstGeom>
              <a:solidFill>
                <a:srgbClr val="D4E9F1">
                  <a:alpha val="50196"/>
                </a:srgbClr>
              </a:solidFill>
              <a:ln w="28575">
                <a:solidFill>
                  <a:srgbClr val="2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48607B-7FF0-E642-A9A1-BFFC289D6BA4}"/>
                </a:ext>
              </a:extLst>
            </p:cNvPr>
            <p:cNvSpPr txBox="1"/>
            <p:nvPr/>
          </p:nvSpPr>
          <p:spPr>
            <a:xfrm>
              <a:off x="9122536" y="697532"/>
              <a:ext cx="249776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The SMJ uses order to avoid searching the whole grid and establishing search boundaries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08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5B8E18-2216-2A4C-B2D7-A0B2DFFB2654}"/>
              </a:ext>
            </a:extLst>
          </p:cNvPr>
          <p:cNvSpPr/>
          <p:nvPr/>
        </p:nvSpPr>
        <p:spPr>
          <a:xfrm>
            <a:off x="576851" y="3813419"/>
            <a:ext cx="4141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xkcd Script" panose="03000503000000000000" pitchFamily="49" charset="0"/>
                <a:ea typeface="xkcd Script" panose="03000503000000000000" pitchFamily="49" charset="0"/>
              </a:rPr>
              <a:t>A typical DBMS implements all of these and uses a query optimizer to select the best join for a given query plan!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B16E71CF-9581-214D-AC7F-586CCE27C1B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99550" y="585217"/>
              <a:ext cx="10515599" cy="431596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77105">
                      <a:extLst>
                        <a:ext uri="{9D8B030D-6E8A-4147-A177-3AD203B41FA5}">
                          <a16:colId xmlns:a16="http://schemas.microsoft.com/office/drawing/2014/main" val="4065307937"/>
                        </a:ext>
                      </a:extLst>
                    </a:gridCol>
                    <a:gridCol w="6938494">
                      <a:extLst>
                        <a:ext uri="{9D8B030D-6E8A-4147-A177-3AD203B41FA5}">
                          <a16:colId xmlns:a16="http://schemas.microsoft.com/office/drawing/2014/main" val="1838679050"/>
                        </a:ext>
                      </a:extLst>
                    </a:gridCol>
                  </a:tblGrid>
                  <a:tr h="66777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i="1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Nested Loops 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Works for arbitrary join conditions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054823"/>
                      </a:ext>
                    </a:extLst>
                  </a:tr>
                  <a:tr h="1244552">
                    <a:tc>
                      <a:txBody>
                        <a:bodyPr/>
                        <a:lstStyle/>
                        <a:p>
                          <a:r>
                            <a:rPr lang="en-US" sz="2400" b="1" i="1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Index Nested Loops 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If you have an index, </a:t>
                          </a:r>
                          <a:r>
                            <a:rPr lang="en-US" sz="2400" b="0" i="0" dirty="0" err="1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equi</a:t>
                          </a:r>
                          <a:r>
                            <a:rPr lang="en-US" sz="24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-join and a small number of lookups!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Gill Sans Light" panose="020B0302020104020203" pitchFamily="34" charset="-79"/>
                                </a:rPr>
                                <m:t>𝑛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Gill Sans Light" panose="020B0302020104020203" pitchFamily="34" charset="-79"/>
                                </a:rPr>
                                <m:t> &lt; 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cs typeface="Gill Sans Light" panose="020B0302020104020203" pitchFamily="34" charset="-79"/>
                                </a:rPr>
                                <m:t>𝑁𝑀</m:t>
                              </m:r>
                            </m:oMath>
                          </a14:m>
                          <a:endParaRPr lang="en-US" sz="2400" b="0" i="0" dirty="0">
                            <a:latin typeface="Gill Sans Light" panose="020B0302020104020203" pitchFamily="34" charset="-79"/>
                            <a:cs typeface="Gill Sans Light" panose="020B0302020104020203" pitchFamily="34" charset="-79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057455"/>
                      </a:ext>
                    </a:extLst>
                  </a:tr>
                  <a:tr h="2403642">
                    <a:tc>
                      <a:txBody>
                        <a:bodyPr/>
                        <a:lstStyle/>
                        <a:p>
                          <a:r>
                            <a:rPr lang="en-US" sz="2400" b="1" i="1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Sort-Merge/Hash 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Linear IO complexity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No index required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Hash is better if one of the relations is much smaller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Sort-Merge is better if order is required or if the relations are already sorted (perhaps from a previous join).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5711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B16E71CF-9581-214D-AC7F-586CCE27C1B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9754965"/>
                  </p:ext>
                </p:extLst>
              </p:nvPr>
            </p:nvGraphicFramePr>
            <p:xfrm>
              <a:off x="1099550" y="585217"/>
              <a:ext cx="10515599" cy="431596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77105">
                      <a:extLst>
                        <a:ext uri="{9D8B030D-6E8A-4147-A177-3AD203B41FA5}">
                          <a16:colId xmlns:a16="http://schemas.microsoft.com/office/drawing/2014/main" val="4065307937"/>
                        </a:ext>
                      </a:extLst>
                    </a:gridCol>
                    <a:gridCol w="6938494">
                      <a:extLst>
                        <a:ext uri="{9D8B030D-6E8A-4147-A177-3AD203B41FA5}">
                          <a16:colId xmlns:a16="http://schemas.microsoft.com/office/drawing/2014/main" val="1838679050"/>
                        </a:ext>
                      </a:extLst>
                    </a:gridCol>
                  </a:tblGrid>
                  <a:tr h="66777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1" i="1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Nested Loops 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Works for arbitrary join conditions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054823"/>
                      </a:ext>
                    </a:extLst>
                  </a:tr>
                  <a:tr h="1244552">
                    <a:tc>
                      <a:txBody>
                        <a:bodyPr/>
                        <a:lstStyle/>
                        <a:p>
                          <a:r>
                            <a:rPr lang="en-US" sz="2400" b="1" i="1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Index Nested Loops 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554" t="-58163" b="-1948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5057455"/>
                      </a:ext>
                    </a:extLst>
                  </a:tr>
                  <a:tr h="2403642">
                    <a:tc>
                      <a:txBody>
                        <a:bodyPr/>
                        <a:lstStyle/>
                        <a:p>
                          <a:r>
                            <a:rPr lang="en-US" sz="2400" b="1" i="1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Sort-Merge/Hash Join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Linear IO complexity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No index required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Hash is better if one of the relations is much smaller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0" i="0" dirty="0">
                              <a:latin typeface="Gill Sans Light" panose="020B0302020104020203" pitchFamily="34" charset="-79"/>
                              <a:cs typeface="Gill Sans Light" panose="020B0302020104020203" pitchFamily="34" charset="-79"/>
                            </a:rPr>
                            <a:t>Sort-Merge is better if order is required or if the relations are already sorted (perhaps from a previous join).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57114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B5331B3A-938F-6D4D-B09C-BB16A226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4" y="5864973"/>
            <a:ext cx="10515600" cy="818216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214886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E2C9B-686C-FC4D-A1BC-E0F159812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26508"/>
            <a:ext cx="12192000" cy="1544595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endParaRPr lang="en-US" dirty="0">
              <a:solidFill>
                <a:schemeClr val="bg1"/>
              </a:solidFill>
              <a:latin typeface="Dubai" panose="020B0503030403030204" pitchFamily="34" charset="-78"/>
              <a:ea typeface="Helvetica Neue" panose="02000503000000020004" pitchFamily="2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693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9C7C0C5-0830-1748-899E-21FDC9CE51A4}"/>
              </a:ext>
            </a:extLst>
          </p:cNvPr>
          <p:cNvSpPr/>
          <p:nvPr/>
        </p:nvSpPr>
        <p:spPr>
          <a:xfrm>
            <a:off x="451757" y="2239466"/>
            <a:ext cx="1926772" cy="473529"/>
          </a:xfrm>
          <a:prstGeom prst="roundRect">
            <a:avLst/>
          </a:prstGeom>
          <a:solidFill>
            <a:srgbClr val="A6CEE4"/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Heap Scan(R)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8952FB-1DA3-F640-BEB0-3E0AABE37B06}"/>
              </a:ext>
            </a:extLst>
          </p:cNvPr>
          <p:cNvSpPr/>
          <p:nvPr/>
        </p:nvSpPr>
        <p:spPr>
          <a:xfrm>
            <a:off x="451757" y="1450056"/>
            <a:ext cx="1926772" cy="473529"/>
          </a:xfrm>
          <a:prstGeom prst="roundRect">
            <a:avLst/>
          </a:prstGeom>
          <a:solidFill>
            <a:srgbClr val="A6CEE4"/>
          </a:solidFill>
          <a:ln>
            <a:solidFill>
              <a:srgbClr val="207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60394A2-DE34-A24A-8732-83427A1C3AE3}"/>
              </a:ext>
            </a:extLst>
          </p:cNvPr>
          <p:cNvSpPr/>
          <p:nvPr/>
        </p:nvSpPr>
        <p:spPr>
          <a:xfrm>
            <a:off x="451757" y="660646"/>
            <a:ext cx="1926772" cy="473529"/>
          </a:xfrm>
          <a:prstGeom prst="roundRect">
            <a:avLst/>
          </a:prstGeom>
          <a:solidFill>
            <a:srgbClr val="2078B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Sort (2-pass)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3B0A31-1BBB-7147-81E7-3DCE25EF0FBC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flipV="1">
            <a:off x="1415143" y="1923585"/>
            <a:ext cx="0" cy="31588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B39F6B-1070-8F48-A880-04A1B7BEFAE6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V="1">
            <a:off x="1415143" y="1134175"/>
            <a:ext cx="0" cy="31588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9CC8AB-E0A2-4148-AF3F-57B6B96C8077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415143" y="289025"/>
            <a:ext cx="0" cy="37162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A435A4D-5111-5C44-8A6A-6E309C544B94}"/>
              </a:ext>
            </a:extLst>
          </p:cNvPr>
          <p:cNvSpPr/>
          <p:nvPr/>
        </p:nvSpPr>
        <p:spPr>
          <a:xfrm>
            <a:off x="83393" y="647922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Slide Credit: Berkeley CS-186 Public Edition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E01388-0AB8-F74B-AAA6-742B7D77F869}"/>
              </a:ext>
            </a:extLst>
          </p:cNvPr>
          <p:cNvSpPr/>
          <p:nvPr/>
        </p:nvSpPr>
        <p:spPr>
          <a:xfrm>
            <a:off x="3341915" y="756476"/>
            <a:ext cx="7577094" cy="5345048"/>
          </a:xfrm>
          <a:prstGeom prst="roundRect">
            <a:avLst>
              <a:gd name="adj" fmla="val 4462"/>
            </a:avLst>
          </a:prstGeom>
          <a:solidFill>
            <a:srgbClr val="F2F2F2">
              <a:alpha val="51373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(): </a:t>
            </a:r>
          </a:p>
          <a:p>
            <a:r>
              <a:rPr lang="en-US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child.init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repeatedly call </a:t>
            </a:r>
            <a:r>
              <a:rPr lang="en-US" i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child.next</a:t>
            </a:r>
            <a:r>
              <a:rPr lang="en-US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to generate sorted        </a:t>
            </a:r>
          </a:p>
          <a:p>
            <a:r>
              <a:rPr lang="en-US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runs on disk until EOF   </a:t>
            </a:r>
          </a:p>
          <a:p>
            <a:r>
              <a:rPr lang="en-US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r>
              <a:rPr lang="en-US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open each sorted run / load into input buffer</a:t>
            </a:r>
          </a:p>
          <a:p>
            <a:endParaRPr lang="en-US" dirty="0">
              <a:solidFill>
                <a:srgbClr val="2078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2078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next(): 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 = min tuple across all input buffers (remove 	min tuple)</a:t>
            </a:r>
          </a:p>
          <a:p>
            <a:r>
              <a:rPr lang="en-US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r>
              <a:rPr lang="en-US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no tuples remain: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return </a:t>
            </a:r>
            <a:r>
              <a:rPr lang="en-US" dirty="0">
                <a:solidFill>
                  <a:srgbClr val="FF2F9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EOF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r>
              <a:rPr lang="en-US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min tuple was last one in its buffer:</a:t>
            </a:r>
          </a:p>
          <a:p>
            <a:r>
              <a:rPr lang="en-US" i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fetch next page from that run into buffer;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return output;</a:t>
            </a:r>
          </a:p>
        </p:txBody>
      </p:sp>
    </p:spTree>
    <p:extLst>
      <p:ext uri="{BB962C8B-B14F-4D97-AF65-F5344CB8AC3E}">
        <p14:creationId xmlns:p14="http://schemas.microsoft.com/office/powerpoint/2010/main" val="1680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E2C9B-686C-FC4D-A1BC-E0F159812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26508"/>
            <a:ext cx="12192000" cy="1544595"/>
          </a:xfrm>
          <a:solidFill>
            <a:schemeClr val="tx1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 dirty="0">
              <a:solidFill>
                <a:schemeClr val="bg1"/>
              </a:solidFill>
              <a:latin typeface="Dubai" panose="020B0503030403030204" pitchFamily="34" charset="-78"/>
              <a:ea typeface="Helvetica Neue" panose="02000503000000020004" pitchFamily="2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9185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E2C9B-686C-FC4D-A1BC-E0F159812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26508"/>
            <a:ext cx="12192000" cy="1544595"/>
          </a:xfrm>
          <a:solidFill>
            <a:schemeClr val="tx1"/>
          </a:solidFill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Dubai" panose="020B0503030403030204" pitchFamily="34" charset="-78"/>
                <a:ea typeface="Helvetica Neue" panose="02000503000000020004" pitchFamily="2" charset="0"/>
                <a:cs typeface="Dubai" panose="020B0503030403030204" pitchFamily="34" charset="-78"/>
              </a:rPr>
              <a:t>The Join Operator</a:t>
            </a:r>
          </a:p>
        </p:txBody>
      </p:sp>
    </p:spTree>
    <p:extLst>
      <p:ext uri="{BB962C8B-B14F-4D97-AF65-F5344CB8AC3E}">
        <p14:creationId xmlns:p14="http://schemas.microsoft.com/office/powerpoint/2010/main" val="341590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E96B7C-96E0-9540-A181-FB201F2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393" y="2276820"/>
            <a:ext cx="3727048" cy="81821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Next" panose="020B0503020202020204" pitchFamily="34" charset="0"/>
              </a:rPr>
              <a:t>What is a Join?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922569-3FD7-F74A-B8AF-02A45F32F8F7}"/>
                  </a:ext>
                </a:extLst>
              </p:cNvPr>
              <p:cNvSpPr txBox="1"/>
              <p:nvPr/>
            </p:nvSpPr>
            <p:spPr>
              <a:xfrm>
                <a:off x="4395712" y="3030183"/>
                <a:ext cx="28064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  <m:t>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Gill Sans Light" panose="020B0302020104020203" pitchFamily="34" charset="-79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𝜎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 ×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ill Sans Light" panose="020B0302020104020203" pitchFamily="34" charset="-79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922569-3FD7-F74A-B8AF-02A45F32F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712" y="3030183"/>
                <a:ext cx="2806409" cy="461665"/>
              </a:xfrm>
              <a:prstGeom prst="rect">
                <a:avLst/>
              </a:prstGeom>
              <a:blipFill>
                <a:blip r:embed="rId3"/>
                <a:stretch>
                  <a:fillRect l="-45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818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D6B158-B993-C945-989C-B7C5E8FEF2AB}"/>
                  </a:ext>
                </a:extLst>
              </p:cNvPr>
              <p:cNvSpPr txBox="1"/>
              <p:nvPr/>
            </p:nvSpPr>
            <p:spPr>
              <a:xfrm>
                <a:off x="6644105" y="2241132"/>
                <a:ext cx="256512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Loans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ill Sans Light" panose="020B0302020104020203" pitchFamily="34" charset="-79"/>
                        </a:rPr>
                        <m:t>×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ill Sans Light" panose="020B0302020104020203" pitchFamily="34" charset="-79"/>
                        </a:rPr>
                        <m:t>Students</m:t>
                      </m:r>
                    </m:oMath>
                  </m:oMathPara>
                </a14:m>
                <a:endParaRPr lang="en-US" sz="2400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D6B158-B993-C945-989C-B7C5E8FEF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105" y="2241132"/>
                <a:ext cx="2565126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481311-EF55-8242-8A7D-5B9CBCCD1715}"/>
                  </a:ext>
                </a:extLst>
              </p:cNvPr>
              <p:cNvSpPr/>
              <p:nvPr/>
            </p:nvSpPr>
            <p:spPr>
              <a:xfrm>
                <a:off x="845923" y="2078798"/>
                <a:ext cx="3080885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chemeClr val="tx1"/>
                    </a:solidFill>
                    <a:latin typeface="Avenir Next" panose="020B0503020202020204" pitchFamily="34" charset="0"/>
                    <a:cs typeface="Gill Sans Light" panose="020B0302020104020203" pitchFamily="34" charset="-79"/>
                  </a:rPr>
                  <a:t>Cartesian Product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Gill Sans Light" panose="020B0302020104020203" pitchFamily="34" charset="-79"/>
                      </a:rPr>
                      <m:t>×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Avenir Next" panose="020B0503020202020204" pitchFamily="34" charset="0"/>
                    <a:cs typeface="Gill Sans Light" panose="020B0302020104020203" pitchFamily="34" charset="-79"/>
                  </a:rPr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481311-EF55-8242-8A7D-5B9CBCCD1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23" y="2078798"/>
                <a:ext cx="3080885" cy="1323439"/>
              </a:xfrm>
              <a:prstGeom prst="rect">
                <a:avLst/>
              </a:prstGeom>
              <a:blipFill>
                <a:blip r:embed="rId4"/>
                <a:stretch>
                  <a:fillRect l="-6967" t="-761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0F19FD-442E-A34E-8DDF-5D41818053C5}"/>
                  </a:ext>
                </a:extLst>
              </p:cNvPr>
              <p:cNvSpPr txBox="1"/>
              <p:nvPr/>
            </p:nvSpPr>
            <p:spPr>
              <a:xfrm>
                <a:off x="845923" y="4147919"/>
                <a:ext cx="32824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Each row in R is paired with each row in S to produce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Gill Sans Light" panose="020B0302020104020203" pitchFamily="34" charset="-79"/>
                      </a:rPr>
                      <m:t>𝑛𝑚</m:t>
                    </m:r>
                  </m:oMath>
                </a14:m>
                <a:r>
                  <a:rPr lang="en-US" sz="2400" dirty="0">
                    <a:latin typeface="Gill Sans Light" panose="020B0302020104020203" pitchFamily="34" charset="-79"/>
                    <a:cs typeface="Gill Sans Light" panose="020B0302020104020203" pitchFamily="34" charset="-79"/>
                  </a:rPr>
                  <a:t> rows.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0F19FD-442E-A34E-8DDF-5D4181805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23" y="4147919"/>
                <a:ext cx="3282435" cy="1200329"/>
              </a:xfrm>
              <a:prstGeom prst="rect">
                <a:avLst/>
              </a:prstGeom>
              <a:blipFill>
                <a:blip r:embed="rId5"/>
                <a:stretch>
                  <a:fillRect l="-2703" t="-4211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325B2B-C847-6043-A4C6-65A6C4D36571}"/>
                  </a:ext>
                </a:extLst>
              </p:cNvPr>
              <p:cNvSpPr txBox="1"/>
              <p:nvPr/>
            </p:nvSpPr>
            <p:spPr>
              <a:xfrm>
                <a:off x="845923" y="3429000"/>
                <a:ext cx="863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Gill Sans Light" panose="020B0302020104020203" pitchFamily="34" charset="-79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ill Sans Light" panose="020B0302020104020203" pitchFamily="34" charset="-79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ill Sans Light" panose="020B0302020104020203" pitchFamily="34" charset="-79"/>
                        </a:rPr>
                        <m:t>𝑆</m:t>
                      </m:r>
                    </m:oMath>
                  </m:oMathPara>
                </a14:m>
                <a:endParaRPr lang="en-US" sz="2400" dirty="0">
                  <a:latin typeface="Gill Sans Light" panose="020B0302020104020203" pitchFamily="34" charset="-79"/>
                  <a:cs typeface="Gill Sans Light" panose="020B0302020104020203" pitchFamily="34" charset="-79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325B2B-C847-6043-A4C6-65A6C4D36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23" y="3429000"/>
                <a:ext cx="86337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5A5CB0A-5BAF-0F41-ABB0-F650F9345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8612"/>
              </p:ext>
            </p:extLst>
          </p:nvPr>
        </p:nvGraphicFramePr>
        <p:xfrm>
          <a:off x="7274867" y="575838"/>
          <a:ext cx="4081215" cy="1219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724532">
                  <a:extLst>
                    <a:ext uri="{9D8B030D-6E8A-4147-A177-3AD203B41FA5}">
                      <a16:colId xmlns:a16="http://schemas.microsoft.com/office/drawing/2014/main" val="71358956"/>
                    </a:ext>
                  </a:extLst>
                </a:gridCol>
                <a:gridCol w="1319181">
                  <a:extLst>
                    <a:ext uri="{9D8B030D-6E8A-4147-A177-3AD203B41FA5}">
                      <a16:colId xmlns:a16="http://schemas.microsoft.com/office/drawing/2014/main" val="3841683722"/>
                    </a:ext>
                  </a:extLst>
                </a:gridCol>
                <a:gridCol w="1286006">
                  <a:extLst>
                    <a:ext uri="{9D8B030D-6E8A-4147-A177-3AD203B41FA5}">
                      <a16:colId xmlns:a16="http://schemas.microsoft.com/office/drawing/2014/main" val="2478759586"/>
                    </a:ext>
                  </a:extLst>
                </a:gridCol>
                <a:gridCol w="751496">
                  <a:extLst>
                    <a:ext uri="{9D8B030D-6E8A-4147-A177-3AD203B41FA5}">
                      <a16:colId xmlns:a16="http://schemas.microsoft.com/office/drawing/2014/main" val="525950998"/>
                    </a:ext>
                  </a:extLst>
                </a:gridCol>
              </a:tblGrid>
              <a:tr h="225813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err="1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sid</a:t>
                      </a:r>
                      <a:endParaRPr lang="en-US" sz="1400" b="1" u="sng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major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914415"/>
                  </a:ext>
                </a:extLst>
              </a:tr>
              <a:tr h="22581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Ibn </a:t>
                      </a:r>
                      <a:r>
                        <a:rPr lang="en-US" sz="1400" b="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Sina</a:t>
                      </a:r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0217046"/>
                  </a:ext>
                </a:extLst>
              </a:tr>
              <a:tr h="22581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73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Plato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Phil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1065184"/>
                  </a:ext>
                </a:extLst>
              </a:tr>
              <a:tr h="22581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76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 </a:t>
                      </a:r>
                      <a:r>
                        <a:rPr lang="en-US" sz="1400" b="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Khawarizmi</a:t>
                      </a:r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5268024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92044B-A082-B841-BF29-ACE9111B2C89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7926668" y="1795038"/>
            <a:ext cx="1388806" cy="4460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1BD8FE61-ADAB-4043-900F-49377FBC5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402712"/>
              </p:ext>
            </p:extLst>
          </p:nvPr>
        </p:nvGraphicFramePr>
        <p:xfrm>
          <a:off x="3449256" y="640947"/>
          <a:ext cx="3520232" cy="92711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44010">
                  <a:extLst>
                    <a:ext uri="{9D8B030D-6E8A-4147-A177-3AD203B41FA5}">
                      <a16:colId xmlns:a16="http://schemas.microsoft.com/office/drawing/2014/main" val="71358956"/>
                    </a:ext>
                  </a:extLst>
                </a:gridCol>
                <a:gridCol w="576696">
                  <a:extLst>
                    <a:ext uri="{9D8B030D-6E8A-4147-A177-3AD203B41FA5}">
                      <a16:colId xmlns:a16="http://schemas.microsoft.com/office/drawing/2014/main" val="4257110596"/>
                    </a:ext>
                  </a:extLst>
                </a:gridCol>
                <a:gridCol w="985886">
                  <a:extLst>
                    <a:ext uri="{9D8B030D-6E8A-4147-A177-3AD203B41FA5}">
                      <a16:colId xmlns:a16="http://schemas.microsoft.com/office/drawing/2014/main" val="950976517"/>
                    </a:ext>
                  </a:extLst>
                </a:gridCol>
                <a:gridCol w="1041722">
                  <a:extLst>
                    <a:ext uri="{9D8B030D-6E8A-4147-A177-3AD203B41FA5}">
                      <a16:colId xmlns:a16="http://schemas.microsoft.com/office/drawing/2014/main" val="3841683722"/>
                    </a:ext>
                  </a:extLst>
                </a:gridCol>
                <a:gridCol w="371918">
                  <a:extLst>
                    <a:ext uri="{9D8B030D-6E8A-4147-A177-3AD203B41FA5}">
                      <a16:colId xmlns:a16="http://schemas.microsoft.com/office/drawing/2014/main" val="1472728992"/>
                    </a:ext>
                  </a:extLst>
                </a:gridCol>
              </a:tblGrid>
              <a:tr h="21039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eid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duration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914415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3/8/20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 weeks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7023362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76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3/18/21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979019"/>
                  </a:ext>
                </a:extLst>
              </a:tr>
            </a:tbl>
          </a:graphicData>
        </a:graphic>
      </p:graphicFrame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4CABC53D-264D-4946-A2D0-BB06F1F2C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826179"/>
              </p:ext>
            </p:extLst>
          </p:nvPr>
        </p:nvGraphicFramePr>
        <p:xfrm>
          <a:off x="4386295" y="3176518"/>
          <a:ext cx="7080746" cy="217173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78834">
                  <a:extLst>
                    <a:ext uri="{9D8B030D-6E8A-4147-A177-3AD203B41FA5}">
                      <a16:colId xmlns:a16="http://schemas.microsoft.com/office/drawing/2014/main" val="3453423261"/>
                    </a:ext>
                  </a:extLst>
                </a:gridCol>
                <a:gridCol w="678834">
                  <a:extLst>
                    <a:ext uri="{9D8B030D-6E8A-4147-A177-3AD203B41FA5}">
                      <a16:colId xmlns:a16="http://schemas.microsoft.com/office/drawing/2014/main" val="955921731"/>
                    </a:ext>
                  </a:extLst>
                </a:gridCol>
                <a:gridCol w="903957">
                  <a:extLst>
                    <a:ext uri="{9D8B030D-6E8A-4147-A177-3AD203B41FA5}">
                      <a16:colId xmlns:a16="http://schemas.microsoft.com/office/drawing/2014/main" val="154881447"/>
                    </a:ext>
                  </a:extLst>
                </a:gridCol>
                <a:gridCol w="903608">
                  <a:extLst>
                    <a:ext uri="{9D8B030D-6E8A-4147-A177-3AD203B41FA5}">
                      <a16:colId xmlns:a16="http://schemas.microsoft.com/office/drawing/2014/main" val="71358956"/>
                    </a:ext>
                  </a:extLst>
                </a:gridCol>
                <a:gridCol w="676662">
                  <a:extLst>
                    <a:ext uri="{9D8B030D-6E8A-4147-A177-3AD203B41FA5}">
                      <a16:colId xmlns:a16="http://schemas.microsoft.com/office/drawing/2014/main" val="3841683722"/>
                    </a:ext>
                  </a:extLst>
                </a:gridCol>
                <a:gridCol w="1314315">
                  <a:extLst>
                    <a:ext uri="{9D8B030D-6E8A-4147-A177-3AD203B41FA5}">
                      <a16:colId xmlns:a16="http://schemas.microsoft.com/office/drawing/2014/main" val="2478759586"/>
                    </a:ext>
                  </a:extLst>
                </a:gridCol>
                <a:gridCol w="704100">
                  <a:extLst>
                    <a:ext uri="{9D8B030D-6E8A-4147-A177-3AD203B41FA5}">
                      <a16:colId xmlns:a16="http://schemas.microsoft.com/office/drawing/2014/main" val="525950998"/>
                    </a:ext>
                  </a:extLst>
                </a:gridCol>
                <a:gridCol w="1220436">
                  <a:extLst>
                    <a:ext uri="{9D8B030D-6E8A-4147-A177-3AD203B41FA5}">
                      <a16:colId xmlns:a16="http://schemas.microsoft.com/office/drawing/2014/main" val="97157595"/>
                    </a:ext>
                  </a:extLst>
                </a:gridCol>
              </a:tblGrid>
              <a:tr h="3004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eid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duration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major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914415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3/8/20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 weeks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Ibn </a:t>
                      </a:r>
                      <a:r>
                        <a:rPr lang="en-US" sz="1400" b="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Sina</a:t>
                      </a:r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7023362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3/8/20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 weeks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Plato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Phil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8979019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3/8/20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 weeks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 </a:t>
                      </a:r>
                      <a:r>
                        <a:rPr lang="en-US" sz="1400" b="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Khawarizmi</a:t>
                      </a:r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0217046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76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3/18/21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Ibn </a:t>
                      </a:r>
                      <a:r>
                        <a:rPr lang="en-US" sz="1400" b="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Sina</a:t>
                      </a:r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719897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76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3/18/21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Plato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Phil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504628"/>
                  </a:ext>
                </a:extLst>
              </a:tr>
              <a:tr h="3111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76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3/18/21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 days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 </a:t>
                      </a:r>
                      <a:r>
                        <a:rPr lang="en-US" sz="1400" b="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Khawarizmi</a:t>
                      </a:r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78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63087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BFA810-9A03-BF41-97C1-8088E221CBB8}"/>
                  </a:ext>
                </a:extLst>
              </p:cNvPr>
              <p:cNvSpPr txBox="1"/>
              <p:nvPr/>
            </p:nvSpPr>
            <p:spPr>
              <a:xfrm>
                <a:off x="7170696" y="192389"/>
                <a:ext cx="26940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Students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𝑆</m:t>
                    </m:r>
                  </m:oMath>
                </a14:m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𝑚</m:t>
                    </m:r>
                  </m:oMath>
                </a14:m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rows)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7BFA810-9A03-BF41-97C1-8088E221C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696" y="192389"/>
                <a:ext cx="2694007" cy="369332"/>
              </a:xfrm>
              <a:prstGeom prst="rect">
                <a:avLst/>
              </a:prstGeom>
              <a:blipFill>
                <a:blip r:embed="rId7"/>
                <a:stretch>
                  <a:fillRect l="-1878" t="-10000" r="-46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8AC2C8-7FA5-B64B-9A34-EB3E8E8B8C1D}"/>
                  </a:ext>
                </a:extLst>
              </p:cNvPr>
              <p:cNvSpPr txBox="1"/>
              <p:nvPr/>
            </p:nvSpPr>
            <p:spPr>
              <a:xfrm>
                <a:off x="3386038" y="177205"/>
                <a:ext cx="2338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Loans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𝑅</m:t>
                    </m:r>
                  </m:oMath>
                </a14:m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</a:rPr>
                      <m:t>𝑛</m:t>
                    </m:r>
                  </m:oMath>
                </a14:m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rows)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8AC2C8-7FA5-B64B-9A34-EB3E8E8B8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038" y="177205"/>
                <a:ext cx="2338141" cy="369332"/>
              </a:xfrm>
              <a:prstGeom prst="rect">
                <a:avLst/>
              </a:prstGeom>
              <a:blipFill>
                <a:blip r:embed="rId8"/>
                <a:stretch>
                  <a:fillRect l="-2162" t="-3226" r="-162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E7485D-3826-1D48-8219-FCC5B9B9DDAE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5209372" y="1568057"/>
            <a:ext cx="2717296" cy="6730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7A28D4-0722-6548-ADC9-687A92444089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7926668" y="2702797"/>
            <a:ext cx="0" cy="4737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50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10675</TotalTime>
  <Words>4547</Words>
  <Application>Microsoft Macintosh PowerPoint</Application>
  <PresentationFormat>Widescreen</PresentationFormat>
  <Paragraphs>1388</Paragraphs>
  <Slides>42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9" baseType="lpstr">
      <vt:lpstr>Arial</vt:lpstr>
      <vt:lpstr>Avenir Next</vt:lpstr>
      <vt:lpstr>Calibri</vt:lpstr>
      <vt:lpstr>Calibri Light</vt:lpstr>
      <vt:lpstr>Cambria Math</vt:lpstr>
      <vt:lpstr>Consolas</vt:lpstr>
      <vt:lpstr>Dubai</vt:lpstr>
      <vt:lpstr>Gill Sans Light</vt:lpstr>
      <vt:lpstr>Gill Sans Light</vt:lpstr>
      <vt:lpstr>Helvetica Neue</vt:lpstr>
      <vt:lpstr>HELVETICA NEUE LIGHT</vt:lpstr>
      <vt:lpstr>HELVETICA NEUE LIGHT</vt:lpstr>
      <vt:lpstr>Helvetica Neue Thin</vt:lpstr>
      <vt:lpstr>Helvetica Neue Thin</vt:lpstr>
      <vt:lpstr>Lucida Sans Typewriter</vt:lpstr>
      <vt:lpstr>xkcd Script</vt:lpstr>
      <vt:lpstr>Office Theme</vt:lpstr>
      <vt:lpstr>Query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Join Operator</vt:lpstr>
      <vt:lpstr>What is a Join?</vt:lpstr>
      <vt:lpstr>PowerPoint Presentation</vt:lpstr>
      <vt:lpstr>PowerPoint Presentation</vt:lpstr>
      <vt:lpstr>PowerPoint Presentation</vt:lpstr>
      <vt:lpstr>The Equipment Loans Application</vt:lpstr>
      <vt:lpstr>Nested Loops Join</vt:lpstr>
      <vt:lpstr>PowerPoint Presentation</vt:lpstr>
      <vt:lpstr>Cost Analysis – Naïve NLJ</vt:lpstr>
      <vt:lpstr>PowerPoint Presentation</vt:lpstr>
      <vt:lpstr>Cost Analysis – Page NLJ</vt:lpstr>
      <vt:lpstr>PowerPoint Presentation</vt:lpstr>
      <vt:lpstr>Cost Analysis – Block NLJ</vt:lpstr>
      <vt:lpstr>PowerPoint Presentation</vt:lpstr>
      <vt:lpstr>Cost Analysis – Index NLJ</vt:lpstr>
      <vt:lpstr>PowerPoint Presentation</vt:lpstr>
      <vt:lpstr>Sort-Merge Join</vt:lpstr>
      <vt:lpstr>Sort-Merge Join</vt:lpstr>
      <vt:lpstr>Sort-Merge Join – Merge Pass</vt:lpstr>
      <vt:lpstr>Cost Analysis – Merge Join</vt:lpstr>
      <vt:lpstr>Cost Analysis – SMJ</vt:lpstr>
      <vt:lpstr>Sort-Merge Join (No Refinement)</vt:lpstr>
      <vt:lpstr>Sort-Merge Join (With Refinement)</vt:lpstr>
      <vt:lpstr>Cost Analysis – SMJ</vt:lpstr>
      <vt:lpstr>PowerPoint Presentation</vt:lpstr>
      <vt:lpstr>Grace Hash Join</vt:lpstr>
      <vt:lpstr>PowerPoint Presentation</vt:lpstr>
      <vt:lpstr>PowerPoint Presentation</vt:lpstr>
      <vt:lpstr>PowerPoint Presentation</vt:lpstr>
      <vt:lpstr>Cost Analysis – Grace Hash Join</vt:lpstr>
      <vt:lpstr>Cost Analysis – Grace Hash Join</vt:lpstr>
      <vt:lpstr>PowerPoint Presentation</vt:lpstr>
      <vt:lpstr>Summary</vt:lpstr>
      <vt:lpstr>Visual Comparison – BNLJ, SMJ vs. GHJ</vt:lpstr>
      <vt:lpstr>Key 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Azza Abouzied</dc:creator>
  <cp:lastModifiedBy>Azza Abouzied</cp:lastModifiedBy>
  <cp:revision>91</cp:revision>
  <dcterms:created xsi:type="dcterms:W3CDTF">2021-03-21T09:28:09Z</dcterms:created>
  <dcterms:modified xsi:type="dcterms:W3CDTF">2021-03-29T15:23:56Z</dcterms:modified>
</cp:coreProperties>
</file>